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326" r:id="rId2"/>
    <p:sldId id="264" r:id="rId3"/>
    <p:sldId id="265" r:id="rId4"/>
    <p:sldId id="267" r:id="rId5"/>
    <p:sldId id="268" r:id="rId6"/>
    <p:sldId id="269" r:id="rId7"/>
    <p:sldId id="266" r:id="rId8"/>
    <p:sldId id="274" r:id="rId9"/>
    <p:sldId id="275" r:id="rId10"/>
    <p:sldId id="270" r:id="rId11"/>
    <p:sldId id="276" r:id="rId12"/>
    <p:sldId id="277" r:id="rId13"/>
    <p:sldId id="278" r:id="rId14"/>
    <p:sldId id="279" r:id="rId15"/>
    <p:sldId id="284" r:id="rId16"/>
    <p:sldId id="311" r:id="rId17"/>
    <p:sldId id="286" r:id="rId18"/>
    <p:sldId id="288" r:id="rId19"/>
    <p:sldId id="287" r:id="rId20"/>
    <p:sldId id="289" r:id="rId21"/>
    <p:sldId id="292" r:id="rId22"/>
    <p:sldId id="293" r:id="rId23"/>
    <p:sldId id="290" r:id="rId24"/>
    <p:sldId id="312" r:id="rId25"/>
    <p:sldId id="296" r:id="rId26"/>
    <p:sldId id="297" r:id="rId27"/>
    <p:sldId id="298" r:id="rId28"/>
    <p:sldId id="299" r:id="rId29"/>
    <p:sldId id="301" r:id="rId30"/>
    <p:sldId id="304" r:id="rId31"/>
    <p:sldId id="300" r:id="rId32"/>
    <p:sldId id="305" r:id="rId33"/>
    <p:sldId id="306" r:id="rId34"/>
    <p:sldId id="325" r:id="rId35"/>
    <p:sldId id="318" r:id="rId36"/>
    <p:sldId id="319" r:id="rId37"/>
    <p:sldId id="320" r:id="rId38"/>
    <p:sldId id="321" r:id="rId39"/>
    <p:sldId id="322" r:id="rId40"/>
    <p:sldId id="323" r:id="rId41"/>
    <p:sldId id="324" r:id="rId42"/>
    <p:sldId id="307" r:id="rId43"/>
    <p:sldId id="308" r:id="rId44"/>
    <p:sldId id="309" r:id="rId45"/>
    <p:sldId id="310" r:id="rId46"/>
    <p:sldId id="313" r:id="rId47"/>
    <p:sldId id="314" r:id="rId48"/>
    <p:sldId id="315" r:id="rId49"/>
    <p:sldId id="316" r:id="rId50"/>
    <p:sldId id="31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270"/>
            <p14:sldId id="276"/>
            <p14:sldId id="277"/>
            <p14:sldId id="278"/>
            <p14:sldId id="279"/>
            <p14:sldId id="284"/>
            <p14:sldId id="311"/>
            <p14:sldId id="286"/>
            <p14:sldId id="288"/>
            <p14:sldId id="287"/>
            <p14:sldId id="289"/>
            <p14:sldId id="292"/>
            <p14:sldId id="293"/>
            <p14:sldId id="290"/>
            <p14:sldId id="312"/>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4/21/16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4/21/16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(4/14/16 14:44) -----</a:t>
            </a:r>
          </a:p>
          <a:p>
            <a:r>
              <a:rPr lang="en-US"/>
              <a:t>3 chapter intros for EAGER, Cerebro, Roots</a:t>
            </a:r>
          </a:p>
          <a:p>
            <a:endParaRPr lang="en-US"/>
          </a:p>
          <a:p>
            <a:r>
              <a:rPr lang="en-US"/>
              <a:t>My thesis will....</a:t>
            </a:r>
          </a:p>
          <a:p>
            <a:endParaRPr lang="en-US"/>
          </a:p>
          <a:p>
            <a:r>
              <a:rPr lang="en-US"/>
              <a:t>Add timeline</a:t>
            </a:r>
          </a:p>
          <a:p>
            <a:endParaRPr lang="en-US"/>
          </a:p>
          <a:p>
            <a:r>
              <a:rPr lang="en-US"/>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49</a:t>
            </a:fld>
            <a:endParaRPr lang="en-US"/>
          </a:p>
        </p:txBody>
      </p:sp>
    </p:spTree>
    <p:extLst>
      <p:ext uri="{BB962C8B-B14F-4D97-AF65-F5344CB8AC3E}">
        <p14:creationId xmlns:p14="http://schemas.microsoft.com/office/powerpoint/2010/main" val="340415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4/21/16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4/21/16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4/21/16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4/21/16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4/21/16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4/21/16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t>
            </a:r>
            <a:r>
              <a:rPr lang="en-US" dirty="0" smtClean="0"/>
              <a:t>-as-a-Service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2">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Enforcing Good </a:t>
            </a:r>
            <a:r>
              <a:rPr lang="en-US" dirty="0" smtClean="0"/>
              <a:t>Coding Practices in the Cloud</a:t>
            </a:r>
            <a:endParaRPr lang="en-US" dirty="0"/>
          </a:p>
        </p:txBody>
      </p:sp>
      <p:sp>
        <p:nvSpPr>
          <p:cNvPr id="3" name="Content Placeholder 2"/>
          <p:cNvSpPr>
            <a:spLocks noGrp="1"/>
          </p:cNvSpPr>
          <p:nvPr>
            <p:ph idx="1"/>
          </p:nvPr>
        </p:nvSpPr>
        <p:spPr/>
        <p:txBody>
          <a:bodyPr/>
          <a:lstStyle/>
          <a:p>
            <a:r>
              <a:rPr lang="en-US" dirty="0" smtClean="0"/>
              <a:t>Code </a:t>
            </a:r>
            <a:r>
              <a:rPr lang="en-US" dirty="0" smtClean="0"/>
              <a:t>reuse</a:t>
            </a:r>
          </a:p>
          <a:p>
            <a:r>
              <a:rPr lang="en-US" dirty="0" smtClean="0"/>
              <a:t>Naming </a:t>
            </a:r>
            <a:r>
              <a:rPr lang="en-US" dirty="0" smtClean="0"/>
              <a:t>and versioning conventions</a:t>
            </a:r>
          </a:p>
          <a:p>
            <a:r>
              <a:rPr lang="en-US" dirty="0" smtClean="0"/>
              <a:t>Backward </a:t>
            </a:r>
            <a:r>
              <a:rPr lang="en-US" dirty="0" smtClean="0"/>
              <a:t>compatible code updates</a:t>
            </a:r>
          </a:p>
          <a:p>
            <a:r>
              <a:rPr lang="en-US" dirty="0" smtClean="0"/>
              <a:t>Prevent </a:t>
            </a:r>
            <a:r>
              <a:rPr lang="en-US" dirty="0" smtClean="0"/>
              <a:t>bad code </a:t>
            </a:r>
            <a:r>
              <a:rPr lang="en-US" dirty="0" smtClean="0"/>
              <a:t>from going into production</a:t>
            </a:r>
            <a:endParaRPr lang="en-US" dirty="0" smtClean="0"/>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11</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a:lnSpc>
                <a:spcPct val="110000"/>
              </a:lnSpc>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Reasoning About </a:t>
            </a:r>
            <a:r>
              <a:rPr lang="en-US" dirty="0" smtClean="0"/>
              <a:t>Web Application </a:t>
            </a:r>
            <a:r>
              <a:rPr lang="en-US" dirty="0" smtClean="0"/>
              <a:t>Performance in the Cloud</a:t>
            </a:r>
            <a:endParaRPr lang="en-US" dirty="0"/>
          </a:p>
        </p:txBody>
      </p:sp>
      <p:sp>
        <p:nvSpPr>
          <p:cNvPr id="3" name="Content Placeholder 2"/>
          <p:cNvSpPr>
            <a:spLocks noGrp="1"/>
          </p:cNvSpPr>
          <p:nvPr>
            <p:ph idx="1"/>
          </p:nvPr>
        </p:nvSpPr>
        <p:spPr/>
        <p:txBody>
          <a:bodyPr>
            <a:normAutofit/>
          </a:bodyPr>
          <a:lstStyle/>
          <a:p>
            <a:r>
              <a:rPr lang="en-US" dirty="0" smtClean="0"/>
              <a:t>Determine </a:t>
            </a:r>
            <a:r>
              <a:rPr lang="en-US" dirty="0" smtClean="0"/>
              <a:t>bounds </a:t>
            </a:r>
            <a:r>
              <a:rPr lang="en-US" dirty="0" smtClean="0"/>
              <a:t>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Formulate performance SLAs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a:lnSpc>
                <a:spcPct val="110000"/>
              </a:lnSpc>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a:lnSpc>
                <a:spcPct val="110000"/>
              </a:lnSpc>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2">
            <a:extLst>
              <a:ext uri="{28A0092B-C50C-407E-A947-70E740481C1C}">
                <a14:useLocalDpi xmlns:a14="http://schemas.microsoft.com/office/drawing/2010/main" val="0"/>
              </a:ext>
            </a:extLst>
          </a:blip>
          <a:srcRect l="-15284" r="-15284"/>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20</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6055742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 An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Cerebro predicts that some API responds under 100ms, 95% of the time.</a:t>
            </a:r>
          </a:p>
          <a:p>
            <a:pPr lvl="1"/>
            <a:r>
              <a:rPr lang="en-US" dirty="0" smtClean="0"/>
              <a:t>Probability of API response time exceeding 100ms is (1 – 0.01 * 95) = 0.05</a:t>
            </a:r>
          </a:p>
          <a:p>
            <a:pPr lvl="1"/>
            <a:r>
              <a:rPr lang="en-US" dirty="0" smtClean="0"/>
              <a:t>Probability of observing 3 consecutive such readings is 0.05</a:t>
            </a:r>
            <a:r>
              <a:rPr lang="en-US" baseline="30000" dirty="0" smtClean="0"/>
              <a:t>3 </a:t>
            </a:r>
            <a:r>
              <a:rPr lang="en-US" dirty="0" smtClean="0"/>
              <a:t>= 0.000125</a:t>
            </a:r>
          </a:p>
          <a:p>
            <a:r>
              <a:rPr lang="en-US" dirty="0" smtClean="0"/>
              <a:t>This value 3 is conservative with regard to autocorrelation</a:t>
            </a:r>
          </a:p>
          <a:p>
            <a:pPr lvl="1"/>
            <a:r>
              <a:rPr lang="en-US" dirty="0" smtClean="0"/>
              <a:t>E.g. To get the same small value 0.000125 with 0.5 autocorrelation, we need to observe 5 events</a:t>
            </a:r>
          </a:p>
        </p:txBody>
      </p:sp>
      <p:sp>
        <p:nvSpPr>
          <p:cNvPr id="4" name="Slide Number Placeholder 3"/>
          <p:cNvSpPr>
            <a:spLocks noGrp="1"/>
          </p:cNvSpPr>
          <p:nvPr>
            <p:ph type="sldNum" sz="quarter" idx="12"/>
          </p:nvPr>
        </p:nvSpPr>
        <p:spPr/>
        <p:txBody>
          <a:bodyPr/>
          <a:lstStyle/>
          <a:p>
            <a:fld id="{4940F666-E5FA-274D-B0C1-53A0010BDC84}" type="slidenum">
              <a:rPr lang="en-US" smtClean="0"/>
              <a:t>21</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a:t>
            </a:r>
            <a:r>
              <a:rPr lang="en-US" dirty="0" smtClean="0"/>
              <a:t>change point</a:t>
            </a:r>
            <a:endParaRPr lang="en-US" dirty="0" smtClean="0"/>
          </a:p>
          <a:p>
            <a:r>
              <a:rPr lang="en-US" dirty="0" smtClean="0"/>
              <a:t>We consider the SLA to have become invalid if this </a:t>
            </a:r>
            <a:r>
              <a:rPr lang="en-US" dirty="0" smtClean="0"/>
              <a:t>change point</a:t>
            </a:r>
            <a:r>
              <a:rPr lang="en-US" dirty="0" smtClean="0"/>
              <a:t> </a:t>
            </a:r>
            <a:r>
              <a:rPr lang="en-US" dirty="0" smtClean="0"/>
              <a:t>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22</a:t>
            </a:fld>
            <a:endParaRPr lang="en-US"/>
          </a:p>
        </p:txBody>
      </p:sp>
    </p:spTree>
    <p:extLst>
      <p:ext uri="{BB962C8B-B14F-4D97-AF65-F5344CB8AC3E}">
        <p14:creationId xmlns:p14="http://schemas.microsoft.com/office/powerpoint/2010/main" val="28809758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2">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23</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smtClean="0"/>
              <a:t>]</a:t>
            </a:r>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24</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a:t>
            </a:r>
            <a:r>
              <a:rPr lang="en-US" dirty="0" smtClean="0"/>
              <a:t>Debugging</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explained by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Data collection</a:t>
            </a:r>
          </a:p>
          <a:p>
            <a:pPr lvl="1"/>
            <a:r>
              <a:rPr lang="en-US" dirty="0" smtClean="0"/>
              <a:t>Probes/SLO checks</a:t>
            </a:r>
          </a:p>
          <a:p>
            <a:pPr lvl="1"/>
            <a:r>
              <a:rPr lang="en-US" dirty="0" smtClean="0"/>
              <a:t>Web server access logs</a:t>
            </a:r>
          </a:p>
          <a:p>
            <a:pPr lvl="1"/>
            <a:r>
              <a:rPr lang="en-US" dirty="0" err="1" smtClean="0"/>
              <a:t>PaaS</a:t>
            </a:r>
            <a:r>
              <a:rPr lang="en-US" dirty="0" smtClean="0"/>
              <a:t> SDK invocations</a:t>
            </a:r>
          </a:p>
          <a:p>
            <a:r>
              <a:rPr lang="en-US" dirty="0" smtClean="0"/>
              <a:t>Data analysis</a:t>
            </a:r>
          </a:p>
          <a:p>
            <a:pPr lvl="1"/>
            <a:r>
              <a:rPr lang="en-US" dirty="0" smtClean="0"/>
              <a:t>Multiple approaches for anomaly detection</a:t>
            </a:r>
          </a:p>
          <a:p>
            <a:pPr lvl="1"/>
            <a:r>
              <a:rPr lang="en-US" dirty="0" smtClean="0"/>
              <a:t>Change point detection in workload traces</a:t>
            </a:r>
          </a:p>
          <a:p>
            <a:pPr lvl="1"/>
            <a:r>
              <a:rPr lang="en-US" dirty="0" smtClean="0"/>
              <a:t>Linear regression and relative importance analysis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4" name="TextBox 3"/>
          <p:cNvSpPr txBox="1"/>
          <p:nvPr/>
        </p:nvSpPr>
        <p:spPr>
          <a:xfrm>
            <a:off x="165100" y="5800669"/>
            <a:ext cx="8788400" cy="1036694"/>
          </a:xfrm>
          <a:prstGeom prst="rect">
            <a:avLst/>
          </a:prstGeom>
          <a:noFill/>
        </p:spPr>
        <p:txBody>
          <a:bodyPr wrap="square" rtlCol="0">
            <a:spAutoFit/>
          </a:bodyPr>
          <a:lstStyle/>
          <a:p>
            <a:pPr>
              <a:lnSpc>
                <a:spcPct val="110000"/>
              </a:lnSpc>
            </a:pPr>
            <a:r>
              <a:rPr lang="en-US" sz="1400" i="1" dirty="0" smtClean="0"/>
              <a:t>O. </a:t>
            </a:r>
            <a:r>
              <a:rPr lang="en-US" sz="1400" i="1" dirty="0" err="1" smtClean="0"/>
              <a:t>Ibidunmoye</a:t>
            </a:r>
            <a:r>
              <a:rPr lang="en-US" sz="1400" i="1" dirty="0" smtClean="0"/>
              <a:t>, F. Hernandez-Rodriguez and E. </a:t>
            </a:r>
            <a:r>
              <a:rPr lang="en-US" sz="1400" i="1" dirty="0" err="1" smtClean="0"/>
              <a:t>Elmroth</a:t>
            </a:r>
            <a:r>
              <a:rPr lang="en-US" sz="1400" i="1" dirty="0" smtClean="0"/>
              <a:t>, “Performance Anomaly Detection and Bottleneck Identification”, ACM Computing Surveys, 2015, Vol. 48</a:t>
            </a:r>
          </a:p>
          <a:p>
            <a:pPr>
              <a:lnSpc>
                <a:spcPct val="110000"/>
              </a:lnSpc>
            </a:pPr>
            <a:r>
              <a:rPr lang="en-US" sz="1400" i="1" dirty="0" smtClean="0"/>
              <a:t>P. </a:t>
            </a:r>
            <a:r>
              <a:rPr lang="en-US" sz="1400" i="1" dirty="0" err="1" smtClean="0"/>
              <a:t>Magalhaes</a:t>
            </a:r>
            <a:r>
              <a:rPr lang="en-US" sz="1400" i="1" dirty="0" smtClean="0"/>
              <a:t> and L. Silva, “Detection of Performance Anomalies in Web-based Applications”, 2010 9</a:t>
            </a:r>
            <a:r>
              <a:rPr lang="en-US" sz="1400" i="1" baseline="30000" dirty="0" smtClean="0"/>
              <a:t>th</a:t>
            </a:r>
            <a:r>
              <a:rPr lang="en-US" sz="1400" i="1" dirty="0" smtClean="0"/>
              <a:t> International Symposium on Network Computing and Applications</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a:t>
            </a:r>
          </a:p>
          <a:p>
            <a:r>
              <a:rPr lang="en-US" dirty="0" smtClean="0"/>
              <a:t>Chen &amp; Liu method</a:t>
            </a:r>
            <a:endParaRPr lang="en-US" dirty="0"/>
          </a:p>
        </p:txBody>
      </p:sp>
      <p:sp>
        <p:nvSpPr>
          <p:cNvPr id="5" name="TextBox 4"/>
          <p:cNvSpPr txBox="1"/>
          <p:nvPr/>
        </p:nvSpPr>
        <p:spPr>
          <a:xfrm>
            <a:off x="165100" y="5739616"/>
            <a:ext cx="8788400" cy="1036694"/>
          </a:xfrm>
          <a:prstGeom prst="rect">
            <a:avLst/>
          </a:prstGeom>
          <a:noFill/>
        </p:spPr>
        <p:txBody>
          <a:bodyPr wrap="square" rtlCol="0">
            <a:spAutoFit/>
          </a:bodyPr>
          <a:lstStyle/>
          <a:p>
            <a:pPr>
              <a:lnSpc>
                <a:spcPct val="110000"/>
              </a:lnSpc>
            </a:pPr>
            <a:r>
              <a:rPr lang="en-US" sz="1400" i="1" dirty="0" smtClean="0"/>
              <a:t>R. </a:t>
            </a:r>
            <a:r>
              <a:rPr lang="en-US" sz="1400" i="1" dirty="0" err="1" smtClean="0"/>
              <a:t>Killick</a:t>
            </a:r>
            <a:r>
              <a:rPr lang="en-US" sz="1400" i="1" dirty="0" smtClean="0"/>
              <a:t>, P. </a:t>
            </a:r>
            <a:r>
              <a:rPr lang="en-US" sz="1400" i="1" dirty="0" err="1" smtClean="0"/>
              <a:t>Fearnhead</a:t>
            </a:r>
            <a:r>
              <a:rPr lang="en-US" sz="1400" i="1" dirty="0" smtClean="0"/>
              <a:t> and I.A. </a:t>
            </a:r>
            <a:r>
              <a:rPr lang="en-US" sz="1400" i="1" dirty="0" err="1" smtClean="0"/>
              <a:t>Eckley</a:t>
            </a:r>
            <a:r>
              <a:rPr lang="en-US" sz="1400" i="1" dirty="0" smtClean="0"/>
              <a:t>, “Optimal Detection of </a:t>
            </a:r>
            <a:r>
              <a:rPr lang="en-US" sz="1400" i="1" dirty="0" err="1" smtClean="0"/>
              <a:t>Changepoints</a:t>
            </a:r>
            <a:r>
              <a:rPr lang="en-US" sz="1400" i="1" dirty="0" smtClean="0"/>
              <a:t> with a Linear Computational Cost”, Journal of the American Statistical Association, 2012, </a:t>
            </a:r>
            <a:r>
              <a:rPr lang="en-US" sz="1400" i="1" dirty="0" err="1" smtClean="0"/>
              <a:t>vol</a:t>
            </a:r>
            <a:r>
              <a:rPr lang="en-US" sz="1400" i="1" dirty="0" smtClean="0"/>
              <a:t> 107, issue 500</a:t>
            </a:r>
          </a:p>
          <a:p>
            <a:pPr>
              <a:lnSpc>
                <a:spcPct val="110000"/>
              </a:lnSpc>
            </a:pPr>
            <a:r>
              <a:rPr lang="en-US" sz="1400" i="1" dirty="0" smtClean="0"/>
              <a:t>C. Chen and L. Liu, “Joint Estimation of Model Parameters and Outlier Effects in Time Series”, Journal of the American Statistical Association, 1993, </a:t>
            </a:r>
            <a:r>
              <a:rPr lang="en-US" sz="1400" i="1" dirty="0" err="1" smtClean="0"/>
              <a:t>vol</a:t>
            </a:r>
            <a:r>
              <a:rPr lang="en-US" sz="1400" i="1" dirty="0" smtClean="0"/>
              <a:t> 88, issue 421</a:t>
            </a:r>
            <a:endParaRPr lang="en-US" sz="1400" i="1" dirty="0"/>
          </a:p>
        </p:txBody>
      </p:sp>
      <p:sp>
        <p:nvSpPr>
          <p:cNvPr id="4" name="Slide Number Placeholder 3"/>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Traces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6" name="TextBox 5"/>
          <p:cNvSpPr txBox="1"/>
          <p:nvPr/>
        </p:nvSpPr>
        <p:spPr>
          <a:xfrm>
            <a:off x="165100" y="6387316"/>
            <a:ext cx="8788400" cy="325730"/>
          </a:xfrm>
          <a:prstGeom prst="rect">
            <a:avLst/>
          </a:prstGeom>
          <a:noFill/>
        </p:spPr>
        <p:txBody>
          <a:bodyPr wrap="square" rtlCol="0">
            <a:spAutoFit/>
          </a:bodyPr>
          <a:lstStyle/>
          <a:p>
            <a:pPr>
              <a:lnSpc>
                <a:spcPct val="110000"/>
              </a:lnSpc>
            </a:pPr>
            <a:r>
              <a:rPr lang="en-US" sz="1400" i="1" dirty="0" smtClean="0"/>
              <a:t>U. </a:t>
            </a:r>
            <a:r>
              <a:rPr lang="en-US" sz="1400" i="1" dirty="0" err="1" smtClean="0"/>
              <a:t>Gromping</a:t>
            </a:r>
            <a:r>
              <a:rPr lang="en-US" sz="1400" i="1" dirty="0" smtClean="0"/>
              <a:t>, “Relative Importance for Linear Regression in R”, Journal of Statistical Software, 2006, </a:t>
            </a:r>
            <a:r>
              <a:rPr lang="en-US" sz="1400" i="1" dirty="0" err="1" smtClean="0"/>
              <a:t>vol</a:t>
            </a:r>
            <a:r>
              <a:rPr lang="en-US" sz="1400" i="1" dirty="0" smtClean="0"/>
              <a:t> 17, issue 1</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Design-time governance and policy enforcement for cloud platforms, complete with a policy specification language</a:t>
            </a:r>
            <a:r>
              <a:rPr lang="en-US" dirty="0" smtClean="0"/>
              <a:t>.</a:t>
            </a:r>
          </a:p>
          <a:p>
            <a:r>
              <a:rPr lang="en-US" dirty="0" smtClean="0"/>
              <a:t>Framework </a:t>
            </a:r>
            <a:r>
              <a:rPr lang="en-US" dirty="0" smtClean="0"/>
              <a:t>for formulating, monitoring and invalidating performance SLAs for cloud-hosted web applications</a:t>
            </a:r>
            <a:r>
              <a:rPr lang="en-US" dirty="0" smtClean="0"/>
              <a:t>.</a:t>
            </a:r>
            <a:endParaRPr lang="en-US" dirty="0" smtClean="0"/>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a:t>D.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a:t>O.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a:t>P.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a:t>R.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a:t>C.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911872"/>
          </a:xfrm>
          <a:prstGeom prst="rect">
            <a:avLst/>
          </a:prstGeom>
          <a:noFill/>
        </p:spPr>
        <p:txBody>
          <a:bodyPr wrap="square" rtlCol="0">
            <a:spAutoFit/>
          </a:bodyPr>
          <a:lstStyle/>
          <a:p>
            <a:pPr>
              <a:lnSpc>
                <a:spcPct val="110000"/>
              </a:lnSpc>
            </a:pPr>
            <a:r>
              <a:rPr lang="en-US" sz="1400" i="1" dirty="0" smtClean="0"/>
              <a:t>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issue 1</a:t>
            </a:r>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 Keller </a:t>
            </a:r>
            <a:r>
              <a:rPr lang="en-US" sz="1400" i="1" dirty="0"/>
              <a:t>and H. Ludwig, “The WSLA Framework: Spec- </a:t>
            </a:r>
            <a:r>
              <a:rPr lang="en-US" sz="1400" i="1" dirty="0" err="1"/>
              <a:t>ifying</a:t>
            </a:r>
            <a:r>
              <a:rPr lang="en-US" sz="1400" i="1" dirty="0"/>
              <a:t> and Monitoring Service Level Agreements for Web Services,” J. </a:t>
            </a:r>
            <a:r>
              <a:rPr lang="en-US" sz="1400" i="1" dirty="0" err="1"/>
              <a:t>Netw</a:t>
            </a:r>
            <a:r>
              <a:rPr lang="en-US" sz="1400" i="1" dirty="0"/>
              <a:t>. Syst. Manage., vol. 11, no. 1, Mar. 2003</a:t>
            </a:r>
            <a:r>
              <a:rPr lang="en-US" sz="1400" i="1" dirty="0" smtClean="0"/>
              <a:t>.</a:t>
            </a:r>
          </a:p>
          <a:p>
            <a:pPr>
              <a:lnSpc>
                <a:spcPct val="110000"/>
              </a:lnSpc>
            </a:pPr>
            <a:r>
              <a:rPr lang="en-US" sz="1400" i="1" dirty="0"/>
              <a:t>A.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29161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46</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47</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48</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49</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4591995"/>
            <a:ext cx="7184460" cy="1487373"/>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t>
            </a:r>
            <a:r>
              <a:rPr lang="en-US" dirty="0" smtClean="0"/>
              <a:t>Debugging</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a:t>
            </a:r>
            <a:r>
              <a:rPr lang="en-US" dirty="0" smtClean="0"/>
              <a:t>debug performance issues</a:t>
            </a:r>
            <a:endParaRPr lang="en-US" dirty="0" smtClean="0"/>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a:t>
            </a:r>
            <a:r>
              <a:rPr lang="en-US" dirty="0" smtClean="0"/>
              <a:t>Cloud-based Web Applications</a:t>
            </a:r>
            <a:endParaRPr lang="en-US" dirty="0"/>
          </a:p>
        </p:txBody>
      </p:sp>
      <p:sp>
        <p:nvSpPr>
          <p:cNvPr id="3" name="Content Placeholder 2"/>
          <p:cNvSpPr>
            <a:spLocks noGrp="1"/>
          </p:cNvSpPr>
          <p:nvPr>
            <p:ph idx="1"/>
          </p:nvPr>
        </p:nvSpPr>
        <p:spPr/>
        <p:txBody>
          <a:bodyPr>
            <a:normAutofit/>
          </a:bodyPr>
          <a:lstStyle/>
          <a:p>
            <a:r>
              <a:rPr lang="en-US" dirty="0" smtClean="0"/>
              <a:t>Specifying acceptable operational parameters</a:t>
            </a:r>
          </a:p>
          <a:p>
            <a:r>
              <a:rPr lang="en-US" dirty="0" smtClean="0"/>
              <a:t>Enforcing them</a:t>
            </a:r>
          </a:p>
          <a:p>
            <a:r>
              <a:rPr lang="en-US" dirty="0" smtClean="0"/>
              <a:t>Monitoring and detecting deviations</a:t>
            </a:r>
          </a:p>
          <a:p>
            <a:r>
              <a:rPr lang="en-US" dirty="0" smtClean="0"/>
              <a:t>Taking corrective action when necessary</a:t>
            </a:r>
          </a:p>
          <a:p>
            <a:endParaRPr lang="en-US" dirty="0" smtClean="0"/>
          </a:p>
          <a:p>
            <a:r>
              <a:rPr lang="en-US" dirty="0" smtClean="0"/>
              <a:t>Efficient: Non-invasive, No big overhead</a:t>
            </a:r>
          </a:p>
          <a:p>
            <a:r>
              <a:rPr lang="en-US" dirty="0" smtClean="0"/>
              <a:t>Automated: No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22675</TotalTime>
  <Words>3117</Words>
  <Application>Microsoft Macintosh PowerPoint</Application>
  <PresentationFormat>On-screen Show (4:3)</PresentationFormat>
  <Paragraphs>425</Paragraphs>
  <Slides>50</Slides>
  <Notes>3</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Governance of Cloud-hosted Applications</vt:lpstr>
      <vt:lpstr>Cloud Computing</vt:lpstr>
      <vt:lpstr>Aftermath</vt:lpstr>
      <vt:lpstr>Does Not Enforce Good Coding</vt:lpstr>
      <vt:lpstr>Cannot Reason about Performance</vt:lpstr>
      <vt:lpstr>Poor Support for Performance Debugging</vt:lpstr>
      <vt:lpstr>Unresolved Issues in the Cloud</vt:lpstr>
      <vt:lpstr>Thesis Question</vt:lpstr>
      <vt:lpstr>Governance for Cloud-based Web Applications</vt:lpstr>
      <vt:lpstr>Cloud Platform-as-a-Service</vt:lpstr>
      <vt:lpstr>Enforcing Good Coding Practices in the Cloud</vt:lpstr>
      <vt:lpstr>EAGER</vt:lpstr>
      <vt:lpstr>EAGER Architecture</vt:lpstr>
      <vt:lpstr>Policy Language</vt:lpstr>
      <vt:lpstr>EAGER Overhead vs Applications</vt:lpstr>
      <vt:lpstr>EAGER Results Summary</vt:lpstr>
      <vt:lpstr>Reasoning About Web Application Performance in the Cloud</vt:lpstr>
      <vt:lpstr>Cerebro</vt:lpstr>
      <vt:lpstr>Cerebro Architecture</vt:lpstr>
      <vt:lpstr>QBETS: Queue Bounds Estimation from Time Series</vt:lpstr>
      <vt:lpstr>SLA Durability: An Example</vt:lpstr>
      <vt:lpstr>Detecting SLA Invalidation</vt:lpstr>
      <vt:lpstr>Prediction Correctness</vt:lpstr>
      <vt:lpstr>Cerebro Results Summary</vt:lpstr>
      <vt:lpstr>Performance Debugging</vt:lpstr>
      <vt:lpstr>Roots</vt:lpstr>
      <vt:lpstr>Roots Architecture</vt:lpstr>
      <vt:lpstr>Anomaly Detection</vt:lpstr>
      <vt:lpstr>Workload Analysis</vt:lpstr>
      <vt:lpstr>Analyzing SDK Call Traces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138</cp:revision>
  <dcterms:created xsi:type="dcterms:W3CDTF">2016-02-29T02:15:03Z</dcterms:created>
  <dcterms:modified xsi:type="dcterms:W3CDTF">2016-04-21T23:26:23Z</dcterms:modified>
</cp:coreProperties>
</file>