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8"/>
  </p:notesMasterIdLst>
  <p:handoutMasterIdLst>
    <p:handoutMasterId r:id="rId59"/>
  </p:handoutMasterIdLst>
  <p:sldIdLst>
    <p:sldId id="326" r:id="rId2"/>
    <p:sldId id="264" r:id="rId3"/>
    <p:sldId id="265" r:id="rId4"/>
    <p:sldId id="267" r:id="rId5"/>
    <p:sldId id="268" r:id="rId6"/>
    <p:sldId id="269" r:id="rId7"/>
    <p:sldId id="275" r:id="rId8"/>
    <p:sldId id="274" r:id="rId9"/>
    <p:sldId id="329" r:id="rId10"/>
    <p:sldId id="270" r:id="rId11"/>
    <p:sldId id="332" r:id="rId12"/>
    <p:sldId id="277" r:id="rId13"/>
    <p:sldId id="278" r:id="rId14"/>
    <p:sldId id="279" r:id="rId15"/>
    <p:sldId id="335" r:id="rId16"/>
    <p:sldId id="284" r:id="rId17"/>
    <p:sldId id="311" r:id="rId18"/>
    <p:sldId id="333" r:id="rId19"/>
    <p:sldId id="288" r:id="rId20"/>
    <p:sldId id="287" r:id="rId21"/>
    <p:sldId id="292" r:id="rId22"/>
    <p:sldId id="290" r:id="rId23"/>
    <p:sldId id="343" r:id="rId24"/>
    <p:sldId id="344" r:id="rId25"/>
    <p:sldId id="334" r:id="rId26"/>
    <p:sldId id="297" r:id="rId27"/>
    <p:sldId id="336" r:id="rId28"/>
    <p:sldId id="299" r:id="rId29"/>
    <p:sldId id="301" r:id="rId30"/>
    <p:sldId id="300" r:id="rId31"/>
    <p:sldId id="338" r:id="rId32"/>
    <p:sldId id="339" r:id="rId33"/>
    <p:sldId id="349" r:id="rId34"/>
    <p:sldId id="350" r:id="rId35"/>
    <p:sldId id="337" r:id="rId36"/>
    <p:sldId id="351" r:id="rId37"/>
    <p:sldId id="340" r:id="rId38"/>
    <p:sldId id="341" r:id="rId39"/>
    <p:sldId id="306" r:id="rId40"/>
    <p:sldId id="325" r:id="rId41"/>
    <p:sldId id="318" r:id="rId42"/>
    <p:sldId id="321" r:id="rId43"/>
    <p:sldId id="307" r:id="rId44"/>
    <p:sldId id="308" r:id="rId45"/>
    <p:sldId id="309" r:id="rId46"/>
    <p:sldId id="310" r:id="rId47"/>
    <p:sldId id="327" r:id="rId48"/>
    <p:sldId id="328" r:id="rId49"/>
    <p:sldId id="314" r:id="rId50"/>
    <p:sldId id="316" r:id="rId51"/>
    <p:sldId id="317" r:id="rId52"/>
    <p:sldId id="342" r:id="rId53"/>
    <p:sldId id="345" r:id="rId54"/>
    <p:sldId id="346" r:id="rId55"/>
    <p:sldId id="347" r:id="rId56"/>
    <p:sldId id="348" r:id="rId5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367CCE-EFF9-624D-B52C-7C179D51DF09}">
          <p14:sldIdLst>
            <p14:sldId id="326"/>
            <p14:sldId id="264"/>
            <p14:sldId id="265"/>
            <p14:sldId id="267"/>
            <p14:sldId id="268"/>
            <p14:sldId id="269"/>
            <p14:sldId id="275"/>
            <p14:sldId id="274"/>
            <p14:sldId id="329"/>
            <p14:sldId id="270"/>
            <p14:sldId id="332"/>
            <p14:sldId id="277"/>
            <p14:sldId id="278"/>
            <p14:sldId id="279"/>
            <p14:sldId id="335"/>
            <p14:sldId id="284"/>
            <p14:sldId id="311"/>
            <p14:sldId id="333"/>
            <p14:sldId id="288"/>
            <p14:sldId id="287"/>
            <p14:sldId id="292"/>
            <p14:sldId id="290"/>
            <p14:sldId id="343"/>
            <p14:sldId id="344"/>
            <p14:sldId id="334"/>
            <p14:sldId id="297"/>
            <p14:sldId id="336"/>
            <p14:sldId id="299"/>
            <p14:sldId id="301"/>
            <p14:sldId id="300"/>
            <p14:sldId id="338"/>
            <p14:sldId id="339"/>
            <p14:sldId id="349"/>
            <p14:sldId id="350"/>
            <p14:sldId id="337"/>
            <p14:sldId id="351"/>
            <p14:sldId id="340"/>
            <p14:sldId id="341"/>
            <p14:sldId id="306"/>
            <p14:sldId id="325"/>
          </p14:sldIdLst>
        </p14:section>
        <p14:section name="Backup" id="{7415901F-E265-BA4F-A4A2-A168803AFAF6}">
          <p14:sldIdLst>
            <p14:sldId id="318"/>
            <p14:sldId id="321"/>
            <p14:sldId id="307"/>
            <p14:sldId id="308"/>
            <p14:sldId id="309"/>
            <p14:sldId id="310"/>
            <p14:sldId id="327"/>
            <p14:sldId id="328"/>
            <p14:sldId id="314"/>
            <p14:sldId id="316"/>
            <p14:sldId id="317"/>
            <p14:sldId id="342"/>
            <p14:sldId id="345"/>
            <p14:sldId id="346"/>
            <p14:sldId id="347"/>
            <p14:sldId id="34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783D"/>
    <a:srgbClr val="C6113F"/>
    <a:srgbClr val="61D65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2" d="100"/>
          <a:sy n="102" d="100"/>
        </p:scale>
        <p:origin x="-108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notesMaster" Target="notesMasters/notesMaster1.xml"/><Relationship Id="rId59" Type="http://schemas.openxmlformats.org/officeDocument/2006/relationships/handoutMaster" Target="handoutMasters/handout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interSettings" Target="printerSettings/printerSettings1.bin"/><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D14F8C-9F46-2E42-9999-888BFBC492E3}" type="datetimeFigureOut">
              <a:rPr lang="en-US" smtClean="0"/>
              <a:t>11/22/16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F37932-C7A5-3B4E-A3D8-D4676E708328}" type="slidenum">
              <a:rPr lang="en-US" smtClean="0"/>
              <a:t>‹#›</a:t>
            </a:fld>
            <a:endParaRPr lang="en-US"/>
          </a:p>
        </p:txBody>
      </p:sp>
    </p:spTree>
    <p:extLst>
      <p:ext uri="{BB962C8B-B14F-4D97-AF65-F5344CB8AC3E}">
        <p14:creationId xmlns:p14="http://schemas.microsoft.com/office/powerpoint/2010/main" val="22308585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B377BD-EE2D-6A4D-8791-40EA342A78BF}" type="datetimeFigureOut">
              <a:rPr lang="en-US" smtClean="0"/>
              <a:t>11/22/16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605815-6331-9444-B06E-921213318926}" type="slidenum">
              <a:rPr lang="en-US" smtClean="0"/>
              <a:t>‹#›</a:t>
            </a:fld>
            <a:endParaRPr lang="en-US"/>
          </a:p>
        </p:txBody>
      </p:sp>
    </p:spTree>
    <p:extLst>
      <p:ext uri="{BB962C8B-B14F-4D97-AF65-F5344CB8AC3E}">
        <p14:creationId xmlns:p14="http://schemas.microsoft.com/office/powerpoint/2010/main" val="27046796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a:t>
            </a:fld>
            <a:endParaRPr lang="en-US"/>
          </a:p>
        </p:txBody>
      </p:sp>
    </p:spTree>
    <p:extLst>
      <p:ext uri="{BB962C8B-B14F-4D97-AF65-F5344CB8AC3E}">
        <p14:creationId xmlns:p14="http://schemas.microsoft.com/office/powerpoint/2010/main" val="4292821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Where’s the static analyzer running?</a:t>
            </a:r>
          </a:p>
          <a:p>
            <a:r>
              <a:rPr lang="en-US" dirty="0" smtClean="0"/>
              <a:t>Explain the intuition – apps spend most of their time</a:t>
            </a:r>
            <a:r>
              <a:rPr lang="en-US" baseline="0" dirty="0" smtClean="0"/>
              <a:t> on </a:t>
            </a:r>
            <a:r>
              <a:rPr lang="en-US" baseline="0" dirty="0" err="1" smtClean="0"/>
              <a:t>PaaS</a:t>
            </a:r>
            <a:r>
              <a:rPr lang="en-US" baseline="0" dirty="0" smtClean="0"/>
              <a:t> SDK</a:t>
            </a:r>
          </a:p>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20</a:t>
            </a:fld>
            <a:endParaRPr lang="en-US"/>
          </a:p>
        </p:txBody>
      </p:sp>
    </p:spTree>
    <p:extLst>
      <p:ext uri="{BB962C8B-B14F-4D97-AF65-F5344CB8AC3E}">
        <p14:creationId xmlns:p14="http://schemas.microsoft.com/office/powerpoint/2010/main" val="137340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94.6 rounds to 95</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22</a:t>
            </a:fld>
            <a:endParaRPr lang="en-US"/>
          </a:p>
        </p:txBody>
      </p:sp>
    </p:spTree>
    <p:extLst>
      <p:ext uri="{BB962C8B-B14F-4D97-AF65-F5344CB8AC3E}">
        <p14:creationId xmlns:p14="http://schemas.microsoft.com/office/powerpoint/2010/main" val="2117320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existing tools/methods</a:t>
            </a:r>
          </a:p>
          <a:p>
            <a:r>
              <a:rPr lang="en-US" dirty="0" smtClean="0"/>
              <a:t>Implement</a:t>
            </a:r>
            <a:r>
              <a:rPr lang="en-US" baseline="0" dirty="0" smtClean="0"/>
              <a:t> a framework that allows using different methods and test them</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26</a:t>
            </a:fld>
            <a:endParaRPr lang="en-US"/>
          </a:p>
        </p:txBody>
      </p:sp>
    </p:spTree>
    <p:extLst>
      <p:ext uri="{BB962C8B-B14F-4D97-AF65-F5344CB8AC3E}">
        <p14:creationId xmlns:p14="http://schemas.microsoft.com/office/powerpoint/2010/main" val="3458402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existing tools/methods</a:t>
            </a:r>
          </a:p>
          <a:p>
            <a:r>
              <a:rPr lang="en-US" dirty="0" smtClean="0"/>
              <a:t>Implement</a:t>
            </a:r>
            <a:r>
              <a:rPr lang="en-US" baseline="0" dirty="0" smtClean="0"/>
              <a:t> a framework that allows using different methods and test them</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27</a:t>
            </a:fld>
            <a:endParaRPr lang="en-US"/>
          </a:p>
        </p:txBody>
      </p:sp>
    </p:spTree>
    <p:extLst>
      <p:ext uri="{BB962C8B-B14F-4D97-AF65-F5344CB8AC3E}">
        <p14:creationId xmlns:p14="http://schemas.microsoft.com/office/powerpoint/2010/main" val="3458402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a detailed</a:t>
            </a:r>
            <a:r>
              <a:rPr lang="en-US" baseline="0" dirty="0" smtClean="0"/>
              <a:t> code diagram</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30</a:t>
            </a:fld>
            <a:endParaRPr lang="en-US"/>
          </a:p>
        </p:txBody>
      </p:sp>
    </p:spTree>
    <p:extLst>
      <p:ext uri="{BB962C8B-B14F-4D97-AF65-F5344CB8AC3E}">
        <p14:creationId xmlns:p14="http://schemas.microsoft.com/office/powerpoint/2010/main" val="6407351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Outlier at t</a:t>
            </a:r>
            <a:r>
              <a:rPr lang="en-US" baseline="0" dirty="0" smtClean="0"/>
              <a:t> = 101 detected as a Level Shift (LS).</a:t>
            </a:r>
            <a:endParaRPr lang="en-US" dirty="0"/>
          </a:p>
        </p:txBody>
      </p:sp>
      <p:sp>
        <p:nvSpPr>
          <p:cNvPr id="4" name="Slide Number Placeholder 3"/>
          <p:cNvSpPr>
            <a:spLocks noGrp="1"/>
          </p:cNvSpPr>
          <p:nvPr>
            <p:ph type="sldNum" sz="quarter" idx="10"/>
          </p:nvPr>
        </p:nvSpPr>
        <p:spPr/>
        <p:txBody>
          <a:bodyPr/>
          <a:lstStyle/>
          <a:p>
            <a:fld id="{F7278AEC-EE64-7842-B08E-D93D33560D10}" type="slidenum">
              <a:rPr lang="en-US" smtClean="0"/>
              <a:t>50</a:t>
            </a:fld>
            <a:endParaRPr lang="en-US"/>
          </a:p>
        </p:txBody>
      </p:sp>
    </p:spTree>
    <p:extLst>
      <p:ext uri="{BB962C8B-B14F-4D97-AF65-F5344CB8AC3E}">
        <p14:creationId xmlns:p14="http://schemas.microsoft.com/office/powerpoint/2010/main" val="3404154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E605815-6331-9444-B06E-921213318926}" type="slidenum">
              <a:rPr lang="en-US" smtClean="0"/>
              <a:t>53</a:t>
            </a:fld>
            <a:endParaRPr lang="en-US"/>
          </a:p>
        </p:txBody>
      </p:sp>
    </p:spTree>
    <p:extLst>
      <p:ext uri="{BB962C8B-B14F-4D97-AF65-F5344CB8AC3E}">
        <p14:creationId xmlns:p14="http://schemas.microsoft.com/office/powerpoint/2010/main" val="38773293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54</a:t>
            </a:fld>
            <a:endParaRPr lang="en-US"/>
          </a:p>
        </p:txBody>
      </p:sp>
    </p:spTree>
    <p:extLst>
      <p:ext uri="{BB962C8B-B14F-4D97-AF65-F5344CB8AC3E}">
        <p14:creationId xmlns:p14="http://schemas.microsoft.com/office/powerpoint/2010/main" val="25277946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bounds? To form SLAs</a:t>
            </a:r>
          </a:p>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55</a:t>
            </a:fld>
            <a:endParaRPr lang="en-US"/>
          </a:p>
        </p:txBody>
      </p:sp>
    </p:spTree>
    <p:extLst>
      <p:ext uri="{BB962C8B-B14F-4D97-AF65-F5344CB8AC3E}">
        <p14:creationId xmlns:p14="http://schemas.microsoft.com/office/powerpoint/2010/main" val="800395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56</a:t>
            </a:fld>
            <a:endParaRPr lang="en-US"/>
          </a:p>
        </p:txBody>
      </p:sp>
    </p:spTree>
    <p:extLst>
      <p:ext uri="{BB962C8B-B14F-4D97-AF65-F5344CB8AC3E}">
        <p14:creationId xmlns:p14="http://schemas.microsoft.com/office/powerpoint/2010/main" val="57767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5</a:t>
            </a:fld>
            <a:endParaRPr lang="en-US"/>
          </a:p>
        </p:txBody>
      </p:sp>
    </p:spTree>
    <p:extLst>
      <p:ext uri="{BB962C8B-B14F-4D97-AF65-F5344CB8AC3E}">
        <p14:creationId xmlns:p14="http://schemas.microsoft.com/office/powerpoint/2010/main" val="830382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7</a:t>
            </a:fld>
            <a:endParaRPr lang="en-US"/>
          </a:p>
        </p:txBody>
      </p:sp>
    </p:spTree>
    <p:extLst>
      <p:ext uri="{BB962C8B-B14F-4D97-AF65-F5344CB8AC3E}">
        <p14:creationId xmlns:p14="http://schemas.microsoft.com/office/powerpoint/2010/main" val="3693781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Can we enforce design-time governance on web applications developed for a given cloud platform so as to ensure proper versioning, dependency management and conformance to other developer best practices, and also enforce run-time governance on them so as to automatically determine the expected runtime performance of the applications, detect SLA violations and detect performance anomalies and perform root cause analysis, with minimal developer intervention and no invasive instrumentation on the applications?</a:t>
            </a:r>
          </a:p>
          <a:p>
            <a:endParaRPr lang="en-US" dirty="0" smtClean="0"/>
          </a:p>
          <a:p>
            <a:endParaRPr lang="en-US" dirty="0" smtClean="0"/>
          </a:p>
          <a:p>
            <a:endParaRPr lang="en-US" dirty="0"/>
          </a:p>
          <a:p>
            <a:r>
              <a:rPr lang="en-US" dirty="0"/>
              <a:t>----- Meeting Notes (4/14/16 14:44) -----</a:t>
            </a:r>
          </a:p>
          <a:p>
            <a:r>
              <a:rPr lang="en-US" dirty="0"/>
              <a:t>can we define and enforce efficient policies that govern administrative conformance, developer best practices, and performance objectives through automated analysis and diagnostics for cloud applications?</a:t>
            </a:r>
          </a:p>
          <a:p>
            <a:r>
              <a:rPr lang="en-US" dirty="0"/>
              <a:t>- governance</a:t>
            </a:r>
          </a:p>
          <a:p>
            <a:r>
              <a:rPr lang="en-US" dirty="0"/>
              <a:t>- automated</a:t>
            </a:r>
          </a:p>
          <a:p>
            <a:r>
              <a:rPr lang="en-US" dirty="0"/>
              <a:t>- efficient: non-invasive, simple, productivity enhancing</a:t>
            </a:r>
          </a:p>
        </p:txBody>
      </p:sp>
      <p:sp>
        <p:nvSpPr>
          <p:cNvPr id="4" name="Slide Number Placeholder 3"/>
          <p:cNvSpPr>
            <a:spLocks noGrp="1"/>
          </p:cNvSpPr>
          <p:nvPr>
            <p:ph type="sldNum" sz="quarter" idx="10"/>
          </p:nvPr>
        </p:nvSpPr>
        <p:spPr/>
        <p:txBody>
          <a:bodyPr/>
          <a:lstStyle/>
          <a:p>
            <a:fld id="{6E605815-6331-9444-B06E-921213318926}" type="slidenum">
              <a:rPr lang="en-US" smtClean="0"/>
              <a:t>8</a:t>
            </a:fld>
            <a:endParaRPr lang="en-US"/>
          </a:p>
        </p:txBody>
      </p:sp>
    </p:spTree>
    <p:extLst>
      <p:ext uri="{BB962C8B-B14F-4D97-AF65-F5344CB8AC3E}">
        <p14:creationId xmlns:p14="http://schemas.microsoft.com/office/powerpoint/2010/main" val="801249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10</a:t>
            </a:fld>
            <a:endParaRPr lang="en-US"/>
          </a:p>
        </p:txBody>
      </p:sp>
    </p:spTree>
    <p:extLst>
      <p:ext uri="{BB962C8B-B14F-4D97-AF65-F5344CB8AC3E}">
        <p14:creationId xmlns:p14="http://schemas.microsoft.com/office/powerpoint/2010/main" val="1234915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Policy enforcement at the granularity</a:t>
            </a:r>
            <a:r>
              <a:rPr lang="en-US" baseline="0" dirty="0" smtClean="0"/>
              <a:t> of APIs</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12</a:t>
            </a:fld>
            <a:endParaRPr lang="en-US"/>
          </a:p>
        </p:txBody>
      </p:sp>
    </p:spTree>
    <p:extLst>
      <p:ext uri="{BB962C8B-B14F-4D97-AF65-F5344CB8AC3E}">
        <p14:creationId xmlns:p14="http://schemas.microsoft.com/office/powerpoint/2010/main" val="290145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Emphasize</a:t>
            </a:r>
            <a:r>
              <a:rPr lang="en-US" baseline="0" dirty="0" smtClean="0"/>
              <a:t> the importance of deployment time governance – fail fast, no runtime overhead</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13</a:t>
            </a:fld>
            <a:endParaRPr lang="en-US"/>
          </a:p>
        </p:txBody>
      </p:sp>
    </p:spTree>
    <p:extLst>
      <p:ext uri="{BB962C8B-B14F-4D97-AF65-F5344CB8AC3E}">
        <p14:creationId xmlns:p14="http://schemas.microsoft.com/office/powerpoint/2010/main" val="756080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Describe the goal of the experiment</a:t>
            </a:r>
          </a:p>
          <a:p>
            <a:r>
              <a:rPr lang="en-US" dirty="0" smtClean="0"/>
              <a:t>Explain how the database was populated,</a:t>
            </a:r>
            <a:r>
              <a:rPr lang="en-US" baseline="0" dirty="0" smtClean="0"/>
              <a:t> Describe axis</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16</a:t>
            </a:fld>
            <a:endParaRPr lang="en-US"/>
          </a:p>
        </p:txBody>
      </p:sp>
    </p:spTree>
    <p:extLst>
      <p:ext uri="{BB962C8B-B14F-4D97-AF65-F5344CB8AC3E}">
        <p14:creationId xmlns:p14="http://schemas.microsoft.com/office/powerpoint/2010/main" val="869872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experimental findings</a:t>
            </a:r>
            <a:r>
              <a:rPr lang="is-I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17</a:t>
            </a:fld>
            <a:endParaRPr lang="en-US"/>
          </a:p>
        </p:txBody>
      </p:sp>
    </p:spTree>
    <p:extLst>
      <p:ext uri="{BB962C8B-B14F-4D97-AF65-F5344CB8AC3E}">
        <p14:creationId xmlns:p14="http://schemas.microsoft.com/office/powerpoint/2010/main" val="3410591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E520D6-1199-3C41-9A6A-AA3E2C6DD588}" type="datetime1">
              <a:rPr lang="en-US" smtClean="0"/>
              <a:t>11/22/16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621683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E2AD85-55B3-6D40-8E45-4897033CE78D}" type="datetime1">
              <a:rPr lang="en-US" smtClean="0"/>
              <a:t>11/22/16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0314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6E2D90-BDC5-EC4E-97C9-9EBA924F9C2A}" type="datetime1">
              <a:rPr lang="en-US" smtClean="0"/>
              <a:t>11/22/16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4327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02FE2B-B967-F44C-97BF-619FFF540275}" type="datetime1">
              <a:rPr lang="en-US" smtClean="0"/>
              <a:t>11/22/16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87127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BEB10-3E92-1544-85E8-C96C20A337CE}" type="datetime1">
              <a:rPr lang="en-US" smtClean="0"/>
              <a:t>11/22/16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151430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5FB051-8E54-8E49-8432-E38A630FF054}" type="datetime1">
              <a:rPr lang="en-US" smtClean="0"/>
              <a:t>11/22/16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01906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A679C2-08DD-074B-9C48-B348A1DFA775}" type="datetime1">
              <a:rPr lang="en-US" smtClean="0"/>
              <a:t>11/22/16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787954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8F829F-F712-8745-AC98-41D32B363003}" type="datetime1">
              <a:rPr lang="en-US" smtClean="0"/>
              <a:t>11/22/16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30435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766C51-9295-BA4E-9CC5-B913E9ED7975}" type="datetime1">
              <a:rPr lang="en-US" smtClean="0"/>
              <a:t>11/22/16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94411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C74353-384D-7548-8376-5A6CDDA54B35}" type="datetime1">
              <a:rPr lang="en-US" smtClean="0"/>
              <a:t>11/22/16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4187674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2E0EE9-0FD5-A04C-8EF0-F3BFD9ED0CEF}" type="datetime1">
              <a:rPr lang="en-US" smtClean="0"/>
              <a:t>11/22/16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10357699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5DCBF9-A63F-9B48-BC2B-98F6B05BC7B3}" type="datetime1">
              <a:rPr lang="en-US" smtClean="0"/>
              <a:t>11/22/16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755116-B387-CD40-9D82-4279FFF17F28}" type="slidenum">
              <a:rPr lang="en-US" smtClean="0"/>
              <a:t>‹#›</a:t>
            </a:fld>
            <a:endParaRPr lang="en-US"/>
          </a:p>
        </p:txBody>
      </p:sp>
    </p:spTree>
    <p:extLst>
      <p:ext uri="{BB962C8B-B14F-4D97-AF65-F5344CB8AC3E}">
        <p14:creationId xmlns:p14="http://schemas.microsoft.com/office/powerpoint/2010/main" val="2544444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9" Type="http://schemas.openxmlformats.org/officeDocument/2006/relationships/image" Target="../media/image12.png"/><Relationship Id="rId20" Type="http://schemas.openxmlformats.org/officeDocument/2006/relationships/image" Target="../media/image23.png"/><Relationship Id="rId21" Type="http://schemas.openxmlformats.org/officeDocument/2006/relationships/image" Target="../media/image24.png"/><Relationship Id="rId22" Type="http://schemas.openxmlformats.org/officeDocument/2006/relationships/image" Target="../media/image25.png"/><Relationship Id="rId23" Type="http://schemas.openxmlformats.org/officeDocument/2006/relationships/image" Target="../media/image26.png"/><Relationship Id="rId24" Type="http://schemas.openxmlformats.org/officeDocument/2006/relationships/image" Target="../media/image27.png"/><Relationship Id="rId10" Type="http://schemas.openxmlformats.org/officeDocument/2006/relationships/image" Target="../media/image13.png"/><Relationship Id="rId11" Type="http://schemas.openxmlformats.org/officeDocument/2006/relationships/image" Target="../media/image14.jpg"/><Relationship Id="rId12" Type="http://schemas.openxmlformats.org/officeDocument/2006/relationships/image" Target="../media/image15.png"/><Relationship Id="rId13" Type="http://schemas.openxmlformats.org/officeDocument/2006/relationships/image" Target="../media/image16.jpg"/><Relationship Id="rId14" Type="http://schemas.openxmlformats.org/officeDocument/2006/relationships/image" Target="../media/image17.jpg"/><Relationship Id="rId15" Type="http://schemas.openxmlformats.org/officeDocument/2006/relationships/image" Target="../media/image18.jpg"/><Relationship Id="rId16" Type="http://schemas.openxmlformats.org/officeDocument/2006/relationships/image" Target="../media/image19.png"/><Relationship Id="rId17" Type="http://schemas.openxmlformats.org/officeDocument/2006/relationships/image" Target="../media/image20.png"/><Relationship Id="rId18" Type="http://schemas.openxmlformats.org/officeDocument/2006/relationships/image" Target="../media/image21.png"/><Relationship Id="rId19"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emf"/><Relationship Id="rId3" Type="http://schemas.openxmlformats.org/officeDocument/2006/relationships/image" Target="../media/image43.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ppscale.com" TargetMode="External"/><Relationship Id="rId3" Type="http://schemas.openxmlformats.org/officeDocument/2006/relationships/image" Target="../media/image4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2.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3.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076325"/>
            <a:ext cx="7772400" cy="1470025"/>
          </a:xfrm>
        </p:spPr>
        <p:txBody>
          <a:bodyPr>
            <a:normAutofit fontScale="90000"/>
          </a:bodyPr>
          <a:lstStyle/>
          <a:p>
            <a:r>
              <a:rPr lang="en-US" sz="5400" b="1" dirty="0" smtClean="0"/>
              <a:t>Governance of Cloud-hosted Web Applications</a:t>
            </a:r>
            <a:endParaRPr lang="en-US" sz="5400" b="1" dirty="0"/>
          </a:p>
        </p:txBody>
      </p:sp>
      <p:sp>
        <p:nvSpPr>
          <p:cNvPr id="5" name="Subtitle 4"/>
          <p:cNvSpPr>
            <a:spLocks noGrp="1"/>
          </p:cNvSpPr>
          <p:nvPr>
            <p:ph type="subTitle" idx="1"/>
          </p:nvPr>
        </p:nvSpPr>
        <p:spPr>
          <a:xfrm>
            <a:off x="1371600" y="2571750"/>
            <a:ext cx="6400800" cy="3511550"/>
          </a:xfrm>
        </p:spPr>
        <p:txBody>
          <a:bodyPr>
            <a:normAutofit lnSpcReduction="10000"/>
          </a:bodyPr>
          <a:lstStyle/>
          <a:p>
            <a:r>
              <a:rPr lang="en-US" sz="2800" dirty="0" smtClean="0"/>
              <a:t>Dissertation by Hiranya </a:t>
            </a:r>
            <a:r>
              <a:rPr lang="en-US" sz="2800" dirty="0" smtClean="0"/>
              <a:t>Jayathilaka</a:t>
            </a:r>
          </a:p>
          <a:p>
            <a:r>
              <a:rPr lang="en-US" sz="2000" dirty="0" smtClean="0"/>
              <a:t>12/02/2016</a:t>
            </a:r>
            <a:endParaRPr lang="en-US" sz="2000" dirty="0" smtClean="0"/>
          </a:p>
          <a:p>
            <a:endParaRPr lang="en-US" dirty="0" smtClean="0"/>
          </a:p>
          <a:p>
            <a:endParaRPr lang="en-US" dirty="0"/>
          </a:p>
          <a:p>
            <a:r>
              <a:rPr lang="en-US" sz="2000" dirty="0" smtClean="0"/>
              <a:t>- PhD Committee -</a:t>
            </a:r>
          </a:p>
          <a:p>
            <a:r>
              <a:rPr lang="en-US" sz="2000" dirty="0" smtClean="0"/>
              <a:t>Dr. Chandra </a:t>
            </a:r>
            <a:r>
              <a:rPr lang="en-US" sz="2000" dirty="0" err="1" smtClean="0"/>
              <a:t>Krintz</a:t>
            </a:r>
            <a:r>
              <a:rPr lang="en-US" sz="2000" dirty="0" smtClean="0"/>
              <a:t> (Chair)</a:t>
            </a:r>
          </a:p>
          <a:p>
            <a:r>
              <a:rPr lang="en-US" sz="2000" dirty="0" smtClean="0"/>
              <a:t>Dr. Rich </a:t>
            </a:r>
            <a:r>
              <a:rPr lang="en-US" sz="2000" dirty="0" err="1" smtClean="0"/>
              <a:t>Wolski</a:t>
            </a:r>
            <a:endParaRPr lang="en-US" sz="2000" dirty="0" smtClean="0"/>
          </a:p>
          <a:p>
            <a:r>
              <a:rPr lang="en-US" sz="2000" dirty="0" smtClean="0"/>
              <a:t>Dr. </a:t>
            </a:r>
            <a:r>
              <a:rPr lang="en-US" sz="2000" dirty="0" err="1" smtClean="0"/>
              <a:t>Tevfik</a:t>
            </a:r>
            <a:r>
              <a:rPr lang="en-US" sz="2000" dirty="0" smtClean="0"/>
              <a:t> </a:t>
            </a:r>
            <a:r>
              <a:rPr lang="en-US" sz="2000" dirty="0" err="1" smtClean="0"/>
              <a:t>Bultan</a:t>
            </a:r>
            <a:endParaRPr lang="en-US" sz="2000" dirty="0"/>
          </a:p>
        </p:txBody>
      </p:sp>
      <p:pic>
        <p:nvPicPr>
          <p:cNvPr id="6" name="Picture 5" descr="racelab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5100" y="5663045"/>
            <a:ext cx="2628900" cy="1194955"/>
          </a:xfrm>
          <a:prstGeom prst="rect">
            <a:avLst/>
          </a:prstGeom>
        </p:spPr>
      </p:pic>
      <p:sp>
        <p:nvSpPr>
          <p:cNvPr id="2" name="Slide Number Placeholder 1"/>
          <p:cNvSpPr>
            <a:spLocks noGrp="1"/>
          </p:cNvSpPr>
          <p:nvPr>
            <p:ph type="sldNum" sz="quarter" idx="12"/>
          </p:nvPr>
        </p:nvSpPr>
        <p:spPr/>
        <p:txBody>
          <a:bodyPr/>
          <a:lstStyle/>
          <a:p>
            <a:fld id="{D4755116-B387-CD40-9D82-4279FFF17F28}" type="slidenum">
              <a:rPr lang="en-US" smtClean="0"/>
              <a:t>1</a:t>
            </a:fld>
            <a:endParaRPr lang="en-US"/>
          </a:p>
        </p:txBody>
      </p:sp>
    </p:spTree>
    <p:extLst>
      <p:ext uri="{BB962C8B-B14F-4D97-AF65-F5344CB8AC3E}">
        <p14:creationId xmlns:p14="http://schemas.microsoft.com/office/powerpoint/2010/main" val="314537806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Platform-as-a-Service</a:t>
            </a:r>
            <a:endParaRPr lang="en-US" dirty="0"/>
          </a:p>
        </p:txBody>
      </p:sp>
      <p:sp>
        <p:nvSpPr>
          <p:cNvPr id="3" name="Content Placeholder 2"/>
          <p:cNvSpPr>
            <a:spLocks noGrp="1"/>
          </p:cNvSpPr>
          <p:nvPr>
            <p:ph idx="1"/>
          </p:nvPr>
        </p:nvSpPr>
        <p:spPr>
          <a:xfrm>
            <a:off x="457200" y="1600201"/>
            <a:ext cx="8229600" cy="1193800"/>
          </a:xfrm>
        </p:spPr>
        <p:txBody>
          <a:bodyPr/>
          <a:lstStyle/>
          <a:p>
            <a:r>
              <a:rPr lang="en-US" dirty="0" smtClean="0"/>
              <a:t>Managed programming platform that hides infrastructure, VM and OS details</a:t>
            </a:r>
          </a:p>
          <a:p>
            <a:pPr marL="0" indent="0">
              <a:buNone/>
            </a:pPr>
            <a:endParaRPr lang="en-US" dirty="0" smtClean="0"/>
          </a:p>
        </p:txBody>
      </p:sp>
      <p:sp>
        <p:nvSpPr>
          <p:cNvPr id="5" name="Slide Number Placeholder 4"/>
          <p:cNvSpPr>
            <a:spLocks noGrp="1"/>
          </p:cNvSpPr>
          <p:nvPr>
            <p:ph type="sldNum" sz="quarter" idx="12"/>
          </p:nvPr>
        </p:nvSpPr>
        <p:spPr/>
        <p:txBody>
          <a:bodyPr/>
          <a:lstStyle/>
          <a:p>
            <a:fld id="{D4755116-B387-CD40-9D82-4279FFF17F28}" type="slidenum">
              <a:rPr lang="en-US" smtClean="0"/>
              <a:t>10</a:t>
            </a:fld>
            <a:endParaRPr lang="en-US"/>
          </a:p>
        </p:txBody>
      </p:sp>
      <p:grpSp>
        <p:nvGrpSpPr>
          <p:cNvPr id="9" name="Group 8"/>
          <p:cNvGrpSpPr/>
          <p:nvPr/>
        </p:nvGrpSpPr>
        <p:grpSpPr>
          <a:xfrm>
            <a:off x="592288" y="4375720"/>
            <a:ext cx="1529371" cy="1517275"/>
            <a:chOff x="30579" y="4957616"/>
            <a:chExt cx="1529371" cy="1517275"/>
          </a:xfrm>
        </p:grpSpPr>
        <p:sp>
          <p:nvSpPr>
            <p:cNvPr id="7" name="Rectangle 6"/>
            <p:cNvSpPr/>
            <p:nvPr/>
          </p:nvSpPr>
          <p:spPr>
            <a:xfrm>
              <a:off x="276097" y="5494683"/>
              <a:ext cx="1283853" cy="9802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Web Application</a:t>
              </a:r>
            </a:p>
          </p:txBody>
        </p:sp>
        <p:pic>
          <p:nvPicPr>
            <p:cNvPr id="8" name="Picture 7" descr="under_construc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79" y="4957616"/>
              <a:ext cx="853242" cy="853242"/>
            </a:xfrm>
            <a:prstGeom prst="rect">
              <a:avLst/>
            </a:prstGeom>
          </p:spPr>
        </p:pic>
      </p:grpSp>
      <p:sp>
        <p:nvSpPr>
          <p:cNvPr id="11" name="TextBox 10"/>
          <p:cNvSpPr txBox="1"/>
          <p:nvPr/>
        </p:nvSpPr>
        <p:spPr>
          <a:xfrm>
            <a:off x="1824949" y="3590890"/>
            <a:ext cx="1601364" cy="523220"/>
          </a:xfrm>
          <a:prstGeom prst="rect">
            <a:avLst/>
          </a:prstGeom>
          <a:noFill/>
        </p:spPr>
        <p:txBody>
          <a:bodyPr wrap="square" rtlCol="0">
            <a:spAutoFit/>
          </a:bodyPr>
          <a:lstStyle/>
          <a:p>
            <a:pPr algn="ctr"/>
            <a:r>
              <a:rPr lang="en-US" sz="1400" dirty="0" smtClean="0"/>
              <a:t>Upload</a:t>
            </a:r>
          </a:p>
          <a:p>
            <a:pPr algn="ctr"/>
            <a:r>
              <a:rPr lang="en-US" sz="1400" dirty="0" smtClean="0"/>
              <a:t>(Deployment-time)</a:t>
            </a:r>
            <a:endParaRPr lang="en-US" sz="1400" dirty="0"/>
          </a:p>
        </p:txBody>
      </p:sp>
      <p:pic>
        <p:nvPicPr>
          <p:cNvPr id="12" name="Picture 11" descr="cloud_app_model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9347" y="2701503"/>
            <a:ext cx="5139077" cy="4099713"/>
          </a:xfrm>
          <a:prstGeom prst="rect">
            <a:avLst/>
          </a:prstGeom>
        </p:spPr>
      </p:pic>
      <p:sp>
        <p:nvSpPr>
          <p:cNvPr id="13" name="Curved Down Arrow 12"/>
          <p:cNvSpPr/>
          <p:nvPr/>
        </p:nvSpPr>
        <p:spPr>
          <a:xfrm>
            <a:off x="1919693" y="4170574"/>
            <a:ext cx="1730745" cy="659037"/>
          </a:xfrm>
          <a:prstGeom prst="curvedDownArrow">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959041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par>
                                <p:cTn id="13" presetID="3" presetClass="entr" presetSubtype="10" fill="hold" grpId="1"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a:t>
            </a:r>
            <a:r>
              <a:rPr lang="en-US" dirty="0"/>
              <a:t>Contributions</a:t>
            </a:r>
          </a:p>
        </p:txBody>
      </p:sp>
      <p:sp>
        <p:nvSpPr>
          <p:cNvPr id="3" name="Content Placeholder 2"/>
          <p:cNvSpPr>
            <a:spLocks noGrp="1"/>
          </p:cNvSpPr>
          <p:nvPr>
            <p:ph idx="1"/>
          </p:nvPr>
        </p:nvSpPr>
        <p:spPr/>
        <p:txBody>
          <a:bodyPr/>
          <a:lstStyle/>
          <a:p>
            <a:r>
              <a:rPr lang="en-US" b="1" dirty="0"/>
              <a:t>Low-overhead governance framework for cloud platforms that enforces best practices via policies</a:t>
            </a:r>
          </a:p>
          <a:p>
            <a:r>
              <a:rPr lang="en-US" dirty="0">
                <a:solidFill>
                  <a:schemeClr val="bg1">
                    <a:lumMod val="75000"/>
                  </a:schemeClr>
                </a:solidFill>
              </a:rPr>
              <a:t>Methodology for automatically stipulating performance SLOs for cloud applications</a:t>
            </a:r>
          </a:p>
          <a:p>
            <a:r>
              <a:rPr lang="en-US" dirty="0">
                <a:solidFill>
                  <a:schemeClr val="bg1">
                    <a:lumMod val="75000"/>
                  </a:schemeClr>
                </a:solidFill>
              </a:rPr>
              <a:t>Monitoring framework for detecting performance SLO violations, and diagnosing root causes</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11</a:t>
            </a:fld>
            <a:endParaRPr lang="en-US"/>
          </a:p>
        </p:txBody>
      </p:sp>
      <p:sp>
        <p:nvSpPr>
          <p:cNvPr id="5" name="Rectangle 4"/>
          <p:cNvSpPr/>
          <p:nvPr/>
        </p:nvSpPr>
        <p:spPr>
          <a:xfrm rot="16200000">
            <a:off x="-476708" y="2328543"/>
            <a:ext cx="1469349" cy="398467"/>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rot="16200000">
            <a:off x="-333448" y="3654633"/>
            <a:ext cx="1182829" cy="398467"/>
          </a:xfrm>
          <a:prstGeom prst="rect">
            <a:avLst/>
          </a:prstGeom>
          <a:solidFill>
            <a:schemeClr val="tx2">
              <a:lumMod val="20000"/>
              <a:lumOff val="80000"/>
            </a:schemeClr>
          </a:solidFill>
          <a:ln>
            <a:solidFill>
              <a:schemeClr val="tx2">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rot="16200000">
            <a:off x="-358474" y="4862488"/>
            <a:ext cx="1232881" cy="398467"/>
          </a:xfrm>
          <a:prstGeom prst="rect">
            <a:avLst/>
          </a:prstGeom>
          <a:solidFill>
            <a:schemeClr val="accent3">
              <a:lumMod val="20000"/>
              <a:lumOff val="80000"/>
            </a:schemeClr>
          </a:solidFill>
          <a:ln>
            <a:solidFill>
              <a:schemeClr val="accent3">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4923351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a:t>
            </a:r>
            <a:endParaRPr lang="en-US" dirty="0"/>
          </a:p>
        </p:txBody>
      </p:sp>
      <p:sp>
        <p:nvSpPr>
          <p:cNvPr id="3" name="Content Placeholder 2"/>
          <p:cNvSpPr>
            <a:spLocks noGrp="1"/>
          </p:cNvSpPr>
          <p:nvPr>
            <p:ph idx="1"/>
          </p:nvPr>
        </p:nvSpPr>
        <p:spPr/>
        <p:txBody>
          <a:bodyPr/>
          <a:lstStyle/>
          <a:p>
            <a:r>
              <a:rPr lang="en-US" b="1" dirty="0"/>
              <a:t>E</a:t>
            </a:r>
            <a:r>
              <a:rPr lang="en-US" dirty="0"/>
              <a:t>nforced </a:t>
            </a:r>
            <a:r>
              <a:rPr lang="en-US" b="1" dirty="0"/>
              <a:t>A</a:t>
            </a:r>
            <a:r>
              <a:rPr lang="en-US" dirty="0"/>
              <a:t>PI </a:t>
            </a:r>
            <a:r>
              <a:rPr lang="en-US" b="1" dirty="0"/>
              <a:t>G</a:t>
            </a:r>
            <a:r>
              <a:rPr lang="en-US" dirty="0"/>
              <a:t>overnance </a:t>
            </a:r>
            <a:r>
              <a:rPr lang="en-US" b="1" dirty="0"/>
              <a:t>E</a:t>
            </a:r>
            <a:r>
              <a:rPr lang="en-US" dirty="0"/>
              <a:t>ngine for </a:t>
            </a:r>
            <a:r>
              <a:rPr lang="en-US" b="1" dirty="0"/>
              <a:t>R</a:t>
            </a:r>
            <a:r>
              <a:rPr lang="en-US" dirty="0"/>
              <a:t>EST</a:t>
            </a:r>
          </a:p>
          <a:p>
            <a:r>
              <a:rPr lang="en-US" dirty="0"/>
              <a:t>A model and an architecture for facilitating </a:t>
            </a:r>
            <a:r>
              <a:rPr lang="en-US" dirty="0" smtClean="0"/>
              <a:t>governance </a:t>
            </a:r>
            <a:r>
              <a:rPr lang="en-US" dirty="0"/>
              <a:t>as a native feature </a:t>
            </a:r>
            <a:r>
              <a:rPr lang="en-US" dirty="0" smtClean="0"/>
              <a:t>in </a:t>
            </a:r>
            <a:r>
              <a:rPr lang="en-US" dirty="0" err="1"/>
              <a:t>PaaS</a:t>
            </a:r>
            <a:r>
              <a:rPr lang="en-US" dirty="0"/>
              <a:t> clouds</a:t>
            </a:r>
          </a:p>
          <a:p>
            <a:r>
              <a:rPr lang="en-US" dirty="0"/>
              <a:t>Can be easily built into existing cloud platforms</a:t>
            </a:r>
          </a:p>
          <a:p>
            <a:r>
              <a:rPr lang="en-US" dirty="0"/>
              <a:t>Facilitates comprehensive policy enforcement at </a:t>
            </a:r>
            <a:r>
              <a:rPr lang="en-US" dirty="0" smtClean="0"/>
              <a:t>deployment-time of web applications</a:t>
            </a:r>
            <a:endParaRPr lang="en-US" dirty="0"/>
          </a:p>
          <a:p>
            <a:endParaRPr lang="en-US" dirty="0"/>
          </a:p>
        </p:txBody>
      </p:sp>
      <p:sp>
        <p:nvSpPr>
          <p:cNvPr id="4" name="TextBox 3"/>
          <p:cNvSpPr txBox="1"/>
          <p:nvPr/>
        </p:nvSpPr>
        <p:spPr>
          <a:xfrm>
            <a:off x="165100" y="5811053"/>
            <a:ext cx="8788400" cy="1036694"/>
          </a:xfrm>
          <a:prstGeom prst="rect">
            <a:avLst/>
          </a:prstGeom>
          <a:noFill/>
        </p:spPr>
        <p:txBody>
          <a:bodyPr wrap="square" rtlCol="0">
            <a:spAutoFit/>
          </a:bodyPr>
          <a:lstStyle/>
          <a:p>
            <a:pPr marL="285750" indent="-285750">
              <a:lnSpc>
                <a:spcPct val="110000"/>
              </a:lnSpc>
              <a:buFont typeface="Arial"/>
              <a:buChar char="•"/>
            </a:pPr>
            <a:r>
              <a:rPr lang="en-US" sz="1400" i="1" dirty="0"/>
              <a:t>C. </a:t>
            </a:r>
            <a:r>
              <a:rPr lang="en-US" sz="1400" i="1" dirty="0" err="1"/>
              <a:t>Krintz</a:t>
            </a:r>
            <a:r>
              <a:rPr lang="en-US" sz="1400" i="1" dirty="0"/>
              <a:t>, H. Jayathilaka, S. </a:t>
            </a:r>
            <a:r>
              <a:rPr lang="en-US" sz="1400" i="1" dirty="0" err="1"/>
              <a:t>Dimopoulos</a:t>
            </a:r>
            <a:r>
              <a:rPr lang="en-US" sz="1400" i="1" dirty="0"/>
              <a:t>, A. </a:t>
            </a:r>
            <a:r>
              <a:rPr lang="en-US" sz="1400" i="1" dirty="0" err="1"/>
              <a:t>Pucher</a:t>
            </a:r>
            <a:r>
              <a:rPr lang="en-US" sz="1400" i="1" dirty="0"/>
              <a:t>, R. </a:t>
            </a:r>
            <a:r>
              <a:rPr lang="en-US" sz="1400" i="1" dirty="0" err="1"/>
              <a:t>Wolski</a:t>
            </a:r>
            <a:r>
              <a:rPr lang="en-US" sz="1400" i="1" dirty="0"/>
              <a:t> and T. </a:t>
            </a:r>
            <a:r>
              <a:rPr lang="en-US" sz="1400" i="1" dirty="0" err="1"/>
              <a:t>Bultan</a:t>
            </a:r>
            <a:r>
              <a:rPr lang="en-US" sz="1400" i="1" dirty="0"/>
              <a:t>, "Cloud Platform Support for API Governance</a:t>
            </a:r>
            <a:r>
              <a:rPr lang="en-US" sz="1400" i="1" dirty="0" smtClean="0"/>
              <a:t>,” IEEE </a:t>
            </a:r>
            <a:r>
              <a:rPr lang="en-US" sz="1400" i="1" dirty="0"/>
              <a:t>International Conference </a:t>
            </a:r>
            <a:r>
              <a:rPr lang="en-US" sz="1400" i="1" dirty="0" smtClean="0"/>
              <a:t>on Cloud Engineering 2014 (IC2E).</a:t>
            </a:r>
          </a:p>
          <a:p>
            <a:pPr marL="285750" indent="-285750">
              <a:lnSpc>
                <a:spcPct val="110000"/>
              </a:lnSpc>
              <a:buFont typeface="Arial"/>
              <a:buChar char="•"/>
            </a:pPr>
            <a:r>
              <a:rPr lang="en-US" sz="1400" i="1" dirty="0"/>
              <a:t>H. Jayathilaka, C. </a:t>
            </a:r>
            <a:r>
              <a:rPr lang="en-US" sz="1400" i="1" dirty="0" err="1"/>
              <a:t>Krintz</a:t>
            </a:r>
            <a:r>
              <a:rPr lang="en-US" sz="1400" i="1" dirty="0"/>
              <a:t> and R. </a:t>
            </a:r>
            <a:r>
              <a:rPr lang="en-US" sz="1400" i="1" dirty="0" err="1"/>
              <a:t>Wolski</a:t>
            </a:r>
            <a:r>
              <a:rPr lang="en-US" sz="1400" i="1" dirty="0"/>
              <a:t>, "EAGER: Deployment-Time API Governance for Modern </a:t>
            </a:r>
            <a:r>
              <a:rPr lang="en-US" sz="1400" i="1" dirty="0" err="1"/>
              <a:t>PaaS</a:t>
            </a:r>
            <a:r>
              <a:rPr lang="en-US" sz="1400" i="1" dirty="0"/>
              <a:t> Clouds</a:t>
            </a:r>
            <a:r>
              <a:rPr lang="en-US" sz="1400" i="1" dirty="0" smtClean="0"/>
              <a:t>,” IEEE </a:t>
            </a:r>
            <a:r>
              <a:rPr lang="en-US" sz="1400" i="1" dirty="0"/>
              <a:t>International Conference </a:t>
            </a:r>
            <a:r>
              <a:rPr lang="en-US" sz="1400" i="1" dirty="0" smtClean="0"/>
              <a:t>on Cloud Engineering 2015 (IC2E).</a:t>
            </a:r>
            <a:endParaRPr lang="en-US" sz="1400" i="1" dirty="0"/>
          </a:p>
        </p:txBody>
      </p:sp>
      <p:sp>
        <p:nvSpPr>
          <p:cNvPr id="5" name="Slide Number Placeholder 4"/>
          <p:cNvSpPr>
            <a:spLocks noGrp="1"/>
          </p:cNvSpPr>
          <p:nvPr>
            <p:ph type="sldNum" sz="quarter" idx="12"/>
          </p:nvPr>
        </p:nvSpPr>
        <p:spPr/>
        <p:txBody>
          <a:bodyPr/>
          <a:lstStyle/>
          <a:p>
            <a:fld id="{D4755116-B387-CD40-9D82-4279FFF17F28}" type="slidenum">
              <a:rPr lang="en-US" smtClean="0"/>
              <a:t>12</a:t>
            </a:fld>
            <a:endParaRPr lang="en-US"/>
          </a:p>
        </p:txBody>
      </p:sp>
      <p:grpSp>
        <p:nvGrpSpPr>
          <p:cNvPr id="6" name="Group 5"/>
          <p:cNvGrpSpPr/>
          <p:nvPr/>
        </p:nvGrpSpPr>
        <p:grpSpPr>
          <a:xfrm>
            <a:off x="0" y="0"/>
            <a:ext cx="9144000" cy="983717"/>
            <a:chOff x="0" y="0"/>
            <a:chExt cx="9144000" cy="983717"/>
          </a:xfrm>
          <a:solidFill>
            <a:srgbClr val="FF0000"/>
          </a:solidFill>
        </p:grpSpPr>
        <p:sp>
          <p:nvSpPr>
            <p:cNvPr id="7" name="Rectangle 6"/>
            <p:cNvSpPr/>
            <p:nvPr/>
          </p:nvSpPr>
          <p:spPr>
            <a:xfrm>
              <a:off x="0" y="0"/>
              <a:ext cx="9144000" cy="298851"/>
            </a:xfrm>
            <a:prstGeom prst="rect">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0" y="298851"/>
              <a:ext cx="286382" cy="684866"/>
            </a:xfrm>
            <a:prstGeom prst="rect">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1667941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Architecture</a:t>
            </a:r>
            <a:endParaRPr lang="en-US" dirty="0"/>
          </a:p>
        </p:txBody>
      </p:sp>
      <p:pic>
        <p:nvPicPr>
          <p:cNvPr id="4" name="Content Placeholder 3" descr="eager_design_2.png"/>
          <p:cNvPicPr>
            <a:picLocks noGrp="1" noChangeAspect="1"/>
          </p:cNvPicPr>
          <p:nvPr>
            <p:ph idx="1"/>
          </p:nvPr>
        </p:nvPicPr>
        <p:blipFill>
          <a:blip r:embed="rId3">
            <a:extLst>
              <a:ext uri="{28A0092B-C50C-407E-A947-70E740481C1C}">
                <a14:useLocalDpi xmlns:a14="http://schemas.microsoft.com/office/drawing/2010/main" val="0"/>
              </a:ext>
            </a:extLst>
          </a:blip>
          <a:srcRect l="-14689" r="-14689"/>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13</a:t>
            </a:fld>
            <a:endParaRPr lang="en-US"/>
          </a:p>
        </p:txBody>
      </p:sp>
      <p:grpSp>
        <p:nvGrpSpPr>
          <p:cNvPr id="5" name="Group 4"/>
          <p:cNvGrpSpPr/>
          <p:nvPr/>
        </p:nvGrpSpPr>
        <p:grpSpPr>
          <a:xfrm>
            <a:off x="0" y="0"/>
            <a:ext cx="9144000" cy="983717"/>
            <a:chOff x="0" y="0"/>
            <a:chExt cx="9144000" cy="983717"/>
          </a:xfrm>
          <a:solidFill>
            <a:srgbClr val="FF0000"/>
          </a:solidFill>
        </p:grpSpPr>
        <p:sp>
          <p:nvSpPr>
            <p:cNvPr id="6" name="Rectangle 5"/>
            <p:cNvSpPr/>
            <p:nvPr/>
          </p:nvSpPr>
          <p:spPr>
            <a:xfrm>
              <a:off x="0" y="0"/>
              <a:ext cx="9144000" cy="298851"/>
            </a:xfrm>
            <a:prstGeom prst="rect">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98851"/>
              <a:ext cx="286382" cy="684866"/>
            </a:xfrm>
            <a:prstGeom prst="rect">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5851006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Language</a:t>
            </a:r>
            <a:endParaRPr lang="en-US" dirty="0"/>
          </a:p>
        </p:txBody>
      </p:sp>
      <p:sp>
        <p:nvSpPr>
          <p:cNvPr id="3" name="Content Placeholder 2"/>
          <p:cNvSpPr>
            <a:spLocks noGrp="1"/>
          </p:cNvSpPr>
          <p:nvPr>
            <p:ph idx="1"/>
          </p:nvPr>
        </p:nvSpPr>
        <p:spPr/>
        <p:txBody>
          <a:bodyPr>
            <a:normAutofit/>
          </a:bodyPr>
          <a:lstStyle/>
          <a:p>
            <a:r>
              <a:rPr lang="en-US" dirty="0"/>
              <a:t>Based on Python</a:t>
            </a:r>
          </a:p>
          <a:p>
            <a:pPr lvl="1"/>
            <a:r>
              <a:rPr lang="en-US" dirty="0" smtClean="0"/>
              <a:t>Easy to learn and use</a:t>
            </a:r>
          </a:p>
          <a:p>
            <a:pPr lvl="1"/>
            <a:r>
              <a:rPr lang="en-US" dirty="0" smtClean="0"/>
              <a:t>Works with existing tools and interpreters</a:t>
            </a:r>
          </a:p>
          <a:p>
            <a:pPr lvl="1"/>
            <a:r>
              <a:rPr lang="en-US" dirty="0" smtClean="0"/>
              <a:t>More flexibility and expressive power</a:t>
            </a:r>
          </a:p>
          <a:p>
            <a:pPr lvl="1"/>
            <a:r>
              <a:rPr lang="en-US" dirty="0" smtClean="0"/>
              <a:t>Easy to regulate</a:t>
            </a:r>
            <a:endParaRPr lang="en-US" dirty="0"/>
          </a:p>
          <a:p>
            <a:r>
              <a:rPr lang="en-US" dirty="0" smtClean="0"/>
              <a:t>Policy conditions are expressed using assertion functions</a:t>
            </a:r>
          </a:p>
        </p:txBody>
      </p:sp>
      <p:sp>
        <p:nvSpPr>
          <p:cNvPr id="4" name="Slide Number Placeholder 3"/>
          <p:cNvSpPr>
            <a:spLocks noGrp="1"/>
          </p:cNvSpPr>
          <p:nvPr>
            <p:ph type="sldNum" sz="quarter" idx="12"/>
          </p:nvPr>
        </p:nvSpPr>
        <p:spPr/>
        <p:txBody>
          <a:bodyPr/>
          <a:lstStyle/>
          <a:p>
            <a:fld id="{D4755116-B387-CD40-9D82-4279FFF17F28}" type="slidenum">
              <a:rPr lang="en-US" smtClean="0"/>
              <a:t>14</a:t>
            </a:fld>
            <a:endParaRPr lang="en-US"/>
          </a:p>
        </p:txBody>
      </p:sp>
      <p:grpSp>
        <p:nvGrpSpPr>
          <p:cNvPr id="5" name="Group 4"/>
          <p:cNvGrpSpPr/>
          <p:nvPr/>
        </p:nvGrpSpPr>
        <p:grpSpPr>
          <a:xfrm>
            <a:off x="0" y="0"/>
            <a:ext cx="9144000" cy="983717"/>
            <a:chOff x="0" y="0"/>
            <a:chExt cx="9144000" cy="983717"/>
          </a:xfrm>
          <a:solidFill>
            <a:srgbClr val="FF0000"/>
          </a:solidFill>
        </p:grpSpPr>
        <p:sp>
          <p:nvSpPr>
            <p:cNvPr id="6" name="Rectangle 5"/>
            <p:cNvSpPr/>
            <p:nvPr/>
          </p:nvSpPr>
          <p:spPr>
            <a:xfrm>
              <a:off x="0" y="0"/>
              <a:ext cx="9144000" cy="298851"/>
            </a:xfrm>
            <a:prstGeom prst="rect">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98851"/>
              <a:ext cx="286382" cy="684866"/>
            </a:xfrm>
            <a:prstGeom prst="rect">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9710999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Examples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15</a:t>
            </a:fld>
            <a:endParaRPr lang="en-US"/>
          </a:p>
        </p:txBody>
      </p:sp>
      <p:sp>
        <p:nvSpPr>
          <p:cNvPr id="5" name="TextBox 4"/>
          <p:cNvSpPr txBox="1"/>
          <p:nvPr/>
        </p:nvSpPr>
        <p:spPr>
          <a:xfrm>
            <a:off x="457200" y="1593871"/>
            <a:ext cx="8229600" cy="1856919"/>
          </a:xfrm>
          <a:prstGeom prst="rect">
            <a:avLst/>
          </a:prstGeom>
          <a:noFill/>
        </p:spPr>
        <p:txBody>
          <a:bodyPr wrap="square" rtlCol="0">
            <a:spAutoFit/>
          </a:bodyPr>
          <a:lstStyle/>
          <a:p>
            <a:pPr>
              <a:lnSpc>
                <a:spcPct val="120000"/>
              </a:lnSpc>
            </a:pPr>
            <a:r>
              <a:rPr lang="en-US" sz="1600" dirty="0" smtClean="0">
                <a:latin typeface="Courier"/>
                <a:cs typeface="Courier"/>
              </a:rPr>
              <a:t>g = filter(</a:t>
            </a:r>
            <a:r>
              <a:rPr lang="en-US" sz="1600" dirty="0" smtClean="0">
                <a:solidFill>
                  <a:schemeClr val="accent2">
                    <a:lumMod val="75000"/>
                  </a:schemeClr>
                </a:solidFill>
                <a:latin typeface="Courier"/>
                <a:cs typeface="Courier"/>
              </a:rPr>
              <a:t>lambda</a:t>
            </a:r>
            <a:r>
              <a:rPr lang="en-US" sz="1600" dirty="0" smtClean="0">
                <a:latin typeface="Courier"/>
                <a:cs typeface="Courier"/>
              </a:rPr>
              <a:t> </a:t>
            </a:r>
            <a:r>
              <a:rPr lang="en-US" sz="1600" dirty="0" err="1" smtClean="0">
                <a:latin typeface="Courier"/>
                <a:cs typeface="Courier"/>
              </a:rPr>
              <a:t>dep</a:t>
            </a:r>
            <a:r>
              <a:rPr lang="en-US" sz="1600" dirty="0" smtClean="0">
                <a:latin typeface="Courier"/>
                <a:cs typeface="Courier"/>
              </a:rPr>
              <a:t>: </a:t>
            </a:r>
            <a:r>
              <a:rPr lang="en-US" sz="1600" dirty="0" err="1" smtClean="0">
                <a:latin typeface="Courier"/>
                <a:cs typeface="Courier"/>
              </a:rPr>
              <a:t>dep.name</a:t>
            </a:r>
            <a:r>
              <a:rPr lang="en-US" sz="1600" dirty="0" smtClean="0">
                <a:latin typeface="Courier"/>
                <a:cs typeface="Courier"/>
              </a:rPr>
              <a:t> </a:t>
            </a:r>
            <a:r>
              <a:rPr lang="en-US" sz="1600" dirty="0" smtClean="0">
                <a:solidFill>
                  <a:schemeClr val="tx2">
                    <a:lumMod val="60000"/>
                    <a:lumOff val="40000"/>
                  </a:schemeClr>
                </a:solidFill>
                <a:latin typeface="Courier"/>
                <a:cs typeface="Courier"/>
              </a:rPr>
              <a:t>==</a:t>
            </a:r>
            <a:r>
              <a:rPr lang="en-US" sz="1600" dirty="0" smtClean="0">
                <a:latin typeface="Courier"/>
                <a:cs typeface="Courier"/>
              </a:rPr>
              <a:t> </a:t>
            </a:r>
            <a:r>
              <a:rPr lang="en-US" sz="1600" dirty="0" smtClean="0">
                <a:solidFill>
                  <a:srgbClr val="0000FF"/>
                </a:solidFill>
                <a:latin typeface="Courier"/>
                <a:cs typeface="Courier"/>
              </a:rPr>
              <a:t>‘Geo’</a:t>
            </a:r>
            <a:r>
              <a:rPr lang="en-US" sz="1600" dirty="0" smtClean="0">
                <a:latin typeface="Courier"/>
                <a:cs typeface="Courier"/>
              </a:rPr>
              <a:t>, </a:t>
            </a:r>
            <a:r>
              <a:rPr lang="en-US" sz="1600" dirty="0" err="1" smtClean="0">
                <a:latin typeface="Courier"/>
                <a:cs typeface="Courier"/>
              </a:rPr>
              <a:t>app.dependencies</a:t>
            </a:r>
            <a:r>
              <a:rPr lang="en-US" sz="1600" dirty="0" smtClean="0">
                <a:latin typeface="Courier"/>
                <a:cs typeface="Courier"/>
              </a:rPr>
              <a:t>)</a:t>
            </a:r>
            <a:br>
              <a:rPr lang="en-US" sz="1600" dirty="0" smtClean="0">
                <a:latin typeface="Courier"/>
                <a:cs typeface="Courier"/>
              </a:rPr>
            </a:br>
            <a:r>
              <a:rPr lang="en-US" sz="1600" dirty="0" smtClean="0">
                <a:latin typeface="Courier"/>
                <a:cs typeface="Courier"/>
              </a:rPr>
              <a:t>d = filter(</a:t>
            </a:r>
            <a:r>
              <a:rPr lang="en-US" sz="1600" dirty="0" smtClean="0">
                <a:solidFill>
                  <a:srgbClr val="953735"/>
                </a:solidFill>
                <a:latin typeface="Courier"/>
                <a:cs typeface="Courier"/>
              </a:rPr>
              <a:t>lambda</a:t>
            </a:r>
            <a:r>
              <a:rPr lang="en-US" sz="1600" dirty="0" smtClean="0">
                <a:latin typeface="Courier"/>
                <a:cs typeface="Courier"/>
              </a:rPr>
              <a:t> </a:t>
            </a:r>
            <a:r>
              <a:rPr lang="en-US" sz="1600" dirty="0" err="1" smtClean="0">
                <a:latin typeface="Courier"/>
                <a:cs typeface="Courier"/>
              </a:rPr>
              <a:t>dep</a:t>
            </a:r>
            <a:r>
              <a:rPr lang="en-US" sz="1600" dirty="0" smtClean="0">
                <a:latin typeface="Courier"/>
                <a:cs typeface="Courier"/>
              </a:rPr>
              <a:t>: </a:t>
            </a:r>
            <a:r>
              <a:rPr lang="en-US" sz="1600" dirty="0" err="1" smtClean="0">
                <a:latin typeface="Courier"/>
                <a:cs typeface="Courier"/>
              </a:rPr>
              <a:t>dep.name</a:t>
            </a:r>
            <a:r>
              <a:rPr lang="en-US" sz="1600" dirty="0" smtClean="0">
                <a:latin typeface="Courier"/>
                <a:cs typeface="Courier"/>
              </a:rPr>
              <a:t> </a:t>
            </a:r>
            <a:r>
              <a:rPr lang="en-US" sz="1600" dirty="0" smtClean="0">
                <a:solidFill>
                  <a:srgbClr val="558ED5"/>
                </a:solidFill>
                <a:latin typeface="Courier"/>
                <a:cs typeface="Courier"/>
              </a:rPr>
              <a:t>==</a:t>
            </a:r>
            <a:r>
              <a:rPr lang="en-US" sz="1600" dirty="0" smtClean="0">
                <a:latin typeface="Courier"/>
                <a:cs typeface="Courier"/>
              </a:rPr>
              <a:t> </a:t>
            </a:r>
            <a:r>
              <a:rPr lang="en-US" sz="1600" dirty="0" smtClean="0">
                <a:solidFill>
                  <a:srgbClr val="0000FF"/>
                </a:solidFill>
                <a:latin typeface="Courier"/>
                <a:cs typeface="Courier"/>
              </a:rPr>
              <a:t>‘Direction’</a:t>
            </a:r>
            <a:r>
              <a:rPr lang="en-US" sz="1600" dirty="0" smtClean="0">
                <a:latin typeface="Courier"/>
                <a:cs typeface="Courier"/>
              </a:rPr>
              <a:t>, </a:t>
            </a:r>
            <a:r>
              <a:rPr lang="en-US" sz="1600" dirty="0" err="1" smtClean="0">
                <a:latin typeface="Courier"/>
                <a:cs typeface="Courier"/>
              </a:rPr>
              <a:t>app.dependencies</a:t>
            </a:r>
            <a:r>
              <a:rPr lang="en-US" sz="1600" dirty="0" smtClean="0">
                <a:latin typeface="Courier"/>
                <a:cs typeface="Courier"/>
              </a:rPr>
              <a:t>) </a:t>
            </a:r>
          </a:p>
          <a:p>
            <a:pPr>
              <a:lnSpc>
                <a:spcPct val="120000"/>
              </a:lnSpc>
            </a:pPr>
            <a:r>
              <a:rPr lang="en-US" sz="1600" dirty="0" smtClean="0">
                <a:solidFill>
                  <a:srgbClr val="953735"/>
                </a:solidFill>
                <a:latin typeface="Courier"/>
                <a:cs typeface="Courier"/>
              </a:rPr>
              <a:t>if</a:t>
            </a:r>
            <a:r>
              <a:rPr lang="en-US" sz="1600" dirty="0" smtClean="0">
                <a:latin typeface="Courier"/>
                <a:cs typeface="Courier"/>
              </a:rPr>
              <a:t> g </a:t>
            </a:r>
            <a:r>
              <a:rPr lang="en-US" sz="1600" dirty="0" smtClean="0">
                <a:solidFill>
                  <a:srgbClr val="953735"/>
                </a:solidFill>
                <a:latin typeface="Courier"/>
                <a:cs typeface="Courier"/>
              </a:rPr>
              <a:t>and</a:t>
            </a:r>
            <a:r>
              <a:rPr lang="en-US" sz="1600" dirty="0" smtClean="0">
                <a:latin typeface="Courier"/>
                <a:cs typeface="Courier"/>
              </a:rPr>
              <a:t> d:</a:t>
            </a:r>
            <a:br>
              <a:rPr lang="en-US" sz="1600" dirty="0" smtClean="0">
                <a:latin typeface="Courier"/>
                <a:cs typeface="Courier"/>
              </a:rPr>
            </a:br>
            <a:r>
              <a:rPr lang="en-US" sz="1600" dirty="0" smtClean="0">
                <a:latin typeface="Courier"/>
                <a:cs typeface="Courier"/>
              </a:rPr>
              <a:t>  </a:t>
            </a:r>
            <a:r>
              <a:rPr lang="en-US" sz="1600" dirty="0" err="1" smtClean="0">
                <a:latin typeface="Courier"/>
                <a:cs typeface="Courier"/>
              </a:rPr>
              <a:t>g_api</a:t>
            </a:r>
            <a:r>
              <a:rPr lang="en-US" sz="1600" dirty="0" smtClean="0">
                <a:latin typeface="Courier"/>
                <a:cs typeface="Courier"/>
              </a:rPr>
              <a:t>, </a:t>
            </a:r>
            <a:r>
              <a:rPr lang="en-US" sz="1600" dirty="0" err="1" smtClean="0">
                <a:latin typeface="Courier"/>
                <a:cs typeface="Courier"/>
              </a:rPr>
              <a:t>d_api</a:t>
            </a:r>
            <a:r>
              <a:rPr lang="en-US" sz="1600" dirty="0" smtClean="0">
                <a:latin typeface="Courier"/>
                <a:cs typeface="Courier"/>
              </a:rPr>
              <a:t> = g[</a:t>
            </a:r>
            <a:r>
              <a:rPr lang="en-US" sz="1600" dirty="0" smtClean="0">
                <a:solidFill>
                  <a:srgbClr val="008000"/>
                </a:solidFill>
                <a:latin typeface="Courier"/>
                <a:cs typeface="Courier"/>
              </a:rPr>
              <a:t>0</a:t>
            </a:r>
            <a:r>
              <a:rPr lang="en-US" sz="1600" dirty="0" smtClean="0">
                <a:latin typeface="Courier"/>
                <a:cs typeface="Courier"/>
              </a:rPr>
              <a:t>], d[</a:t>
            </a:r>
            <a:r>
              <a:rPr lang="en-US" sz="1600" dirty="0" smtClean="0">
                <a:solidFill>
                  <a:srgbClr val="008000"/>
                </a:solidFill>
                <a:latin typeface="Courier"/>
                <a:cs typeface="Courier"/>
              </a:rPr>
              <a:t>0</a:t>
            </a:r>
            <a:r>
              <a:rPr lang="en-US" sz="1600" dirty="0" smtClean="0">
                <a:latin typeface="Courier"/>
                <a:cs typeface="Courier"/>
              </a:rPr>
              <a:t>]</a:t>
            </a:r>
            <a:br>
              <a:rPr lang="en-US" sz="1600" dirty="0" smtClean="0">
                <a:latin typeface="Courier"/>
                <a:cs typeface="Courier"/>
              </a:rPr>
            </a:br>
            <a:r>
              <a:rPr lang="en-US" sz="1600" dirty="0" smtClean="0">
                <a:latin typeface="Courier"/>
                <a:cs typeface="Courier"/>
              </a:rPr>
              <a:t>  </a:t>
            </a:r>
            <a:r>
              <a:rPr lang="en-US" sz="1600" dirty="0" smtClean="0">
                <a:solidFill>
                  <a:srgbClr val="800000"/>
                </a:solidFill>
                <a:latin typeface="Courier"/>
                <a:cs typeface="Courier"/>
              </a:rPr>
              <a:t>if</a:t>
            </a:r>
            <a:r>
              <a:rPr lang="en-US" sz="1600" dirty="0" smtClean="0">
                <a:latin typeface="Courier"/>
                <a:cs typeface="Courier"/>
              </a:rPr>
              <a:t> </a:t>
            </a:r>
            <a:r>
              <a:rPr lang="en-US" sz="1600" dirty="0" err="1" smtClean="0">
                <a:latin typeface="Courier"/>
                <a:cs typeface="Courier"/>
              </a:rPr>
              <a:t>compare_versions</a:t>
            </a:r>
            <a:r>
              <a:rPr lang="en-US" sz="1600" dirty="0" smtClean="0">
                <a:latin typeface="Courier"/>
                <a:cs typeface="Courier"/>
              </a:rPr>
              <a:t>(</a:t>
            </a:r>
            <a:r>
              <a:rPr lang="en-US" sz="1600" dirty="0" err="1" smtClean="0">
                <a:latin typeface="Courier"/>
                <a:cs typeface="Courier"/>
              </a:rPr>
              <a:t>g_api.version</a:t>
            </a:r>
            <a:r>
              <a:rPr lang="en-US" sz="1600" dirty="0" smtClean="0">
                <a:latin typeface="Courier"/>
                <a:cs typeface="Courier"/>
              </a:rPr>
              <a:t>, </a:t>
            </a:r>
            <a:r>
              <a:rPr lang="en-US" sz="1600" dirty="0" smtClean="0">
                <a:solidFill>
                  <a:srgbClr val="0000FF"/>
                </a:solidFill>
                <a:latin typeface="Courier"/>
                <a:cs typeface="Courier"/>
              </a:rPr>
              <a:t>‘3.0’</a:t>
            </a:r>
            <a:r>
              <a:rPr lang="en-US" sz="1600" dirty="0" smtClean="0">
                <a:latin typeface="Courier"/>
                <a:cs typeface="Courier"/>
              </a:rPr>
              <a:t>) </a:t>
            </a:r>
            <a:r>
              <a:rPr lang="en-US" sz="1600" dirty="0" smtClean="0">
                <a:solidFill>
                  <a:srgbClr val="558ED5"/>
                </a:solidFill>
                <a:latin typeface="Courier"/>
                <a:cs typeface="Courier"/>
              </a:rPr>
              <a:t>&gt;=</a:t>
            </a:r>
            <a:r>
              <a:rPr lang="en-US" sz="1600" dirty="0" smtClean="0">
                <a:latin typeface="Courier"/>
                <a:cs typeface="Courier"/>
              </a:rPr>
              <a:t> </a:t>
            </a:r>
            <a:r>
              <a:rPr lang="en-US" sz="1600" dirty="0" smtClean="0">
                <a:solidFill>
                  <a:srgbClr val="008000"/>
                </a:solidFill>
                <a:latin typeface="Courier"/>
                <a:cs typeface="Courier"/>
              </a:rPr>
              <a:t>0</a:t>
            </a:r>
            <a:r>
              <a:rPr lang="en-US" sz="1600" dirty="0" smtClean="0">
                <a:latin typeface="Courier"/>
                <a:cs typeface="Courier"/>
              </a:rPr>
              <a:t>: </a:t>
            </a:r>
          </a:p>
          <a:p>
            <a:pPr>
              <a:lnSpc>
                <a:spcPct val="120000"/>
              </a:lnSpc>
            </a:pPr>
            <a:r>
              <a:rPr lang="en-US" sz="1600" dirty="0" smtClean="0">
                <a:latin typeface="Courier"/>
                <a:cs typeface="Courier"/>
              </a:rPr>
              <a:t>    </a:t>
            </a:r>
            <a:r>
              <a:rPr lang="en-US" sz="1600" b="1" dirty="0" err="1" smtClean="0">
                <a:latin typeface="Courier"/>
                <a:cs typeface="Courier"/>
              </a:rPr>
              <a:t>assert_true</a:t>
            </a:r>
            <a:r>
              <a:rPr lang="en-US" sz="1600" b="1" dirty="0" smtClean="0">
                <a:latin typeface="Courier"/>
                <a:cs typeface="Courier"/>
              </a:rPr>
              <a:t>(</a:t>
            </a:r>
            <a:r>
              <a:rPr lang="en-US" sz="1600" b="1" dirty="0" err="1" smtClean="0">
                <a:latin typeface="Courier"/>
                <a:cs typeface="Courier"/>
              </a:rPr>
              <a:t>compare_versions</a:t>
            </a:r>
            <a:r>
              <a:rPr lang="en-US" sz="1600" b="1" dirty="0" smtClean="0">
                <a:latin typeface="Courier"/>
                <a:cs typeface="Courier"/>
              </a:rPr>
              <a:t>(</a:t>
            </a:r>
            <a:r>
              <a:rPr lang="en-US" sz="1600" b="1" dirty="0" err="1" smtClean="0">
                <a:latin typeface="Courier"/>
                <a:cs typeface="Courier"/>
              </a:rPr>
              <a:t>d_api.version</a:t>
            </a:r>
            <a:r>
              <a:rPr lang="en-US" sz="1600" b="1" dirty="0" smtClean="0">
                <a:latin typeface="Courier"/>
                <a:cs typeface="Courier"/>
              </a:rPr>
              <a:t> , </a:t>
            </a:r>
            <a:r>
              <a:rPr lang="en-US" sz="1600" b="1" dirty="0" smtClean="0">
                <a:solidFill>
                  <a:srgbClr val="0000FF"/>
                </a:solidFill>
                <a:latin typeface="Courier"/>
                <a:cs typeface="Courier"/>
              </a:rPr>
              <a:t>‘4.0’</a:t>
            </a:r>
            <a:r>
              <a:rPr lang="en-US" sz="1600" b="1" dirty="0" smtClean="0">
                <a:latin typeface="Courier"/>
                <a:cs typeface="Courier"/>
              </a:rPr>
              <a:t>) </a:t>
            </a:r>
            <a:r>
              <a:rPr lang="en-US" sz="1600" b="1" dirty="0" smtClean="0">
                <a:solidFill>
                  <a:srgbClr val="558ED5"/>
                </a:solidFill>
                <a:latin typeface="Courier"/>
                <a:cs typeface="Courier"/>
              </a:rPr>
              <a:t>&gt;=</a:t>
            </a:r>
            <a:r>
              <a:rPr lang="en-US" sz="1600" b="1" dirty="0" smtClean="0">
                <a:latin typeface="Courier"/>
                <a:cs typeface="Courier"/>
              </a:rPr>
              <a:t> </a:t>
            </a:r>
            <a:r>
              <a:rPr lang="en-US" sz="1600" b="1" dirty="0" smtClean="0">
                <a:solidFill>
                  <a:srgbClr val="008000"/>
                </a:solidFill>
                <a:latin typeface="Courier"/>
                <a:cs typeface="Courier"/>
              </a:rPr>
              <a:t>0</a:t>
            </a:r>
            <a:r>
              <a:rPr lang="en-US" sz="1600" b="1" dirty="0" smtClean="0">
                <a:latin typeface="Courier"/>
                <a:cs typeface="Courier"/>
              </a:rPr>
              <a:t>)</a:t>
            </a:r>
            <a:r>
              <a:rPr lang="en-US" sz="1600" dirty="0" smtClean="0">
                <a:latin typeface="Courier"/>
                <a:cs typeface="Courier"/>
              </a:rPr>
              <a:t> </a:t>
            </a:r>
          </a:p>
        </p:txBody>
      </p:sp>
      <p:sp>
        <p:nvSpPr>
          <p:cNvPr id="8" name="TextBox 7"/>
          <p:cNvSpPr txBox="1"/>
          <p:nvPr/>
        </p:nvSpPr>
        <p:spPr>
          <a:xfrm>
            <a:off x="457200" y="4062363"/>
            <a:ext cx="8229600" cy="1569660"/>
          </a:xfrm>
          <a:prstGeom prst="rect">
            <a:avLst/>
          </a:prstGeom>
          <a:noFill/>
        </p:spPr>
        <p:txBody>
          <a:bodyPr wrap="square" rtlCol="0">
            <a:spAutoFit/>
          </a:bodyPr>
          <a:lstStyle/>
          <a:p>
            <a:r>
              <a:rPr lang="en-US" sz="1600" dirty="0">
                <a:solidFill>
                  <a:srgbClr val="800000"/>
                </a:solidFill>
                <a:latin typeface="Courier"/>
                <a:cs typeface="Courier"/>
              </a:rPr>
              <a:t>if</a:t>
            </a:r>
            <a:r>
              <a:rPr lang="en-US" sz="1600" dirty="0">
                <a:latin typeface="Courier"/>
                <a:cs typeface="Courier"/>
              </a:rPr>
              <a:t> </a:t>
            </a:r>
            <a:r>
              <a:rPr lang="en-US" sz="1600" dirty="0" err="1">
                <a:latin typeface="Courier"/>
                <a:cs typeface="Courier"/>
              </a:rPr>
              <a:t>app.owner.endswith</a:t>
            </a:r>
            <a:r>
              <a:rPr lang="en-US" sz="1600" dirty="0">
                <a:latin typeface="Courier"/>
                <a:cs typeface="Courier"/>
              </a:rPr>
              <a:t>(</a:t>
            </a:r>
            <a:r>
              <a:rPr lang="en-US" sz="1600" dirty="0" smtClean="0">
                <a:solidFill>
                  <a:srgbClr val="0000FF"/>
                </a:solidFill>
                <a:latin typeface="Courier"/>
                <a:cs typeface="Courier"/>
              </a:rPr>
              <a:t>‘</a:t>
            </a:r>
            <a:r>
              <a:rPr lang="en-US" sz="1600" dirty="0" err="1" smtClean="0">
                <a:solidFill>
                  <a:srgbClr val="0000FF"/>
                </a:solidFill>
                <a:latin typeface="Courier"/>
                <a:cs typeface="Courier"/>
              </a:rPr>
              <a:t>engineering.test.com</a:t>
            </a:r>
            <a:r>
              <a:rPr lang="en-US" sz="1600" dirty="0">
                <a:solidFill>
                  <a:srgbClr val="0000FF"/>
                </a:solidFill>
                <a:latin typeface="Courier"/>
                <a:cs typeface="Courier"/>
              </a:rPr>
              <a:t>’</a:t>
            </a:r>
            <a:r>
              <a:rPr lang="en-US" sz="1600" dirty="0">
                <a:latin typeface="Courier"/>
                <a:cs typeface="Courier"/>
              </a:rPr>
              <a:t>)</a:t>
            </a:r>
            <a:r>
              <a:rPr lang="en-US" sz="1600" dirty="0" smtClean="0">
                <a:latin typeface="Courier"/>
                <a:cs typeface="Courier"/>
              </a:rPr>
              <a:t>:</a:t>
            </a:r>
          </a:p>
          <a:p>
            <a:r>
              <a:rPr lang="en-US" sz="1600" dirty="0">
                <a:latin typeface="Courier"/>
                <a:cs typeface="Courier"/>
              </a:rPr>
              <a:t> </a:t>
            </a:r>
            <a:r>
              <a:rPr lang="en-US" sz="1600" dirty="0" smtClean="0">
                <a:latin typeface="Courier"/>
                <a:cs typeface="Courier"/>
              </a:rPr>
              <a:t> </a:t>
            </a:r>
            <a:r>
              <a:rPr lang="en-US" sz="1600" b="1" dirty="0" err="1" smtClean="0">
                <a:latin typeface="Courier"/>
                <a:cs typeface="Courier"/>
              </a:rPr>
              <a:t>assert_app</a:t>
            </a:r>
            <a:r>
              <a:rPr lang="en-US" sz="1600" b="1" dirty="0" err="1">
                <a:latin typeface="Courier"/>
                <a:cs typeface="Courier"/>
              </a:rPr>
              <a:t>_</a:t>
            </a:r>
            <a:r>
              <a:rPr lang="en-US" sz="1600" b="1" dirty="0" err="1" smtClean="0">
                <a:latin typeface="Courier"/>
                <a:cs typeface="Courier"/>
              </a:rPr>
              <a:t>dependency</a:t>
            </a:r>
            <a:r>
              <a:rPr lang="en-US" sz="1600" b="1" dirty="0" smtClean="0">
                <a:latin typeface="Courier"/>
                <a:cs typeface="Courier"/>
              </a:rPr>
              <a:t> </a:t>
            </a:r>
            <a:r>
              <a:rPr lang="en-US" sz="1600" b="1" dirty="0">
                <a:latin typeface="Courier"/>
                <a:cs typeface="Courier"/>
              </a:rPr>
              <a:t>(app , </a:t>
            </a:r>
            <a:r>
              <a:rPr lang="en-US" sz="1600" b="1" dirty="0">
                <a:solidFill>
                  <a:srgbClr val="0000FF"/>
                </a:solidFill>
                <a:latin typeface="Courier"/>
                <a:cs typeface="Courier"/>
              </a:rPr>
              <a:t>‘</a:t>
            </a:r>
            <a:r>
              <a:rPr lang="en-US" sz="1600" b="1" dirty="0" smtClean="0">
                <a:solidFill>
                  <a:srgbClr val="0000FF"/>
                </a:solidFill>
                <a:latin typeface="Courier"/>
                <a:cs typeface="Courier"/>
              </a:rPr>
              <a:t>Log’</a:t>
            </a:r>
            <a:r>
              <a:rPr lang="en-US" sz="1600" b="1" dirty="0" smtClean="0">
                <a:latin typeface="Courier"/>
                <a:cs typeface="Courier"/>
              </a:rPr>
              <a:t>, </a:t>
            </a:r>
            <a:r>
              <a:rPr lang="en-US" sz="1600" b="1" dirty="0">
                <a:solidFill>
                  <a:srgbClr val="0000FF"/>
                </a:solidFill>
                <a:latin typeface="Courier"/>
                <a:cs typeface="Courier"/>
              </a:rPr>
              <a:t>‘</a:t>
            </a:r>
            <a:r>
              <a:rPr lang="en-US" sz="1600" b="1" dirty="0" smtClean="0">
                <a:solidFill>
                  <a:srgbClr val="0000FF"/>
                </a:solidFill>
                <a:latin typeface="Courier"/>
                <a:cs typeface="Courier"/>
              </a:rPr>
              <a:t>1.0’</a:t>
            </a:r>
            <a:r>
              <a:rPr lang="en-US" sz="1600" b="1" dirty="0" smtClean="0">
                <a:latin typeface="Courier"/>
                <a:cs typeface="Courier"/>
              </a:rPr>
              <a:t>) </a:t>
            </a:r>
            <a:endParaRPr lang="en-US" sz="1600" b="1" dirty="0">
              <a:latin typeface="Courier"/>
              <a:cs typeface="Courier"/>
            </a:endParaRPr>
          </a:p>
          <a:p>
            <a:r>
              <a:rPr lang="en-US" sz="1600" dirty="0" err="1">
                <a:solidFill>
                  <a:srgbClr val="800000"/>
                </a:solidFill>
                <a:latin typeface="Courier"/>
                <a:cs typeface="Courier"/>
              </a:rPr>
              <a:t>elif</a:t>
            </a:r>
            <a:r>
              <a:rPr lang="en-US" sz="1600" dirty="0">
                <a:latin typeface="Courier"/>
                <a:cs typeface="Courier"/>
              </a:rPr>
              <a:t> </a:t>
            </a:r>
            <a:r>
              <a:rPr lang="en-US" sz="1600" dirty="0" err="1">
                <a:latin typeface="Courier"/>
                <a:cs typeface="Courier"/>
              </a:rPr>
              <a:t>app.owner.endswith</a:t>
            </a:r>
            <a:r>
              <a:rPr lang="en-US" sz="1600" dirty="0">
                <a:latin typeface="Courier"/>
                <a:cs typeface="Courier"/>
              </a:rPr>
              <a:t>(</a:t>
            </a:r>
            <a:r>
              <a:rPr lang="en-US" sz="1600" dirty="0" smtClean="0">
                <a:solidFill>
                  <a:srgbClr val="0000FF"/>
                </a:solidFill>
                <a:latin typeface="Courier"/>
                <a:cs typeface="Courier"/>
              </a:rPr>
              <a:t>‘</a:t>
            </a:r>
            <a:r>
              <a:rPr lang="en-US" sz="1600" dirty="0" err="1" smtClean="0">
                <a:solidFill>
                  <a:srgbClr val="0000FF"/>
                </a:solidFill>
                <a:latin typeface="Courier"/>
                <a:cs typeface="Courier"/>
              </a:rPr>
              <a:t>sales.test.com</a:t>
            </a:r>
            <a:r>
              <a:rPr lang="en-US" sz="1600" dirty="0">
                <a:solidFill>
                  <a:srgbClr val="0000FF"/>
                </a:solidFill>
                <a:latin typeface="Courier"/>
                <a:cs typeface="Courier"/>
              </a:rPr>
              <a:t>’</a:t>
            </a:r>
            <a:r>
              <a:rPr lang="en-US" sz="1600" dirty="0">
                <a:latin typeface="Courier"/>
                <a:cs typeface="Courier"/>
              </a:rPr>
              <a:t>):</a:t>
            </a:r>
            <a:br>
              <a:rPr lang="en-US" sz="1600" dirty="0">
                <a:latin typeface="Courier"/>
                <a:cs typeface="Courier"/>
              </a:rPr>
            </a:br>
            <a:r>
              <a:rPr lang="en-US" sz="1600" dirty="0" smtClean="0">
                <a:latin typeface="Courier"/>
                <a:cs typeface="Courier"/>
              </a:rPr>
              <a:t>  </a:t>
            </a:r>
            <a:r>
              <a:rPr lang="en-US" sz="1600" b="1" dirty="0" err="1" smtClean="0">
                <a:latin typeface="Courier"/>
                <a:cs typeface="Courier"/>
              </a:rPr>
              <a:t>assert_app_dependency</a:t>
            </a:r>
            <a:r>
              <a:rPr lang="en-US" sz="1600" b="1" dirty="0" smtClean="0">
                <a:latin typeface="Courier"/>
                <a:cs typeface="Courier"/>
              </a:rPr>
              <a:t> </a:t>
            </a:r>
            <a:r>
              <a:rPr lang="en-US" sz="1600" b="1" dirty="0">
                <a:latin typeface="Courier"/>
                <a:cs typeface="Courier"/>
              </a:rPr>
              <a:t>(app , </a:t>
            </a:r>
            <a:r>
              <a:rPr lang="en-US" sz="1600" b="1" dirty="0" smtClean="0">
                <a:solidFill>
                  <a:srgbClr val="0000FF"/>
                </a:solidFill>
                <a:latin typeface="Courier"/>
                <a:cs typeface="Courier"/>
              </a:rPr>
              <a:t>‘</a:t>
            </a:r>
            <a:r>
              <a:rPr lang="en-US" sz="1600" b="1" dirty="0" err="1" smtClean="0">
                <a:solidFill>
                  <a:srgbClr val="0000FF"/>
                </a:solidFill>
                <a:latin typeface="Courier"/>
                <a:cs typeface="Courier"/>
              </a:rPr>
              <a:t>AnalyticsLog</a:t>
            </a:r>
            <a:r>
              <a:rPr lang="en-US" sz="1600" b="1" dirty="0" smtClean="0">
                <a:solidFill>
                  <a:srgbClr val="0000FF"/>
                </a:solidFill>
                <a:latin typeface="Courier"/>
                <a:cs typeface="Courier"/>
              </a:rPr>
              <a:t>’</a:t>
            </a:r>
            <a:r>
              <a:rPr lang="en-US" sz="1600" b="1" dirty="0" smtClean="0">
                <a:latin typeface="Courier"/>
                <a:cs typeface="Courier"/>
              </a:rPr>
              <a:t>, </a:t>
            </a:r>
            <a:r>
              <a:rPr lang="en-US" sz="1600" b="1" dirty="0">
                <a:solidFill>
                  <a:srgbClr val="0000FF"/>
                </a:solidFill>
                <a:latin typeface="Courier"/>
                <a:cs typeface="Courier"/>
              </a:rPr>
              <a:t>‘</a:t>
            </a:r>
            <a:r>
              <a:rPr lang="en-US" sz="1600" b="1" dirty="0" smtClean="0">
                <a:solidFill>
                  <a:srgbClr val="0000FF"/>
                </a:solidFill>
                <a:latin typeface="Courier"/>
                <a:cs typeface="Courier"/>
              </a:rPr>
              <a:t>1.0’</a:t>
            </a:r>
            <a:r>
              <a:rPr lang="en-US" sz="1600" b="1" dirty="0" smtClean="0">
                <a:latin typeface="Courier"/>
                <a:cs typeface="Courier"/>
              </a:rPr>
              <a:t>)</a:t>
            </a:r>
            <a:r>
              <a:rPr lang="en-US" sz="1600" dirty="0" smtClean="0">
                <a:latin typeface="Courier"/>
                <a:cs typeface="Courier"/>
              </a:rPr>
              <a:t> </a:t>
            </a:r>
            <a:endParaRPr lang="en-US" sz="1600" dirty="0">
              <a:latin typeface="Courier"/>
              <a:cs typeface="Courier"/>
            </a:endParaRPr>
          </a:p>
          <a:p>
            <a:r>
              <a:rPr lang="en-US" sz="1600" dirty="0" smtClean="0">
                <a:solidFill>
                  <a:srgbClr val="800000"/>
                </a:solidFill>
                <a:latin typeface="Courier"/>
                <a:cs typeface="Courier"/>
              </a:rPr>
              <a:t>else</a:t>
            </a:r>
            <a:r>
              <a:rPr lang="en-US" sz="1600" dirty="0" smtClean="0">
                <a:latin typeface="Courier"/>
                <a:cs typeface="Courier"/>
              </a:rPr>
              <a:t>:</a:t>
            </a:r>
            <a:r>
              <a:rPr lang="en-US" sz="1600" dirty="0">
                <a:latin typeface="Courier"/>
                <a:cs typeface="Courier"/>
              </a:rPr>
              <a:t/>
            </a:r>
            <a:br>
              <a:rPr lang="en-US" sz="1600" dirty="0">
                <a:latin typeface="Courier"/>
                <a:cs typeface="Courier"/>
              </a:rPr>
            </a:br>
            <a:r>
              <a:rPr lang="en-US" sz="1600" dirty="0" smtClean="0">
                <a:latin typeface="Courier"/>
                <a:cs typeface="Courier"/>
              </a:rPr>
              <a:t>  </a:t>
            </a:r>
            <a:r>
              <a:rPr lang="en-US" sz="1600" b="1" dirty="0" err="1" smtClean="0">
                <a:latin typeface="Courier"/>
                <a:cs typeface="Courier"/>
              </a:rPr>
              <a:t>assert_app</a:t>
            </a:r>
            <a:r>
              <a:rPr lang="en-US" sz="1600" b="1" dirty="0" err="1">
                <a:latin typeface="Courier"/>
                <a:cs typeface="Courier"/>
              </a:rPr>
              <a:t>_</a:t>
            </a:r>
            <a:r>
              <a:rPr lang="en-US" sz="1600" b="1" dirty="0" err="1" smtClean="0">
                <a:latin typeface="Courier"/>
                <a:cs typeface="Courier"/>
              </a:rPr>
              <a:t>dependency</a:t>
            </a:r>
            <a:r>
              <a:rPr lang="en-US" sz="1600" b="1" dirty="0">
                <a:latin typeface="Courier"/>
                <a:cs typeface="Courier"/>
              </a:rPr>
              <a:t>(app, </a:t>
            </a:r>
            <a:r>
              <a:rPr lang="en-US" sz="1600" b="1" dirty="0">
                <a:solidFill>
                  <a:srgbClr val="0000FF"/>
                </a:solidFill>
                <a:latin typeface="Courier"/>
                <a:cs typeface="Courier"/>
              </a:rPr>
              <a:t>‘</a:t>
            </a:r>
            <a:r>
              <a:rPr lang="en-US" sz="1600" b="1" dirty="0" err="1" smtClean="0">
                <a:solidFill>
                  <a:srgbClr val="0000FF"/>
                </a:solidFill>
                <a:latin typeface="Courier"/>
                <a:cs typeface="Courier"/>
              </a:rPr>
              <a:t>GenericLog</a:t>
            </a:r>
            <a:r>
              <a:rPr lang="en-US" sz="1600" b="1" dirty="0" smtClean="0">
                <a:solidFill>
                  <a:srgbClr val="0000FF"/>
                </a:solidFill>
                <a:latin typeface="Courier"/>
                <a:cs typeface="Courier"/>
              </a:rPr>
              <a:t>’</a:t>
            </a:r>
            <a:r>
              <a:rPr lang="en-US" sz="1600" b="1" dirty="0" smtClean="0">
                <a:latin typeface="Courier"/>
                <a:cs typeface="Courier"/>
              </a:rPr>
              <a:t>, </a:t>
            </a:r>
            <a:r>
              <a:rPr lang="en-US" sz="1600" b="1" dirty="0">
                <a:solidFill>
                  <a:srgbClr val="0000FF"/>
                </a:solidFill>
                <a:latin typeface="Courier"/>
                <a:cs typeface="Courier"/>
              </a:rPr>
              <a:t>‘</a:t>
            </a:r>
            <a:r>
              <a:rPr lang="en-US" sz="1600" b="1" dirty="0" smtClean="0">
                <a:solidFill>
                  <a:srgbClr val="0000FF"/>
                </a:solidFill>
                <a:latin typeface="Courier"/>
                <a:cs typeface="Courier"/>
              </a:rPr>
              <a:t>1.0’</a:t>
            </a:r>
            <a:r>
              <a:rPr lang="en-US" sz="1600" b="1" dirty="0">
                <a:latin typeface="Courier"/>
                <a:cs typeface="Courier"/>
              </a:rPr>
              <a:t>)</a:t>
            </a:r>
            <a:r>
              <a:rPr lang="en-US" sz="1600" dirty="0">
                <a:latin typeface="Courier"/>
                <a:cs typeface="Courier"/>
              </a:rPr>
              <a:t> </a:t>
            </a:r>
          </a:p>
        </p:txBody>
      </p:sp>
      <p:grpSp>
        <p:nvGrpSpPr>
          <p:cNvPr id="6" name="Group 5"/>
          <p:cNvGrpSpPr/>
          <p:nvPr/>
        </p:nvGrpSpPr>
        <p:grpSpPr>
          <a:xfrm>
            <a:off x="0" y="0"/>
            <a:ext cx="9144000" cy="983717"/>
            <a:chOff x="0" y="0"/>
            <a:chExt cx="9144000" cy="983717"/>
          </a:xfrm>
          <a:solidFill>
            <a:srgbClr val="FF0000"/>
          </a:solidFill>
        </p:grpSpPr>
        <p:sp>
          <p:nvSpPr>
            <p:cNvPr id="7" name="Rectangle 6"/>
            <p:cNvSpPr/>
            <p:nvPr/>
          </p:nvSpPr>
          <p:spPr>
            <a:xfrm>
              <a:off x="0" y="0"/>
              <a:ext cx="9144000" cy="298851"/>
            </a:xfrm>
            <a:prstGeom prst="rect">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0" y="298851"/>
              <a:ext cx="286382" cy="684866"/>
            </a:xfrm>
            <a:prstGeom prst="rect">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968635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EAGER Overhead </a:t>
            </a:r>
            <a:r>
              <a:rPr lang="en-US" dirty="0" err="1" smtClean="0"/>
              <a:t>vs</a:t>
            </a:r>
            <a:r>
              <a:rPr lang="en-US" dirty="0" smtClean="0"/>
              <a:t> Applications</a:t>
            </a:r>
            <a:endParaRPr lang="en-US" dirty="0"/>
          </a:p>
        </p:txBody>
      </p:sp>
      <p:pic>
        <p:nvPicPr>
          <p:cNvPr id="4" name="Content Placeholder 3" descr="scalability.png"/>
          <p:cNvPicPr>
            <a:picLocks noGrp="1" noChangeAspect="1"/>
          </p:cNvPicPr>
          <p:nvPr>
            <p:ph idx="1"/>
          </p:nvPr>
        </p:nvPicPr>
        <p:blipFill>
          <a:blip r:embed="rId3">
            <a:extLst>
              <a:ext uri="{28A0092B-C50C-407E-A947-70E740481C1C}">
                <a14:useLocalDpi xmlns:a14="http://schemas.microsoft.com/office/drawing/2010/main" val="0"/>
              </a:ext>
            </a:extLst>
          </a:blip>
          <a:srcRect l="-7470" r="-7470"/>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16</a:t>
            </a:fld>
            <a:endParaRPr lang="en-US"/>
          </a:p>
        </p:txBody>
      </p:sp>
      <p:grpSp>
        <p:nvGrpSpPr>
          <p:cNvPr id="5" name="Group 4"/>
          <p:cNvGrpSpPr/>
          <p:nvPr/>
        </p:nvGrpSpPr>
        <p:grpSpPr>
          <a:xfrm>
            <a:off x="0" y="0"/>
            <a:ext cx="9144000" cy="983717"/>
            <a:chOff x="0" y="0"/>
            <a:chExt cx="9144000" cy="983717"/>
          </a:xfrm>
          <a:solidFill>
            <a:srgbClr val="FF0000"/>
          </a:solidFill>
        </p:grpSpPr>
        <p:sp>
          <p:nvSpPr>
            <p:cNvPr id="6" name="Rectangle 5"/>
            <p:cNvSpPr/>
            <p:nvPr/>
          </p:nvSpPr>
          <p:spPr>
            <a:xfrm>
              <a:off x="0" y="0"/>
              <a:ext cx="9144000" cy="298851"/>
            </a:xfrm>
            <a:prstGeom prst="rect">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98851"/>
              <a:ext cx="286382" cy="684866"/>
            </a:xfrm>
            <a:prstGeom prst="rect">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5308504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Results Summary</a:t>
            </a:r>
            <a:endParaRPr lang="en-US" dirty="0"/>
          </a:p>
        </p:txBody>
      </p:sp>
      <p:sp>
        <p:nvSpPr>
          <p:cNvPr id="3" name="Content Placeholder 2"/>
          <p:cNvSpPr>
            <a:spLocks noGrp="1"/>
          </p:cNvSpPr>
          <p:nvPr>
            <p:ph idx="1"/>
          </p:nvPr>
        </p:nvSpPr>
        <p:spPr/>
        <p:txBody>
          <a:bodyPr/>
          <a:lstStyle/>
          <a:p>
            <a:r>
              <a:rPr lang="en-US" dirty="0" smtClean="0"/>
              <a:t>Policy enforcement overhead per application</a:t>
            </a:r>
          </a:p>
          <a:p>
            <a:pPr lvl="1"/>
            <a:r>
              <a:rPr lang="en-US" dirty="0" smtClean="0"/>
              <a:t>Less than 1s</a:t>
            </a:r>
          </a:p>
          <a:p>
            <a:r>
              <a:rPr lang="en-US" dirty="0" smtClean="0"/>
              <a:t>Increase in policy enforcement overhead</a:t>
            </a:r>
          </a:p>
          <a:p>
            <a:pPr lvl="1"/>
            <a:r>
              <a:rPr lang="en-US" dirty="0" smtClean="0"/>
              <a:t>Less than 100ms for 1000 policies</a:t>
            </a:r>
          </a:p>
          <a:p>
            <a:r>
              <a:rPr lang="en-US" dirty="0" smtClean="0"/>
              <a:t>No significant change in overhead due to the number of dependencies</a:t>
            </a:r>
          </a:p>
        </p:txBody>
      </p:sp>
      <p:sp>
        <p:nvSpPr>
          <p:cNvPr id="4" name="Slide Number Placeholder 3"/>
          <p:cNvSpPr>
            <a:spLocks noGrp="1"/>
          </p:cNvSpPr>
          <p:nvPr>
            <p:ph type="sldNum" sz="quarter" idx="12"/>
          </p:nvPr>
        </p:nvSpPr>
        <p:spPr/>
        <p:txBody>
          <a:bodyPr/>
          <a:lstStyle/>
          <a:p>
            <a:fld id="{D4755116-B387-CD40-9D82-4279FFF17F28}" type="slidenum">
              <a:rPr lang="en-US" smtClean="0"/>
              <a:t>17</a:t>
            </a:fld>
            <a:endParaRPr lang="en-US"/>
          </a:p>
        </p:txBody>
      </p:sp>
      <p:grpSp>
        <p:nvGrpSpPr>
          <p:cNvPr id="5" name="Group 4"/>
          <p:cNvGrpSpPr/>
          <p:nvPr/>
        </p:nvGrpSpPr>
        <p:grpSpPr>
          <a:xfrm>
            <a:off x="0" y="0"/>
            <a:ext cx="9144000" cy="983717"/>
            <a:chOff x="0" y="0"/>
            <a:chExt cx="9144000" cy="983717"/>
          </a:xfrm>
          <a:solidFill>
            <a:srgbClr val="FF0000"/>
          </a:solidFill>
        </p:grpSpPr>
        <p:sp>
          <p:nvSpPr>
            <p:cNvPr id="6" name="Rectangle 5"/>
            <p:cNvSpPr/>
            <p:nvPr/>
          </p:nvSpPr>
          <p:spPr>
            <a:xfrm>
              <a:off x="0" y="0"/>
              <a:ext cx="9144000" cy="298851"/>
            </a:xfrm>
            <a:prstGeom prst="rect">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98851"/>
              <a:ext cx="286382" cy="684866"/>
            </a:xfrm>
            <a:prstGeom prst="rect">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6569385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a:t>
            </a:r>
            <a:r>
              <a:rPr lang="en-US" dirty="0"/>
              <a:t>Contributions</a:t>
            </a:r>
          </a:p>
        </p:txBody>
      </p:sp>
      <p:sp>
        <p:nvSpPr>
          <p:cNvPr id="3" name="Content Placeholder 2"/>
          <p:cNvSpPr>
            <a:spLocks noGrp="1"/>
          </p:cNvSpPr>
          <p:nvPr>
            <p:ph idx="1"/>
          </p:nvPr>
        </p:nvSpPr>
        <p:spPr/>
        <p:txBody>
          <a:bodyPr/>
          <a:lstStyle/>
          <a:p>
            <a:r>
              <a:rPr lang="en-US" strike="sngStrike" dirty="0">
                <a:solidFill>
                  <a:srgbClr val="BFBFBF"/>
                </a:solidFill>
              </a:rPr>
              <a:t>Low-overhead governance framework for cloud platforms that enforces best practices via policies</a:t>
            </a:r>
          </a:p>
          <a:p>
            <a:r>
              <a:rPr lang="en-US" b="1" dirty="0"/>
              <a:t>Methodology for automatically stipulating performance SLOs for cloud applications</a:t>
            </a:r>
          </a:p>
          <a:p>
            <a:r>
              <a:rPr lang="en-US" dirty="0">
                <a:solidFill>
                  <a:srgbClr val="BFBFBF"/>
                </a:solidFill>
              </a:rPr>
              <a:t>Monitoring framework for detecting performance SLO violations, and diagnosing root causes</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18</a:t>
            </a:fld>
            <a:endParaRPr lang="en-US"/>
          </a:p>
        </p:txBody>
      </p:sp>
      <p:sp>
        <p:nvSpPr>
          <p:cNvPr id="5" name="Rectangle 4"/>
          <p:cNvSpPr/>
          <p:nvPr/>
        </p:nvSpPr>
        <p:spPr>
          <a:xfrm rot="16200000">
            <a:off x="-476708" y="2328543"/>
            <a:ext cx="1469349" cy="398467"/>
          </a:xfrm>
          <a:prstGeom prst="rect">
            <a:avLst/>
          </a:prstGeom>
          <a:solidFill>
            <a:schemeClr val="accent2">
              <a:lumMod val="20000"/>
              <a:lumOff val="80000"/>
            </a:schemeClr>
          </a:solidFill>
          <a:ln>
            <a:solidFill>
              <a:schemeClr val="accent2">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rot="16200000">
            <a:off x="-333448" y="3654633"/>
            <a:ext cx="1182829" cy="398467"/>
          </a:xfrm>
          <a:prstGeom prst="rect">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rot="16200000">
            <a:off x="-358474" y="4862488"/>
            <a:ext cx="1232881" cy="398467"/>
          </a:xfrm>
          <a:prstGeom prst="rect">
            <a:avLst/>
          </a:prstGeom>
          <a:solidFill>
            <a:schemeClr val="accent3">
              <a:lumMod val="20000"/>
              <a:lumOff val="80000"/>
            </a:schemeClr>
          </a:solidFill>
          <a:ln>
            <a:solidFill>
              <a:schemeClr val="accent3">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4923351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endParaRPr lang="en-US" dirty="0"/>
          </a:p>
        </p:txBody>
      </p:sp>
      <p:sp>
        <p:nvSpPr>
          <p:cNvPr id="3" name="Content Placeholder 2"/>
          <p:cNvSpPr>
            <a:spLocks noGrp="1"/>
          </p:cNvSpPr>
          <p:nvPr>
            <p:ph idx="1"/>
          </p:nvPr>
        </p:nvSpPr>
        <p:spPr/>
        <p:txBody>
          <a:bodyPr/>
          <a:lstStyle/>
          <a:p>
            <a:r>
              <a:rPr lang="en-US" dirty="0" smtClean="0"/>
              <a:t>Predicts the response time of web APIs developed for </a:t>
            </a:r>
            <a:r>
              <a:rPr lang="en-US" dirty="0" err="1" smtClean="0"/>
              <a:t>PaaS</a:t>
            </a:r>
            <a:endParaRPr lang="en-US" dirty="0" smtClean="0"/>
          </a:p>
          <a:p>
            <a:pPr lvl="1"/>
            <a:r>
              <a:rPr lang="en-US" dirty="0" smtClean="0"/>
              <a:t>Interactive APIs developed using the </a:t>
            </a:r>
            <a:r>
              <a:rPr lang="en-US" dirty="0" err="1" smtClean="0"/>
              <a:t>PaaS</a:t>
            </a:r>
            <a:r>
              <a:rPr lang="en-US" dirty="0" smtClean="0"/>
              <a:t> SDK</a:t>
            </a:r>
            <a:endParaRPr lang="en-US" dirty="0"/>
          </a:p>
          <a:p>
            <a:r>
              <a:rPr lang="en-US" dirty="0" smtClean="0"/>
              <a:t>Fully automatic &amp; no code instrumentation</a:t>
            </a:r>
          </a:p>
          <a:p>
            <a:r>
              <a:rPr lang="en-US" dirty="0" smtClean="0"/>
              <a:t>Uses a combination of static analysis and continuous platform monitoring</a:t>
            </a:r>
          </a:p>
          <a:p>
            <a:r>
              <a:rPr lang="en-US" dirty="0" smtClean="0"/>
              <a:t>Provides a statistical framework for forming and invalidating performance SLOs</a:t>
            </a:r>
          </a:p>
          <a:p>
            <a:endParaRPr lang="en-US" dirty="0"/>
          </a:p>
        </p:txBody>
      </p:sp>
      <p:sp>
        <p:nvSpPr>
          <p:cNvPr id="4" name="TextBox 3"/>
          <p:cNvSpPr txBox="1"/>
          <p:nvPr/>
        </p:nvSpPr>
        <p:spPr>
          <a:xfrm>
            <a:off x="165100" y="5948025"/>
            <a:ext cx="8788400" cy="901785"/>
          </a:xfrm>
          <a:prstGeom prst="rect">
            <a:avLst/>
          </a:prstGeom>
          <a:noFill/>
        </p:spPr>
        <p:txBody>
          <a:bodyPr wrap="square" rtlCol="0">
            <a:spAutoFit/>
          </a:bodyPr>
          <a:lstStyle/>
          <a:p>
            <a:pPr marL="285750" indent="-285750">
              <a:lnSpc>
                <a:spcPct val="110000"/>
              </a:lnSpc>
              <a:buFont typeface="Arial"/>
              <a:buChar char="•"/>
            </a:pPr>
            <a:r>
              <a:rPr lang="en-US" sz="1200" i="1" dirty="0" smtClean="0"/>
              <a:t>H. Jayathilaka, C. </a:t>
            </a:r>
            <a:r>
              <a:rPr lang="en-US" sz="1200" i="1" dirty="0" err="1" smtClean="0"/>
              <a:t>Krintz</a:t>
            </a:r>
            <a:r>
              <a:rPr lang="en-US" sz="1200" i="1" dirty="0" smtClean="0"/>
              <a:t> and R. </a:t>
            </a:r>
            <a:r>
              <a:rPr lang="en-US" sz="1200" i="1" dirty="0" err="1" smtClean="0"/>
              <a:t>Wolski</a:t>
            </a:r>
            <a:r>
              <a:rPr lang="en-US" sz="1200" i="1" dirty="0" smtClean="0"/>
              <a:t>, “Response Time Service-Level Agreements for Cloud-hosted Web Applications”, 2015 ACM Symposium on Cloud Computing (SOCC)</a:t>
            </a:r>
          </a:p>
          <a:p>
            <a:pPr marL="285750" indent="-285750">
              <a:lnSpc>
                <a:spcPct val="110000"/>
              </a:lnSpc>
              <a:buFont typeface="Arial"/>
              <a:buChar char="•"/>
            </a:pPr>
            <a:r>
              <a:rPr lang="en-US" sz="1200" i="1" dirty="0" smtClean="0"/>
              <a:t>H</a:t>
            </a:r>
            <a:r>
              <a:rPr lang="en-US" sz="1200" i="1" dirty="0"/>
              <a:t>. Jayathilaka, C. </a:t>
            </a:r>
            <a:r>
              <a:rPr lang="en-US" sz="1200" i="1" dirty="0" err="1"/>
              <a:t>Krintz</a:t>
            </a:r>
            <a:r>
              <a:rPr lang="en-US" sz="1200" i="1" dirty="0"/>
              <a:t> and R. </a:t>
            </a:r>
            <a:r>
              <a:rPr lang="en-US" sz="1200" i="1" dirty="0" err="1"/>
              <a:t>Wolski</a:t>
            </a:r>
            <a:r>
              <a:rPr lang="en-US" sz="1200" i="1" dirty="0"/>
              <a:t>, "Service-Level Agreement Durability for Web Service Response Time," 2015 IEEE 7th International Conference on Cloud Computing Technology and Science (</a:t>
            </a:r>
            <a:r>
              <a:rPr lang="en-US" sz="1200" i="1" dirty="0" err="1"/>
              <a:t>CloudCom</a:t>
            </a:r>
            <a:r>
              <a:rPr lang="en-US" sz="1200" i="1" dirty="0"/>
              <a:t>)</a:t>
            </a:r>
          </a:p>
        </p:txBody>
      </p:sp>
      <p:sp>
        <p:nvSpPr>
          <p:cNvPr id="5" name="Slide Number Placeholder 4"/>
          <p:cNvSpPr>
            <a:spLocks noGrp="1"/>
          </p:cNvSpPr>
          <p:nvPr>
            <p:ph type="sldNum" sz="quarter" idx="12"/>
          </p:nvPr>
        </p:nvSpPr>
        <p:spPr/>
        <p:txBody>
          <a:bodyPr/>
          <a:lstStyle/>
          <a:p>
            <a:fld id="{D4755116-B387-CD40-9D82-4279FFF17F28}" type="slidenum">
              <a:rPr lang="en-US" smtClean="0"/>
              <a:t>19</a:t>
            </a:fld>
            <a:endParaRPr lang="en-US"/>
          </a:p>
        </p:txBody>
      </p:sp>
      <p:grpSp>
        <p:nvGrpSpPr>
          <p:cNvPr id="6" name="Group 5"/>
          <p:cNvGrpSpPr/>
          <p:nvPr/>
        </p:nvGrpSpPr>
        <p:grpSpPr>
          <a:xfrm>
            <a:off x="0" y="0"/>
            <a:ext cx="9144000" cy="983717"/>
            <a:chOff x="0" y="0"/>
            <a:chExt cx="9144000" cy="983717"/>
          </a:xfrm>
          <a:solidFill>
            <a:srgbClr val="0000FF"/>
          </a:solidFill>
        </p:grpSpPr>
        <p:sp>
          <p:nvSpPr>
            <p:cNvPr id="7" name="Rectangle 6"/>
            <p:cNvSpPr/>
            <p:nvPr/>
          </p:nvSpPr>
          <p:spPr>
            <a:xfrm>
              <a:off x="0" y="0"/>
              <a:ext cx="9144000" cy="298851"/>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0" y="298851"/>
              <a:ext cx="286382" cy="684866"/>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3416970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a:t>
            </a:r>
            <a:endParaRPr lang="en-US" dirty="0"/>
          </a:p>
        </p:txBody>
      </p:sp>
      <p:sp>
        <p:nvSpPr>
          <p:cNvPr id="4" name="Cloud 3"/>
          <p:cNvSpPr/>
          <p:nvPr/>
        </p:nvSpPr>
        <p:spPr>
          <a:xfrm rot="10800000">
            <a:off x="135627" y="3511493"/>
            <a:ext cx="6348073" cy="3088123"/>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393978" y="5441569"/>
            <a:ext cx="3996901"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Infrastructure</a:t>
            </a:r>
            <a:endParaRPr lang="en-US" dirty="0"/>
          </a:p>
        </p:txBody>
      </p:sp>
      <p:sp>
        <p:nvSpPr>
          <p:cNvPr id="6" name="Rectangle 5"/>
          <p:cNvSpPr/>
          <p:nvPr/>
        </p:nvSpPr>
        <p:spPr>
          <a:xfrm>
            <a:off x="1736391" y="4831412"/>
            <a:ext cx="3312074"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Programming Platform</a:t>
            </a:r>
            <a:endParaRPr lang="en-US" dirty="0"/>
          </a:p>
        </p:txBody>
      </p:sp>
      <p:sp>
        <p:nvSpPr>
          <p:cNvPr id="7" name="Rectangle 6"/>
          <p:cNvSpPr/>
          <p:nvPr/>
        </p:nvSpPr>
        <p:spPr>
          <a:xfrm>
            <a:off x="2109933" y="4221258"/>
            <a:ext cx="2564990"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Application </a:t>
            </a:r>
            <a:endParaRPr lang="en-US" dirty="0"/>
          </a:p>
        </p:txBody>
      </p:sp>
      <p:sp>
        <p:nvSpPr>
          <p:cNvPr id="9" name="Right Brace 8"/>
          <p:cNvSpPr/>
          <p:nvPr/>
        </p:nvSpPr>
        <p:spPr>
          <a:xfrm>
            <a:off x="6514295" y="3513368"/>
            <a:ext cx="276068" cy="308812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6501595" y="4649588"/>
            <a:ext cx="2912436" cy="1092607"/>
          </a:xfrm>
          <a:prstGeom prst="rect">
            <a:avLst/>
          </a:prstGeom>
          <a:noFill/>
        </p:spPr>
        <p:txBody>
          <a:bodyPr wrap="square" rtlCol="0">
            <a:spAutoFit/>
          </a:bodyPr>
          <a:lstStyle/>
          <a:p>
            <a:pPr algn="ctr"/>
            <a:r>
              <a:rPr lang="en-US" sz="1600" dirty="0" smtClean="0"/>
              <a:t>Scalability</a:t>
            </a:r>
          </a:p>
          <a:p>
            <a:pPr algn="ctr"/>
            <a:r>
              <a:rPr lang="en-US" sz="1600" dirty="0" smtClean="0"/>
              <a:t>High availability</a:t>
            </a:r>
          </a:p>
          <a:p>
            <a:pPr algn="ctr"/>
            <a:r>
              <a:rPr lang="en-US" sz="1600" dirty="0" smtClean="0"/>
              <a:t>Productivity enhancement</a:t>
            </a:r>
          </a:p>
          <a:p>
            <a:pPr algn="ctr"/>
            <a:endParaRPr lang="en-US" sz="1700" dirty="0"/>
          </a:p>
        </p:txBody>
      </p:sp>
      <p:pic>
        <p:nvPicPr>
          <p:cNvPr id="11" name="Picture 10" descr="compan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591962"/>
            <a:ext cx="1371600" cy="1371600"/>
          </a:xfrm>
          <a:prstGeom prst="rect">
            <a:avLst/>
          </a:prstGeom>
        </p:spPr>
      </p:pic>
      <p:pic>
        <p:nvPicPr>
          <p:cNvPr id="12" name="Picture 11" descr="scientist-icon-5357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4143" y="1591962"/>
            <a:ext cx="1371600" cy="1371600"/>
          </a:xfrm>
          <a:prstGeom prst="rect">
            <a:avLst/>
          </a:prstGeom>
        </p:spPr>
      </p:pic>
      <p:pic>
        <p:nvPicPr>
          <p:cNvPr id="13" name="Picture 12" descr="mobile_user_400_clr_9132-262x30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8165" y="1591962"/>
            <a:ext cx="1197864" cy="1371600"/>
          </a:xfrm>
          <a:prstGeom prst="rect">
            <a:avLst/>
          </a:prstGeom>
        </p:spPr>
      </p:pic>
      <p:sp>
        <p:nvSpPr>
          <p:cNvPr id="14" name="Down Arrow 13"/>
          <p:cNvSpPr/>
          <p:nvPr/>
        </p:nvSpPr>
        <p:spPr>
          <a:xfrm>
            <a:off x="3473942" y="2963562"/>
            <a:ext cx="298833" cy="42341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wn Arrow 15"/>
          <p:cNvSpPr/>
          <p:nvPr/>
        </p:nvSpPr>
        <p:spPr>
          <a:xfrm rot="18898302">
            <a:off x="1612941" y="2979107"/>
            <a:ext cx="301752" cy="69893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wn Arrow 16"/>
          <p:cNvSpPr/>
          <p:nvPr/>
        </p:nvSpPr>
        <p:spPr>
          <a:xfrm rot="3352521" flipH="1">
            <a:off x="5131914" y="2934330"/>
            <a:ext cx="301752" cy="70217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D4755116-B387-CD40-9D82-4279FFF17F28}" type="slidenum">
              <a:rPr lang="en-US" smtClean="0"/>
              <a:t>2</a:t>
            </a:fld>
            <a:endParaRPr lang="en-US"/>
          </a:p>
        </p:txBody>
      </p:sp>
    </p:spTree>
    <p:extLst>
      <p:ext uri="{BB962C8B-B14F-4D97-AF65-F5344CB8AC3E}">
        <p14:creationId xmlns:p14="http://schemas.microsoft.com/office/powerpoint/2010/main" val="67305569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r>
              <a:rPr lang="en-US" dirty="0" smtClean="0"/>
              <a:t> Architecture</a:t>
            </a:r>
            <a:endParaRPr lang="en-US" dirty="0"/>
          </a:p>
        </p:txBody>
      </p:sp>
      <p:pic>
        <p:nvPicPr>
          <p:cNvPr id="4" name="Content Placeholder 6" descr="cerebro_arch.png"/>
          <p:cNvPicPr>
            <a:picLocks noGrp="1" noChangeAspect="1"/>
          </p:cNvPicPr>
          <p:nvPr>
            <p:ph idx="1"/>
          </p:nvPr>
        </p:nvPicPr>
        <p:blipFill>
          <a:blip r:embed="rId3">
            <a:extLst>
              <a:ext uri="{28A0092B-C50C-407E-A947-70E740481C1C}">
                <a14:useLocalDpi xmlns:a14="http://schemas.microsoft.com/office/drawing/2010/main" val="0"/>
              </a:ext>
            </a:extLst>
          </a:blip>
          <a:srcRect l="-15284" r="-15284"/>
          <a:stretch>
            <a:fillRect/>
          </a:stretch>
        </p:blipFill>
        <p:spPr>
          <a:xfrm>
            <a:off x="-246848" y="1359198"/>
            <a:ext cx="8667818" cy="4766966"/>
          </a:xfrm>
        </p:spPr>
      </p:pic>
      <p:sp>
        <p:nvSpPr>
          <p:cNvPr id="3" name="Slide Number Placeholder 2"/>
          <p:cNvSpPr>
            <a:spLocks noGrp="1"/>
          </p:cNvSpPr>
          <p:nvPr>
            <p:ph type="sldNum" sz="quarter" idx="12"/>
          </p:nvPr>
        </p:nvSpPr>
        <p:spPr/>
        <p:txBody>
          <a:bodyPr/>
          <a:lstStyle/>
          <a:p>
            <a:fld id="{D4755116-B387-CD40-9D82-4279FFF17F28}" type="slidenum">
              <a:rPr lang="en-US" smtClean="0"/>
              <a:t>20</a:t>
            </a:fld>
            <a:endParaRPr lang="en-US"/>
          </a:p>
        </p:txBody>
      </p:sp>
      <p:sp>
        <p:nvSpPr>
          <p:cNvPr id="5" name="Rectangular Callout 4"/>
          <p:cNvSpPr/>
          <p:nvPr/>
        </p:nvSpPr>
        <p:spPr>
          <a:xfrm>
            <a:off x="7154459" y="5108123"/>
            <a:ext cx="1818705" cy="962817"/>
          </a:xfrm>
          <a:prstGeom prst="wedgeRectCallout">
            <a:avLst>
              <a:gd name="adj1" fmla="val -78667"/>
              <a:gd name="adj2" fmla="val 15182"/>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API responds under Q </a:t>
            </a:r>
            <a:r>
              <a:rPr lang="en-US" dirty="0" err="1" smtClean="0"/>
              <a:t>ms</a:t>
            </a:r>
            <a:r>
              <a:rPr lang="en-US" dirty="0" smtClean="0"/>
              <a:t>, p% of the time</a:t>
            </a:r>
            <a:endParaRPr lang="en-US" dirty="0"/>
          </a:p>
        </p:txBody>
      </p:sp>
      <p:grpSp>
        <p:nvGrpSpPr>
          <p:cNvPr id="6" name="Group 5"/>
          <p:cNvGrpSpPr/>
          <p:nvPr/>
        </p:nvGrpSpPr>
        <p:grpSpPr>
          <a:xfrm>
            <a:off x="0" y="0"/>
            <a:ext cx="9144000" cy="983717"/>
            <a:chOff x="0" y="0"/>
            <a:chExt cx="9144000" cy="983717"/>
          </a:xfrm>
          <a:solidFill>
            <a:srgbClr val="0000FF"/>
          </a:solidFill>
        </p:grpSpPr>
        <p:sp>
          <p:nvSpPr>
            <p:cNvPr id="7" name="Rectangle 6"/>
            <p:cNvSpPr/>
            <p:nvPr/>
          </p:nvSpPr>
          <p:spPr>
            <a:xfrm>
              <a:off x="0" y="0"/>
              <a:ext cx="9144000" cy="298851"/>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0" y="298851"/>
              <a:ext cx="286382" cy="684866"/>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TextBox 9"/>
          <p:cNvSpPr txBox="1"/>
          <p:nvPr/>
        </p:nvSpPr>
        <p:spPr>
          <a:xfrm>
            <a:off x="5304300" y="5217435"/>
            <a:ext cx="1199096" cy="276999"/>
          </a:xfrm>
          <a:prstGeom prst="rect">
            <a:avLst/>
          </a:prstGeom>
          <a:solidFill>
            <a:srgbClr val="C0504D"/>
          </a:solidFill>
        </p:spPr>
        <p:txBody>
          <a:bodyPr wrap="square" rtlCol="0">
            <a:spAutoFit/>
          </a:bodyPr>
          <a:lstStyle/>
          <a:p>
            <a:pPr algn="ctr"/>
            <a:r>
              <a:rPr lang="en-US" sz="1200" b="1" dirty="0" smtClean="0">
                <a:solidFill>
                  <a:schemeClr val="bg1"/>
                </a:solidFill>
              </a:rPr>
              <a:t>SLO Predictor</a:t>
            </a:r>
            <a:endParaRPr lang="en-US" sz="1200" b="1" dirty="0">
              <a:solidFill>
                <a:schemeClr val="bg1"/>
              </a:solidFill>
            </a:endParaRPr>
          </a:p>
        </p:txBody>
      </p:sp>
    </p:spTree>
    <p:extLst>
      <p:ext uri="{BB962C8B-B14F-4D97-AF65-F5344CB8AC3E}">
        <p14:creationId xmlns:p14="http://schemas.microsoft.com/office/powerpoint/2010/main" val="14714793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SLO Durability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Suppose Cerebro predicts that some API responds under Q </a:t>
            </a:r>
            <a:r>
              <a:rPr lang="en-US" dirty="0" err="1" smtClean="0"/>
              <a:t>ms</a:t>
            </a:r>
            <a:r>
              <a:rPr lang="en-US" dirty="0" smtClean="0"/>
              <a:t>, 95% of the time</a:t>
            </a:r>
          </a:p>
          <a:p>
            <a:pPr lvl="1"/>
            <a:r>
              <a:rPr lang="en-US" dirty="0" smtClean="0"/>
              <a:t>Probability of observing 3 consecutive readings greater than Q: 0.05</a:t>
            </a:r>
            <a:r>
              <a:rPr lang="en-US" baseline="30000" dirty="0" smtClean="0"/>
              <a:t>3 </a:t>
            </a:r>
            <a:r>
              <a:rPr lang="en-US" dirty="0" smtClean="0"/>
              <a:t>= 0.000125</a:t>
            </a:r>
          </a:p>
          <a:p>
            <a:r>
              <a:rPr lang="en-US" dirty="0"/>
              <a:t>Each time </a:t>
            </a:r>
            <a:r>
              <a:rPr lang="en-US" dirty="0" err="1"/>
              <a:t>Cerebro</a:t>
            </a:r>
            <a:r>
              <a:rPr lang="en-US" dirty="0"/>
              <a:t> makes a </a:t>
            </a:r>
            <a:r>
              <a:rPr lang="en-US" dirty="0" smtClean="0"/>
              <a:t>prediction, </a:t>
            </a:r>
            <a:r>
              <a:rPr lang="en-US" dirty="0"/>
              <a:t>it </a:t>
            </a:r>
            <a:r>
              <a:rPr lang="en-US" dirty="0" smtClean="0"/>
              <a:t>computes </a:t>
            </a:r>
            <a:r>
              <a:rPr lang="en-US" dirty="0"/>
              <a:t>the </a:t>
            </a:r>
            <a:r>
              <a:rPr lang="en-US" dirty="0" smtClean="0"/>
              <a:t>autocorrelation </a:t>
            </a:r>
            <a:r>
              <a:rPr lang="en-US" dirty="0"/>
              <a:t>in the time series</a:t>
            </a:r>
          </a:p>
          <a:p>
            <a:r>
              <a:rPr lang="en-US" dirty="0"/>
              <a:t>Autocorrelation can be used to lookup a table, and determine </a:t>
            </a:r>
            <a:r>
              <a:rPr lang="en-US" i="1" dirty="0" err="1"/>
              <a:t>C</a:t>
            </a:r>
            <a:r>
              <a:rPr lang="en-US" i="1" baseline="-25000" dirty="0" err="1"/>
              <a:t>w</a:t>
            </a:r>
            <a:r>
              <a:rPr lang="en-US" dirty="0"/>
              <a:t>; the number of consecutive readings greater than </a:t>
            </a:r>
            <a:r>
              <a:rPr lang="en-US" i="1" dirty="0"/>
              <a:t>Q</a:t>
            </a:r>
            <a:r>
              <a:rPr lang="en-US" dirty="0"/>
              <a:t>, that constitute a change </a:t>
            </a:r>
            <a:r>
              <a:rPr lang="en-US" dirty="0" smtClean="0"/>
              <a:t>point</a:t>
            </a:r>
            <a:endParaRPr lang="en-US" dirty="0"/>
          </a:p>
        </p:txBody>
      </p:sp>
      <p:sp>
        <p:nvSpPr>
          <p:cNvPr id="4" name="Slide Number Placeholder 3"/>
          <p:cNvSpPr>
            <a:spLocks noGrp="1"/>
          </p:cNvSpPr>
          <p:nvPr>
            <p:ph type="sldNum" sz="quarter" idx="12"/>
          </p:nvPr>
        </p:nvSpPr>
        <p:spPr/>
        <p:txBody>
          <a:bodyPr/>
          <a:lstStyle/>
          <a:p>
            <a:fld id="{4940F666-E5FA-274D-B0C1-53A0010BDC84}" type="slidenum">
              <a:rPr lang="en-US" smtClean="0"/>
              <a:t>21</a:t>
            </a:fld>
            <a:endParaRPr lang="en-US"/>
          </a:p>
        </p:txBody>
      </p:sp>
      <p:grpSp>
        <p:nvGrpSpPr>
          <p:cNvPr id="5" name="Group 4"/>
          <p:cNvGrpSpPr/>
          <p:nvPr/>
        </p:nvGrpSpPr>
        <p:grpSpPr>
          <a:xfrm>
            <a:off x="0" y="0"/>
            <a:ext cx="9144000" cy="983717"/>
            <a:chOff x="0" y="0"/>
            <a:chExt cx="9144000" cy="983717"/>
          </a:xfrm>
          <a:solidFill>
            <a:srgbClr val="0000FF"/>
          </a:solidFill>
        </p:grpSpPr>
        <p:sp>
          <p:nvSpPr>
            <p:cNvPr id="6" name="Rectangle 5"/>
            <p:cNvSpPr/>
            <p:nvPr/>
          </p:nvSpPr>
          <p:spPr>
            <a:xfrm>
              <a:off x="0" y="0"/>
              <a:ext cx="9144000" cy="298851"/>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98851"/>
              <a:ext cx="286382" cy="684866"/>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8267438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 Correctness</a:t>
            </a:r>
            <a:endParaRPr lang="en-US" dirty="0"/>
          </a:p>
        </p:txBody>
      </p:sp>
      <p:pic>
        <p:nvPicPr>
          <p:cNvPr id="4" name="Content Placeholder 3" descr="accuracy_summary.png"/>
          <p:cNvPicPr>
            <a:picLocks noGrp="1" noChangeAspect="1"/>
          </p:cNvPicPr>
          <p:nvPr>
            <p:ph idx="1"/>
          </p:nvPr>
        </p:nvPicPr>
        <p:blipFill>
          <a:blip r:embed="rId3">
            <a:extLst>
              <a:ext uri="{28A0092B-C50C-407E-A947-70E740481C1C}">
                <a14:useLocalDpi xmlns:a14="http://schemas.microsoft.com/office/drawing/2010/main" val="0"/>
              </a:ext>
            </a:extLst>
          </a:blip>
          <a:srcRect l="-10610" r="-10610"/>
          <a:stretch>
            <a:fillRect/>
          </a:stretch>
        </p:blipFill>
        <p:spPr>
          <a:xfrm>
            <a:off x="-337614" y="1308424"/>
            <a:ext cx="9773046" cy="5374799"/>
          </a:xfrm>
        </p:spPr>
      </p:pic>
      <p:sp>
        <p:nvSpPr>
          <p:cNvPr id="3" name="Slide Number Placeholder 2"/>
          <p:cNvSpPr>
            <a:spLocks noGrp="1"/>
          </p:cNvSpPr>
          <p:nvPr>
            <p:ph type="sldNum" sz="quarter" idx="12"/>
          </p:nvPr>
        </p:nvSpPr>
        <p:spPr/>
        <p:txBody>
          <a:bodyPr/>
          <a:lstStyle/>
          <a:p>
            <a:fld id="{3336F440-0623-F948-B0BF-C3A0BAE2BBD0}" type="slidenum">
              <a:rPr lang="en-US" smtClean="0"/>
              <a:pPr/>
              <a:t>22</a:t>
            </a:fld>
            <a:endParaRPr lang="en-US"/>
          </a:p>
        </p:txBody>
      </p:sp>
      <p:cxnSp>
        <p:nvCxnSpPr>
          <p:cNvPr id="6" name="Straight Connector 5"/>
          <p:cNvCxnSpPr/>
          <p:nvPr/>
        </p:nvCxnSpPr>
        <p:spPr>
          <a:xfrm>
            <a:off x="1295747" y="3360853"/>
            <a:ext cx="7197172"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923701" y="3181265"/>
            <a:ext cx="362902" cy="359175"/>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19050" cmpd="sng">
                <a:solidFill>
                  <a:srgbClr val="000000"/>
                </a:solidFill>
              </a:ln>
            </a:endParaRPr>
          </a:p>
        </p:txBody>
      </p:sp>
      <p:grpSp>
        <p:nvGrpSpPr>
          <p:cNvPr id="8" name="Group 7"/>
          <p:cNvGrpSpPr/>
          <p:nvPr/>
        </p:nvGrpSpPr>
        <p:grpSpPr>
          <a:xfrm>
            <a:off x="0" y="0"/>
            <a:ext cx="9144000" cy="983717"/>
            <a:chOff x="0" y="0"/>
            <a:chExt cx="9144000" cy="983717"/>
          </a:xfrm>
          <a:solidFill>
            <a:srgbClr val="0000FF"/>
          </a:solidFill>
        </p:grpSpPr>
        <p:sp>
          <p:nvSpPr>
            <p:cNvPr id="9" name="Rectangle 8"/>
            <p:cNvSpPr/>
            <p:nvPr/>
          </p:nvSpPr>
          <p:spPr>
            <a:xfrm>
              <a:off x="0" y="0"/>
              <a:ext cx="9144000" cy="298851"/>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0" y="298851"/>
              <a:ext cx="286382" cy="684866"/>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2512561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 Tightness</a:t>
            </a:r>
            <a:endParaRPr lang="en-US" dirty="0"/>
          </a:p>
        </p:txBody>
      </p:sp>
      <p:pic>
        <p:nvPicPr>
          <p:cNvPr id="5" name="Content Placeholder 4" descr="diff_summary.png"/>
          <p:cNvPicPr>
            <a:picLocks noGrp="1" noChangeAspect="1"/>
          </p:cNvPicPr>
          <p:nvPr>
            <p:ph idx="1"/>
          </p:nvPr>
        </p:nvPicPr>
        <p:blipFill>
          <a:blip r:embed="rId2">
            <a:extLst>
              <a:ext uri="{28A0092B-C50C-407E-A947-70E740481C1C}">
                <a14:useLocalDpi xmlns:a14="http://schemas.microsoft.com/office/drawing/2010/main" val="0"/>
              </a:ext>
            </a:extLst>
          </a:blip>
          <a:srcRect l="-10678" r="-10678"/>
          <a:stretch>
            <a:fillRect/>
          </a:stretch>
        </p:blipFill>
        <p:spPr/>
      </p:pic>
      <p:sp>
        <p:nvSpPr>
          <p:cNvPr id="4" name="Slide Number Placeholder 3"/>
          <p:cNvSpPr>
            <a:spLocks noGrp="1"/>
          </p:cNvSpPr>
          <p:nvPr>
            <p:ph type="sldNum" sz="quarter" idx="12"/>
          </p:nvPr>
        </p:nvSpPr>
        <p:spPr/>
        <p:txBody>
          <a:bodyPr/>
          <a:lstStyle/>
          <a:p>
            <a:fld id="{D4755116-B387-CD40-9D82-4279FFF17F28}" type="slidenum">
              <a:rPr lang="en-US" smtClean="0"/>
              <a:t>23</a:t>
            </a:fld>
            <a:endParaRPr lang="en-US"/>
          </a:p>
        </p:txBody>
      </p:sp>
      <p:grpSp>
        <p:nvGrpSpPr>
          <p:cNvPr id="6" name="Group 5"/>
          <p:cNvGrpSpPr/>
          <p:nvPr/>
        </p:nvGrpSpPr>
        <p:grpSpPr>
          <a:xfrm>
            <a:off x="0" y="0"/>
            <a:ext cx="9144000" cy="983717"/>
            <a:chOff x="0" y="0"/>
            <a:chExt cx="9144000" cy="983717"/>
          </a:xfrm>
          <a:solidFill>
            <a:srgbClr val="0000FF"/>
          </a:solidFill>
        </p:grpSpPr>
        <p:sp>
          <p:nvSpPr>
            <p:cNvPr id="7" name="Rectangle 6"/>
            <p:cNvSpPr/>
            <p:nvPr/>
          </p:nvSpPr>
          <p:spPr>
            <a:xfrm>
              <a:off x="0" y="0"/>
              <a:ext cx="9144000" cy="298851"/>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0" y="298851"/>
              <a:ext cx="286382" cy="684866"/>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8699086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SLO Renewals Per User</a:t>
            </a:r>
            <a:endParaRPr lang="en-US" dirty="0"/>
          </a:p>
        </p:txBody>
      </p:sp>
      <p:pic>
        <p:nvPicPr>
          <p:cNvPr id="4" name="Content Placeholder 3" descr="renegotiation_cdf.png"/>
          <p:cNvPicPr>
            <a:picLocks noGrp="1" noChangeAspect="1"/>
          </p:cNvPicPr>
          <p:nvPr>
            <p:ph idx="1"/>
          </p:nvPr>
        </p:nvPicPr>
        <p:blipFill>
          <a:blip r:embed="rId2">
            <a:extLst>
              <a:ext uri="{28A0092B-C50C-407E-A947-70E740481C1C}">
                <a14:useLocalDpi xmlns:a14="http://schemas.microsoft.com/office/drawing/2010/main" val="0"/>
              </a:ext>
            </a:extLst>
          </a:blip>
          <a:srcRect l="-12238" r="-12238"/>
          <a:stretch>
            <a:fillRect/>
          </a:stretch>
        </p:blipFill>
        <p:spPr/>
      </p:pic>
      <p:sp>
        <p:nvSpPr>
          <p:cNvPr id="3" name="Slide Number Placeholder 2"/>
          <p:cNvSpPr>
            <a:spLocks noGrp="1"/>
          </p:cNvSpPr>
          <p:nvPr>
            <p:ph type="sldNum" sz="quarter" idx="12"/>
          </p:nvPr>
        </p:nvSpPr>
        <p:spPr/>
        <p:txBody>
          <a:bodyPr/>
          <a:lstStyle/>
          <a:p>
            <a:fld id="{4940F666-E5FA-274D-B0C1-53A0010BDC84}" type="slidenum">
              <a:rPr lang="en-US" smtClean="0"/>
              <a:t>24</a:t>
            </a:fld>
            <a:endParaRPr lang="en-US"/>
          </a:p>
        </p:txBody>
      </p:sp>
      <p:grpSp>
        <p:nvGrpSpPr>
          <p:cNvPr id="5" name="Group 4"/>
          <p:cNvGrpSpPr/>
          <p:nvPr/>
        </p:nvGrpSpPr>
        <p:grpSpPr>
          <a:xfrm>
            <a:off x="0" y="0"/>
            <a:ext cx="9144000" cy="983717"/>
            <a:chOff x="0" y="0"/>
            <a:chExt cx="9144000" cy="983717"/>
          </a:xfrm>
          <a:solidFill>
            <a:srgbClr val="0000FF"/>
          </a:solidFill>
        </p:grpSpPr>
        <p:sp>
          <p:nvSpPr>
            <p:cNvPr id="6" name="Rectangle 5"/>
            <p:cNvSpPr/>
            <p:nvPr/>
          </p:nvSpPr>
          <p:spPr>
            <a:xfrm>
              <a:off x="0" y="0"/>
              <a:ext cx="9144000" cy="298851"/>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98851"/>
              <a:ext cx="286382" cy="684866"/>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TextBox 7"/>
          <p:cNvSpPr txBox="1"/>
          <p:nvPr/>
        </p:nvSpPr>
        <p:spPr>
          <a:xfrm>
            <a:off x="286382" y="6231830"/>
            <a:ext cx="7682517" cy="584776"/>
          </a:xfrm>
          <a:prstGeom prst="rect">
            <a:avLst/>
          </a:prstGeom>
          <a:noFill/>
        </p:spPr>
        <p:txBody>
          <a:bodyPr wrap="square" rtlCol="0">
            <a:spAutoFit/>
          </a:bodyPr>
          <a:lstStyle/>
          <a:p>
            <a:r>
              <a:rPr lang="en-US" sz="1600" dirty="0" smtClean="0"/>
              <a:t>Based on simulation results on Google App Engine for 125,000 users.</a:t>
            </a:r>
          </a:p>
          <a:p>
            <a:r>
              <a:rPr lang="en-US" sz="1600" dirty="0" smtClean="0"/>
              <a:t>Minimum average SLO durability: 12 days</a:t>
            </a:r>
            <a:endParaRPr lang="en-US" sz="1600" dirty="0"/>
          </a:p>
        </p:txBody>
      </p:sp>
    </p:spTree>
    <p:extLst>
      <p:ext uri="{BB962C8B-B14F-4D97-AF65-F5344CB8AC3E}">
        <p14:creationId xmlns:p14="http://schemas.microsoft.com/office/powerpoint/2010/main" val="121297604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a:t>
            </a:r>
            <a:r>
              <a:rPr lang="en-US" dirty="0"/>
              <a:t>Contributions</a:t>
            </a:r>
          </a:p>
        </p:txBody>
      </p:sp>
      <p:sp>
        <p:nvSpPr>
          <p:cNvPr id="3" name="Content Placeholder 2"/>
          <p:cNvSpPr>
            <a:spLocks noGrp="1"/>
          </p:cNvSpPr>
          <p:nvPr>
            <p:ph idx="1"/>
          </p:nvPr>
        </p:nvSpPr>
        <p:spPr/>
        <p:txBody>
          <a:bodyPr/>
          <a:lstStyle/>
          <a:p>
            <a:r>
              <a:rPr lang="en-US" strike="sngStrike" dirty="0">
                <a:solidFill>
                  <a:srgbClr val="BFBFBF"/>
                </a:solidFill>
              </a:rPr>
              <a:t>Low-overhead governance framework for cloud platforms that enforces best practices via policies</a:t>
            </a:r>
          </a:p>
          <a:p>
            <a:r>
              <a:rPr lang="en-US" strike="sngStrike" dirty="0">
                <a:solidFill>
                  <a:srgbClr val="BFBFBF"/>
                </a:solidFill>
              </a:rPr>
              <a:t>Methodology for automatically stipulating performance SLOs for cloud applications</a:t>
            </a:r>
          </a:p>
          <a:p>
            <a:r>
              <a:rPr lang="en-US" b="1" dirty="0"/>
              <a:t>Monitoring framework for detecting performance SLO violations, and diagnosing root causes</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25</a:t>
            </a:fld>
            <a:endParaRPr lang="en-US"/>
          </a:p>
        </p:txBody>
      </p:sp>
      <p:sp>
        <p:nvSpPr>
          <p:cNvPr id="5" name="Rectangle 4"/>
          <p:cNvSpPr/>
          <p:nvPr/>
        </p:nvSpPr>
        <p:spPr>
          <a:xfrm rot="16200000">
            <a:off x="-476708" y="2328543"/>
            <a:ext cx="1469349" cy="398467"/>
          </a:xfrm>
          <a:prstGeom prst="rect">
            <a:avLst/>
          </a:prstGeom>
          <a:solidFill>
            <a:schemeClr val="accent2">
              <a:lumMod val="20000"/>
              <a:lumOff val="80000"/>
            </a:schemeClr>
          </a:solidFill>
          <a:ln>
            <a:solidFill>
              <a:schemeClr val="accent2">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rot="16200000">
            <a:off x="-333448" y="3654633"/>
            <a:ext cx="1182829" cy="398467"/>
          </a:xfrm>
          <a:prstGeom prst="rect">
            <a:avLst/>
          </a:prstGeom>
          <a:solidFill>
            <a:schemeClr val="accent1">
              <a:lumMod val="20000"/>
              <a:lumOff val="80000"/>
            </a:schemeClr>
          </a:solidFill>
          <a:ln>
            <a:solidFill>
              <a:schemeClr val="accent1">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rot="16200000">
            <a:off x="-358474" y="4862488"/>
            <a:ext cx="1232881" cy="398467"/>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1020423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a:t>
            </a:r>
            <a:endParaRPr lang="en-US" dirty="0"/>
          </a:p>
        </p:txBody>
      </p:sp>
      <p:sp>
        <p:nvSpPr>
          <p:cNvPr id="3" name="Content Placeholder 2"/>
          <p:cNvSpPr>
            <a:spLocks noGrp="1"/>
          </p:cNvSpPr>
          <p:nvPr>
            <p:ph idx="1"/>
          </p:nvPr>
        </p:nvSpPr>
        <p:spPr/>
        <p:txBody>
          <a:bodyPr>
            <a:normAutofit/>
          </a:bodyPr>
          <a:lstStyle/>
          <a:p>
            <a:r>
              <a:rPr lang="en-US" dirty="0" smtClean="0"/>
              <a:t>An extensible framework for detecting performance SLO violations, anomalies and diagnosing potential root causes</a:t>
            </a:r>
          </a:p>
          <a:p>
            <a:r>
              <a:rPr lang="en-US" dirty="0" smtClean="0"/>
              <a:t>Full-stack monitoring without instrumenting application code</a:t>
            </a:r>
          </a:p>
          <a:p>
            <a:r>
              <a:rPr lang="en-US" dirty="0" smtClean="0"/>
              <a:t>Support multiple methods to analyze the collected data in near real-time (extensible)</a:t>
            </a:r>
          </a:p>
          <a:p>
            <a:endParaRPr lang="en-US" dirty="0" smtClean="0"/>
          </a:p>
        </p:txBody>
      </p:sp>
      <p:sp>
        <p:nvSpPr>
          <p:cNvPr id="4" name="Slide Number Placeholder 3"/>
          <p:cNvSpPr>
            <a:spLocks noGrp="1"/>
          </p:cNvSpPr>
          <p:nvPr>
            <p:ph type="sldNum" sz="quarter" idx="12"/>
          </p:nvPr>
        </p:nvSpPr>
        <p:spPr/>
        <p:txBody>
          <a:bodyPr/>
          <a:lstStyle/>
          <a:p>
            <a:fld id="{D4755116-B387-CD40-9D82-4279FFF17F28}" type="slidenum">
              <a:rPr lang="en-US" smtClean="0"/>
              <a:t>26</a:t>
            </a:fld>
            <a:endParaRPr lang="en-US"/>
          </a:p>
        </p:txBody>
      </p:sp>
      <p:sp>
        <p:nvSpPr>
          <p:cNvPr id="5" name="TextBox 4"/>
          <p:cNvSpPr txBox="1"/>
          <p:nvPr/>
        </p:nvSpPr>
        <p:spPr>
          <a:xfrm>
            <a:off x="165100" y="5811053"/>
            <a:ext cx="8788400" cy="1036694"/>
          </a:xfrm>
          <a:prstGeom prst="rect">
            <a:avLst/>
          </a:prstGeom>
          <a:noFill/>
        </p:spPr>
        <p:txBody>
          <a:bodyPr wrap="square" rtlCol="0">
            <a:spAutoFit/>
          </a:bodyPr>
          <a:lstStyle/>
          <a:p>
            <a:pPr marL="285750" indent="-285750">
              <a:lnSpc>
                <a:spcPct val="110000"/>
              </a:lnSpc>
              <a:buFont typeface="Arial"/>
              <a:buChar char="•"/>
            </a:pPr>
            <a:r>
              <a:rPr lang="en-US" sz="1400" i="1" dirty="0" smtClean="0"/>
              <a:t>H</a:t>
            </a:r>
            <a:r>
              <a:rPr lang="en-US" sz="1400" i="1" dirty="0"/>
              <a:t>. Jayathilaka, </a:t>
            </a:r>
            <a:r>
              <a:rPr lang="en-US" sz="1400" i="1" dirty="0" smtClean="0"/>
              <a:t>C. </a:t>
            </a:r>
            <a:r>
              <a:rPr lang="en-US" sz="1400" i="1" dirty="0" err="1" smtClean="0"/>
              <a:t>Krintz</a:t>
            </a:r>
            <a:r>
              <a:rPr lang="en-US" sz="1400" i="1" dirty="0"/>
              <a:t> </a:t>
            </a:r>
            <a:r>
              <a:rPr lang="en-US" sz="1400" i="1" dirty="0" smtClean="0"/>
              <a:t>and </a:t>
            </a:r>
            <a:r>
              <a:rPr lang="en-US" sz="1400" i="1" dirty="0"/>
              <a:t>R. </a:t>
            </a:r>
            <a:r>
              <a:rPr lang="en-US" sz="1400" i="1" dirty="0" err="1" smtClean="0"/>
              <a:t>Wolski</a:t>
            </a:r>
            <a:r>
              <a:rPr lang="en-US" sz="1400" i="1" dirty="0" smtClean="0"/>
              <a:t>, “Performance Monitoring and Root Cause Analysis for Cloud-hosted Web Applications” under review at World Wide Web Conference 2017 (WWW).</a:t>
            </a:r>
          </a:p>
          <a:p>
            <a:pPr marL="285750" indent="-285750">
              <a:lnSpc>
                <a:spcPct val="110000"/>
              </a:lnSpc>
              <a:buFont typeface="Arial"/>
              <a:buChar char="•"/>
            </a:pPr>
            <a:r>
              <a:rPr lang="en-US" sz="1400" i="1" dirty="0"/>
              <a:t>H. Jayathilaka, C. </a:t>
            </a:r>
            <a:r>
              <a:rPr lang="en-US" sz="1400" i="1" dirty="0" err="1"/>
              <a:t>Krintz</a:t>
            </a:r>
            <a:r>
              <a:rPr lang="en-US" sz="1400" i="1" dirty="0"/>
              <a:t> and R. </a:t>
            </a:r>
            <a:r>
              <a:rPr lang="en-US" sz="1400" i="1" dirty="0" err="1"/>
              <a:t>Wolski</a:t>
            </a:r>
            <a:r>
              <a:rPr lang="en-US" sz="1400" i="1" dirty="0"/>
              <a:t>, </a:t>
            </a:r>
            <a:r>
              <a:rPr lang="en-US" sz="1400" i="1" dirty="0" smtClean="0"/>
              <a:t>”Bottleneck Identification in Cloud-hosted Web Applications,” under review at IEEE Transactions on Cloud Computing (TCC).</a:t>
            </a:r>
            <a:endParaRPr lang="en-US" sz="1400" i="1" dirty="0"/>
          </a:p>
        </p:txBody>
      </p:sp>
      <p:grpSp>
        <p:nvGrpSpPr>
          <p:cNvPr id="6" name="Group 5"/>
          <p:cNvGrpSpPr/>
          <p:nvPr/>
        </p:nvGrpSpPr>
        <p:grpSpPr>
          <a:xfrm>
            <a:off x="0" y="0"/>
            <a:ext cx="9144000" cy="983717"/>
            <a:chOff x="0" y="0"/>
            <a:chExt cx="9144000" cy="983717"/>
          </a:xfrm>
        </p:grpSpPr>
        <p:sp>
          <p:nvSpPr>
            <p:cNvPr id="7" name="Rectangle 6"/>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740014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 Architecture</a:t>
            </a:r>
            <a:endParaRPr lang="en-US" dirty="0"/>
          </a:p>
        </p:txBody>
      </p:sp>
      <p:pic>
        <p:nvPicPr>
          <p:cNvPr id="5" name="Content Placeholder 4" descr="apm_architecture.png"/>
          <p:cNvPicPr>
            <a:picLocks noGrp="1" noChangeAspect="1"/>
          </p:cNvPicPr>
          <p:nvPr>
            <p:ph idx="1"/>
          </p:nvPr>
        </p:nvPicPr>
        <p:blipFill>
          <a:blip r:embed="rId3">
            <a:extLst>
              <a:ext uri="{28A0092B-C50C-407E-A947-70E740481C1C}">
                <a14:useLocalDpi xmlns:a14="http://schemas.microsoft.com/office/drawing/2010/main" val="0"/>
              </a:ext>
            </a:extLst>
          </a:blip>
          <a:srcRect l="-28184" r="-28184"/>
          <a:stretch>
            <a:fillRect/>
          </a:stretch>
        </p:blipFill>
        <p:spPr/>
      </p:pic>
      <p:sp>
        <p:nvSpPr>
          <p:cNvPr id="4" name="Slide Number Placeholder 3"/>
          <p:cNvSpPr>
            <a:spLocks noGrp="1"/>
          </p:cNvSpPr>
          <p:nvPr>
            <p:ph type="sldNum" sz="quarter" idx="12"/>
          </p:nvPr>
        </p:nvSpPr>
        <p:spPr/>
        <p:txBody>
          <a:bodyPr/>
          <a:lstStyle/>
          <a:p>
            <a:fld id="{D4755116-B387-CD40-9D82-4279FFF17F28}" type="slidenum">
              <a:rPr lang="en-US" smtClean="0"/>
              <a:t>27</a:t>
            </a:fld>
            <a:endParaRPr lang="en-US"/>
          </a:p>
        </p:txBody>
      </p:sp>
      <p:sp>
        <p:nvSpPr>
          <p:cNvPr id="3" name="Rectangle 2"/>
          <p:cNvSpPr/>
          <p:nvPr/>
        </p:nvSpPr>
        <p:spPr>
          <a:xfrm>
            <a:off x="6192108" y="2839081"/>
            <a:ext cx="796889" cy="51053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Pod</a:t>
            </a:r>
            <a:endParaRPr lang="en-US" dirty="0"/>
          </a:p>
        </p:txBody>
      </p:sp>
      <p:grpSp>
        <p:nvGrpSpPr>
          <p:cNvPr id="6" name="Group 5"/>
          <p:cNvGrpSpPr/>
          <p:nvPr/>
        </p:nvGrpSpPr>
        <p:grpSpPr>
          <a:xfrm>
            <a:off x="0" y="0"/>
            <a:ext cx="9144000" cy="983717"/>
            <a:chOff x="0" y="0"/>
            <a:chExt cx="9144000" cy="983717"/>
          </a:xfrm>
        </p:grpSpPr>
        <p:sp>
          <p:nvSpPr>
            <p:cNvPr id="7" name="Rectangle 6"/>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3439686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SLO Violations</a:t>
            </a:r>
            <a:endParaRPr lang="en-US" dirty="0"/>
          </a:p>
        </p:txBody>
      </p:sp>
      <p:sp>
        <p:nvSpPr>
          <p:cNvPr id="3" name="Content Placeholder 2"/>
          <p:cNvSpPr>
            <a:spLocks noGrp="1"/>
          </p:cNvSpPr>
          <p:nvPr>
            <p:ph idx="1"/>
          </p:nvPr>
        </p:nvSpPr>
        <p:spPr/>
        <p:txBody>
          <a:bodyPr/>
          <a:lstStyle/>
          <a:p>
            <a:r>
              <a:rPr lang="en-US" dirty="0" smtClean="0"/>
              <a:t>Benchmark applications (APIs) at regular intervals to measure their response time</a:t>
            </a:r>
          </a:p>
          <a:p>
            <a:r>
              <a:rPr lang="en-US" dirty="0" smtClean="0"/>
              <a:t>Periodically assess the proportion of measurements that are below a preconfigured threshold (the SLO)</a:t>
            </a:r>
          </a:p>
          <a:p>
            <a:r>
              <a:rPr lang="en-US" dirty="0" smtClean="0"/>
              <a:t>Raise an alarm if the SLO has been violated</a:t>
            </a:r>
          </a:p>
          <a:p>
            <a:pPr lvl="1"/>
            <a:r>
              <a:rPr lang="en-US" dirty="0" smtClean="0"/>
              <a:t>Notify users</a:t>
            </a:r>
          </a:p>
          <a:p>
            <a:pPr lvl="1"/>
            <a:r>
              <a:rPr lang="en-US" dirty="0" smtClean="0"/>
              <a:t>Trigger root cause analysis</a:t>
            </a:r>
          </a:p>
          <a:p>
            <a:endParaRPr lang="en-US" dirty="0"/>
          </a:p>
        </p:txBody>
      </p:sp>
      <p:sp>
        <p:nvSpPr>
          <p:cNvPr id="5" name="Slide Number Placeholder 4"/>
          <p:cNvSpPr>
            <a:spLocks noGrp="1"/>
          </p:cNvSpPr>
          <p:nvPr>
            <p:ph type="sldNum" sz="quarter" idx="12"/>
          </p:nvPr>
        </p:nvSpPr>
        <p:spPr/>
        <p:txBody>
          <a:bodyPr/>
          <a:lstStyle/>
          <a:p>
            <a:fld id="{D4755116-B387-CD40-9D82-4279FFF17F28}" type="slidenum">
              <a:rPr lang="en-US" smtClean="0"/>
              <a:t>28</a:t>
            </a:fld>
            <a:endParaRPr lang="en-US"/>
          </a:p>
        </p:txBody>
      </p:sp>
      <p:grpSp>
        <p:nvGrpSpPr>
          <p:cNvPr id="6" name="Group 5"/>
          <p:cNvGrpSpPr/>
          <p:nvPr/>
        </p:nvGrpSpPr>
        <p:grpSpPr>
          <a:xfrm>
            <a:off x="0" y="0"/>
            <a:ext cx="9144000" cy="983717"/>
            <a:chOff x="0" y="0"/>
            <a:chExt cx="9144000" cy="983717"/>
          </a:xfrm>
        </p:grpSpPr>
        <p:sp>
          <p:nvSpPr>
            <p:cNvPr id="7" name="Rectangle 6"/>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6419714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 Cause Analysis</a:t>
            </a:r>
            <a:endParaRPr lang="en-US" dirty="0"/>
          </a:p>
        </p:txBody>
      </p:sp>
      <p:sp>
        <p:nvSpPr>
          <p:cNvPr id="3" name="Content Placeholder 2"/>
          <p:cNvSpPr>
            <a:spLocks noGrp="1"/>
          </p:cNvSpPr>
          <p:nvPr>
            <p:ph idx="1"/>
          </p:nvPr>
        </p:nvSpPr>
        <p:spPr/>
        <p:txBody>
          <a:bodyPr/>
          <a:lstStyle/>
          <a:p>
            <a:r>
              <a:rPr lang="en-US" dirty="0" smtClean="0"/>
              <a:t>Step 1: Workload analysis</a:t>
            </a:r>
          </a:p>
          <a:p>
            <a:pPr lvl="1"/>
            <a:r>
              <a:rPr lang="en-US" dirty="0" smtClean="0"/>
              <a:t>Detect </a:t>
            </a:r>
            <a:r>
              <a:rPr lang="en-US" dirty="0" smtClean="0"/>
              <a:t>change points (level shifts) in </a:t>
            </a:r>
            <a:r>
              <a:rPr lang="en-US" dirty="0" smtClean="0"/>
              <a:t>workload</a:t>
            </a:r>
          </a:p>
          <a:p>
            <a:pPr lvl="1"/>
            <a:r>
              <a:rPr lang="en-US" dirty="0" smtClean="0"/>
              <a:t>Sudden </a:t>
            </a:r>
            <a:r>
              <a:rPr lang="en-US" dirty="0" smtClean="0"/>
              <a:t>increases in workload that precede a detected SLO violation</a:t>
            </a:r>
          </a:p>
          <a:p>
            <a:pPr lvl="1"/>
            <a:r>
              <a:rPr lang="en-US" dirty="0" smtClean="0"/>
              <a:t>Pruned Exact Linear Time (PELT) [KFE12]</a:t>
            </a:r>
          </a:p>
          <a:p>
            <a:r>
              <a:rPr lang="en-US" dirty="0" smtClean="0"/>
              <a:t>Step 2: Bottleneck identification</a:t>
            </a:r>
          </a:p>
          <a:p>
            <a:pPr lvl="1"/>
            <a:r>
              <a:rPr lang="en-US" dirty="0" smtClean="0"/>
              <a:t>Hybrid approach that combines linear regression</a:t>
            </a:r>
            <a:r>
              <a:rPr lang="en-US" dirty="0"/>
              <a:t> </a:t>
            </a:r>
            <a:r>
              <a:rPr lang="en-US" dirty="0" smtClean="0"/>
              <a:t>and </a:t>
            </a:r>
            <a:r>
              <a:rPr lang="en-US" dirty="0" err="1" smtClean="0"/>
              <a:t>quantile</a:t>
            </a:r>
            <a:r>
              <a:rPr lang="en-US" dirty="0" smtClean="0"/>
              <a:t> analysis</a:t>
            </a:r>
          </a:p>
        </p:txBody>
      </p:sp>
      <p:sp>
        <p:nvSpPr>
          <p:cNvPr id="4" name="Slide Number Placeholder 3"/>
          <p:cNvSpPr>
            <a:spLocks noGrp="1"/>
          </p:cNvSpPr>
          <p:nvPr>
            <p:ph type="sldNum" sz="quarter" idx="12"/>
          </p:nvPr>
        </p:nvSpPr>
        <p:spPr/>
        <p:txBody>
          <a:bodyPr/>
          <a:lstStyle/>
          <a:p>
            <a:fld id="{D4755116-B387-CD40-9D82-4279FFF17F28}" type="slidenum">
              <a:rPr lang="en-US" smtClean="0"/>
              <a:t>29</a:t>
            </a:fld>
            <a:endParaRPr lang="en-US"/>
          </a:p>
        </p:txBody>
      </p:sp>
      <p:grpSp>
        <p:nvGrpSpPr>
          <p:cNvPr id="5" name="Group 4"/>
          <p:cNvGrpSpPr/>
          <p:nvPr/>
        </p:nvGrpSpPr>
        <p:grpSpPr>
          <a:xfrm>
            <a:off x="0" y="0"/>
            <a:ext cx="9144000" cy="983717"/>
            <a:chOff x="0" y="0"/>
            <a:chExt cx="9144000" cy="983717"/>
          </a:xfrm>
        </p:grpSpPr>
        <p:sp>
          <p:nvSpPr>
            <p:cNvPr id="6" name="Rectangle 5"/>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9513788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Aftermath</a:t>
            </a:r>
            <a:endParaRPr lang="en-US" dirty="0"/>
          </a:p>
        </p:txBody>
      </p:sp>
      <p:cxnSp>
        <p:nvCxnSpPr>
          <p:cNvPr id="5" name="Straight Connector 4"/>
          <p:cNvCxnSpPr/>
          <p:nvPr/>
        </p:nvCxnSpPr>
        <p:spPr>
          <a:xfrm flipH="1">
            <a:off x="3031399" y="1730843"/>
            <a:ext cx="24902" cy="5030600"/>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descr="aw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12" y="1181048"/>
            <a:ext cx="1957400" cy="1957400"/>
          </a:xfrm>
          <a:prstGeom prst="rect">
            <a:avLst/>
          </a:prstGeom>
        </p:spPr>
      </p:pic>
      <p:pic>
        <p:nvPicPr>
          <p:cNvPr id="9" name="Picture 8" descr="Google-CloudPlatform_VerticalLocku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33" y="2739465"/>
            <a:ext cx="1998701" cy="1399248"/>
          </a:xfrm>
          <a:prstGeom prst="rect">
            <a:avLst/>
          </a:prstGeom>
        </p:spPr>
      </p:pic>
      <p:pic>
        <p:nvPicPr>
          <p:cNvPr id="10" name="Picture 9" descr="salesforc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6260" y="1938495"/>
            <a:ext cx="1108855" cy="776585"/>
          </a:xfrm>
          <a:prstGeom prst="rect">
            <a:avLst/>
          </a:prstGeom>
        </p:spPr>
      </p:pic>
      <p:pic>
        <p:nvPicPr>
          <p:cNvPr id="11" name="Picture 10" descr="Heroku.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581" y="3885250"/>
            <a:ext cx="2233860" cy="943185"/>
          </a:xfrm>
          <a:prstGeom prst="rect">
            <a:avLst/>
          </a:prstGeom>
        </p:spPr>
      </p:pic>
      <p:pic>
        <p:nvPicPr>
          <p:cNvPr id="12" name="Picture 11" descr="azur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830" y="4629203"/>
            <a:ext cx="1565208" cy="1173906"/>
          </a:xfrm>
          <a:prstGeom prst="rect">
            <a:avLst/>
          </a:prstGeom>
        </p:spPr>
      </p:pic>
      <p:pic>
        <p:nvPicPr>
          <p:cNvPr id="13" name="Picture 12" descr="euca.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6108" y="5628614"/>
            <a:ext cx="2089145" cy="423702"/>
          </a:xfrm>
          <a:prstGeom prst="rect">
            <a:avLst/>
          </a:prstGeom>
        </p:spPr>
      </p:pic>
      <p:pic>
        <p:nvPicPr>
          <p:cNvPr id="14" name="Picture 13" descr="appscal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44357" y="4636740"/>
            <a:ext cx="888654" cy="888654"/>
          </a:xfrm>
          <a:prstGeom prst="rect">
            <a:avLst/>
          </a:prstGeom>
        </p:spPr>
      </p:pic>
      <p:pic>
        <p:nvPicPr>
          <p:cNvPr id="15" name="Picture 14" descr="vmware-logo.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74338" y="2802244"/>
            <a:ext cx="1103398" cy="797665"/>
          </a:xfrm>
          <a:prstGeom prst="rect">
            <a:avLst/>
          </a:prstGeom>
        </p:spPr>
      </p:pic>
      <p:pic>
        <p:nvPicPr>
          <p:cNvPr id="16" name="Picture 15" descr="The_OpenStack_logo.svg.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7358" y="6052316"/>
            <a:ext cx="805684" cy="805684"/>
          </a:xfrm>
          <a:prstGeom prst="rect">
            <a:avLst/>
          </a:prstGeom>
        </p:spPr>
      </p:pic>
      <p:pic>
        <p:nvPicPr>
          <p:cNvPr id="17" name="Picture 16" descr="HP_Helion_cloud_icon.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83424" y="6163846"/>
            <a:ext cx="1041829" cy="597597"/>
          </a:xfrm>
          <a:prstGeom prst="rect">
            <a:avLst/>
          </a:prstGeom>
        </p:spPr>
      </p:pic>
      <p:cxnSp>
        <p:nvCxnSpPr>
          <p:cNvPr id="19" name="Straight Connector 18"/>
          <p:cNvCxnSpPr/>
          <p:nvPr/>
        </p:nvCxnSpPr>
        <p:spPr>
          <a:xfrm flipH="1">
            <a:off x="6087700" y="1731359"/>
            <a:ext cx="24902" cy="5030600"/>
          </a:xfrm>
          <a:prstGeom prst="line">
            <a:avLst/>
          </a:prstGeom>
        </p:spPr>
        <p:style>
          <a:lnRef idx="2">
            <a:schemeClr val="accent1"/>
          </a:lnRef>
          <a:fillRef idx="0">
            <a:schemeClr val="accent1"/>
          </a:fillRef>
          <a:effectRef idx="1">
            <a:schemeClr val="accent1"/>
          </a:effectRef>
          <a:fontRef idx="minor">
            <a:schemeClr val="tx1"/>
          </a:fontRef>
        </p:style>
      </p:cxnSp>
      <p:pic>
        <p:nvPicPr>
          <p:cNvPr id="20" name="Picture 19" descr="airbnb.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162658" y="1993079"/>
            <a:ext cx="1780550" cy="556422"/>
          </a:xfrm>
          <a:prstGeom prst="rect">
            <a:avLst/>
          </a:prstGeom>
        </p:spPr>
      </p:pic>
      <p:pic>
        <p:nvPicPr>
          <p:cNvPr id="22" name="Picture 21" descr="bmw-logo.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092519" y="1803115"/>
            <a:ext cx="995181" cy="746386"/>
          </a:xfrm>
          <a:prstGeom prst="rect">
            <a:avLst/>
          </a:prstGeom>
        </p:spPr>
      </p:pic>
      <p:pic>
        <p:nvPicPr>
          <p:cNvPr id="23" name="Picture 22" descr="citrix-logo-black.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407797" y="4073805"/>
            <a:ext cx="1613096" cy="608137"/>
          </a:xfrm>
          <a:prstGeom prst="rect">
            <a:avLst/>
          </a:prstGeom>
        </p:spPr>
      </p:pic>
      <p:pic>
        <p:nvPicPr>
          <p:cNvPr id="24" name="Picture 23" descr="cocacola.jp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162658" y="3285172"/>
            <a:ext cx="1553464" cy="870565"/>
          </a:xfrm>
          <a:prstGeom prst="rect">
            <a:avLst/>
          </a:prstGeom>
        </p:spPr>
      </p:pic>
      <p:pic>
        <p:nvPicPr>
          <p:cNvPr id="21" name="Picture 20" descr="best_buy.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94568" y="2794257"/>
            <a:ext cx="1344752" cy="926198"/>
          </a:xfrm>
          <a:prstGeom prst="rect">
            <a:avLst/>
          </a:prstGeom>
        </p:spPr>
      </p:pic>
      <p:pic>
        <p:nvPicPr>
          <p:cNvPr id="25" name="Picture 24" descr="coursera.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884323" y="4675068"/>
            <a:ext cx="1054997" cy="1054997"/>
          </a:xfrm>
          <a:prstGeom prst="rect">
            <a:avLst/>
          </a:prstGeom>
        </p:spPr>
      </p:pic>
      <p:pic>
        <p:nvPicPr>
          <p:cNvPr id="26" name="Picture 25" descr="Netflix_Web_Logo.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162658" y="5072450"/>
            <a:ext cx="1567414" cy="726888"/>
          </a:xfrm>
          <a:prstGeom prst="rect">
            <a:avLst/>
          </a:prstGeom>
        </p:spPr>
      </p:pic>
      <p:pic>
        <p:nvPicPr>
          <p:cNvPr id="27" name="Picture 26" descr="Snapcha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162658" y="5910166"/>
            <a:ext cx="1626434" cy="832188"/>
          </a:xfrm>
          <a:prstGeom prst="rect">
            <a:avLst/>
          </a:prstGeom>
        </p:spPr>
      </p:pic>
      <p:pic>
        <p:nvPicPr>
          <p:cNvPr id="28" name="Picture 27" descr="Rovio_logo.svg.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092519" y="5803109"/>
            <a:ext cx="571301" cy="900525"/>
          </a:xfrm>
          <a:prstGeom prst="rect">
            <a:avLst/>
          </a:prstGeom>
        </p:spPr>
      </p:pic>
      <p:pic>
        <p:nvPicPr>
          <p:cNvPr id="29" name="Picture 28" descr="Lamborghini_Logo.svg.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516971" y="2690176"/>
            <a:ext cx="679153" cy="776175"/>
          </a:xfrm>
          <a:prstGeom prst="rect">
            <a:avLst/>
          </a:prstGeom>
        </p:spPr>
      </p:pic>
      <p:pic>
        <p:nvPicPr>
          <p:cNvPr id="30" name="Picture 29" descr="khan-logo-vertical-transparent.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441700" y="4065531"/>
            <a:ext cx="654812" cy="919681"/>
          </a:xfrm>
          <a:prstGeom prst="rect">
            <a:avLst/>
          </a:prstGeom>
        </p:spPr>
      </p:pic>
      <p:pic>
        <p:nvPicPr>
          <p:cNvPr id="31" name="Picture 30" descr="socc.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315283" y="1590460"/>
            <a:ext cx="2684122" cy="805237"/>
          </a:xfrm>
          <a:prstGeom prst="rect">
            <a:avLst/>
          </a:prstGeom>
        </p:spPr>
      </p:pic>
      <p:sp>
        <p:nvSpPr>
          <p:cNvPr id="32" name="TextBox 31"/>
          <p:cNvSpPr txBox="1"/>
          <p:nvPr/>
        </p:nvSpPr>
        <p:spPr>
          <a:xfrm>
            <a:off x="6474729" y="2690176"/>
            <a:ext cx="1270043" cy="369332"/>
          </a:xfrm>
          <a:prstGeom prst="rect">
            <a:avLst/>
          </a:prstGeom>
          <a:noFill/>
        </p:spPr>
        <p:txBody>
          <a:bodyPr wrap="square" rtlCol="0">
            <a:spAutoFit/>
          </a:bodyPr>
          <a:lstStyle/>
          <a:p>
            <a:r>
              <a:rPr lang="en-US" b="1" dirty="0" err="1" smtClean="0"/>
              <a:t>CloudCom</a:t>
            </a:r>
            <a:endParaRPr lang="en-US" b="1" dirty="0"/>
          </a:p>
        </p:txBody>
      </p:sp>
      <p:sp>
        <p:nvSpPr>
          <p:cNvPr id="34" name="TextBox 33"/>
          <p:cNvSpPr txBox="1"/>
          <p:nvPr/>
        </p:nvSpPr>
        <p:spPr>
          <a:xfrm>
            <a:off x="7491464" y="3339190"/>
            <a:ext cx="1270043" cy="369332"/>
          </a:xfrm>
          <a:prstGeom prst="rect">
            <a:avLst/>
          </a:prstGeom>
          <a:noFill/>
        </p:spPr>
        <p:txBody>
          <a:bodyPr wrap="square" rtlCol="0">
            <a:spAutoFit/>
          </a:bodyPr>
          <a:lstStyle/>
          <a:p>
            <a:r>
              <a:rPr lang="en-US" b="1" dirty="0" err="1" smtClean="0"/>
              <a:t>HotCloud</a:t>
            </a:r>
            <a:endParaRPr lang="en-US" b="1" dirty="0"/>
          </a:p>
        </p:txBody>
      </p:sp>
      <p:sp>
        <p:nvSpPr>
          <p:cNvPr id="35" name="TextBox 34"/>
          <p:cNvSpPr txBox="1"/>
          <p:nvPr/>
        </p:nvSpPr>
        <p:spPr>
          <a:xfrm>
            <a:off x="6657778" y="3880865"/>
            <a:ext cx="769568" cy="369332"/>
          </a:xfrm>
          <a:prstGeom prst="rect">
            <a:avLst/>
          </a:prstGeom>
          <a:noFill/>
        </p:spPr>
        <p:txBody>
          <a:bodyPr wrap="square" rtlCol="0">
            <a:spAutoFit/>
          </a:bodyPr>
          <a:lstStyle/>
          <a:p>
            <a:r>
              <a:rPr lang="en-US" b="1" dirty="0" smtClean="0"/>
              <a:t>IC2E</a:t>
            </a:r>
            <a:endParaRPr lang="en-US" b="1" dirty="0"/>
          </a:p>
        </p:txBody>
      </p:sp>
      <p:pic>
        <p:nvPicPr>
          <p:cNvPr id="36" name="Picture 35" descr="ieeecloud.p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672881" y="3880865"/>
            <a:ext cx="1326524" cy="1326524"/>
          </a:xfrm>
          <a:prstGeom prst="rect">
            <a:avLst/>
          </a:prstGeom>
        </p:spPr>
      </p:pic>
      <p:sp>
        <p:nvSpPr>
          <p:cNvPr id="37" name="TextBox 36"/>
          <p:cNvSpPr txBox="1"/>
          <p:nvPr/>
        </p:nvSpPr>
        <p:spPr>
          <a:xfrm>
            <a:off x="7729362" y="5340728"/>
            <a:ext cx="1270043" cy="369332"/>
          </a:xfrm>
          <a:prstGeom prst="rect">
            <a:avLst/>
          </a:prstGeom>
          <a:noFill/>
        </p:spPr>
        <p:txBody>
          <a:bodyPr wrap="square" rtlCol="0">
            <a:spAutoFit/>
          </a:bodyPr>
          <a:lstStyle/>
          <a:p>
            <a:r>
              <a:rPr lang="en-US" b="1" dirty="0" smtClean="0"/>
              <a:t>CCGRID</a:t>
            </a:r>
            <a:endParaRPr lang="en-US" b="1" dirty="0"/>
          </a:p>
        </p:txBody>
      </p:sp>
      <p:sp>
        <p:nvSpPr>
          <p:cNvPr id="38" name="TextBox 37"/>
          <p:cNvSpPr txBox="1"/>
          <p:nvPr/>
        </p:nvSpPr>
        <p:spPr>
          <a:xfrm>
            <a:off x="6221421" y="4497276"/>
            <a:ext cx="1451460" cy="369332"/>
          </a:xfrm>
          <a:prstGeom prst="rect">
            <a:avLst/>
          </a:prstGeom>
          <a:noFill/>
        </p:spPr>
        <p:txBody>
          <a:bodyPr wrap="square" rtlCol="0">
            <a:spAutoFit/>
          </a:bodyPr>
          <a:lstStyle/>
          <a:p>
            <a:r>
              <a:rPr lang="en-US" b="1" dirty="0" err="1" smtClean="0"/>
              <a:t>MobileCloud</a:t>
            </a:r>
            <a:endParaRPr lang="en-US" b="1" dirty="0"/>
          </a:p>
        </p:txBody>
      </p:sp>
      <p:sp>
        <p:nvSpPr>
          <p:cNvPr id="39" name="TextBox 38"/>
          <p:cNvSpPr txBox="1"/>
          <p:nvPr/>
        </p:nvSpPr>
        <p:spPr>
          <a:xfrm>
            <a:off x="6315283" y="3306834"/>
            <a:ext cx="794469" cy="369332"/>
          </a:xfrm>
          <a:prstGeom prst="rect">
            <a:avLst/>
          </a:prstGeom>
          <a:noFill/>
        </p:spPr>
        <p:txBody>
          <a:bodyPr wrap="square" rtlCol="0">
            <a:spAutoFit/>
          </a:bodyPr>
          <a:lstStyle/>
          <a:p>
            <a:r>
              <a:rPr lang="en-US" b="1" dirty="0" smtClean="0"/>
              <a:t>SSC</a:t>
            </a:r>
            <a:endParaRPr lang="en-US" b="1" dirty="0"/>
          </a:p>
        </p:txBody>
      </p:sp>
      <p:sp>
        <p:nvSpPr>
          <p:cNvPr id="40" name="TextBox 39"/>
          <p:cNvSpPr txBox="1"/>
          <p:nvPr/>
        </p:nvSpPr>
        <p:spPr>
          <a:xfrm>
            <a:off x="7610227" y="5820545"/>
            <a:ext cx="1270043" cy="369332"/>
          </a:xfrm>
          <a:prstGeom prst="rect">
            <a:avLst/>
          </a:prstGeom>
          <a:noFill/>
        </p:spPr>
        <p:txBody>
          <a:bodyPr wrap="square" rtlCol="0">
            <a:spAutoFit/>
          </a:bodyPr>
          <a:lstStyle/>
          <a:p>
            <a:r>
              <a:rPr lang="en-US" b="1" dirty="0" err="1" smtClean="0"/>
              <a:t>FiCloud</a:t>
            </a:r>
            <a:endParaRPr lang="en-US" b="1" dirty="0"/>
          </a:p>
        </p:txBody>
      </p:sp>
      <p:sp>
        <p:nvSpPr>
          <p:cNvPr id="41" name="TextBox 40"/>
          <p:cNvSpPr txBox="1"/>
          <p:nvPr/>
        </p:nvSpPr>
        <p:spPr>
          <a:xfrm>
            <a:off x="7866351" y="2435689"/>
            <a:ext cx="1013919" cy="369332"/>
          </a:xfrm>
          <a:prstGeom prst="rect">
            <a:avLst/>
          </a:prstGeom>
          <a:noFill/>
        </p:spPr>
        <p:txBody>
          <a:bodyPr wrap="square" rtlCol="0">
            <a:spAutoFit/>
          </a:bodyPr>
          <a:lstStyle/>
          <a:p>
            <a:r>
              <a:rPr lang="en-US" b="1" dirty="0" smtClean="0"/>
              <a:t>ISBCC</a:t>
            </a:r>
            <a:endParaRPr lang="en-US" b="1" dirty="0"/>
          </a:p>
        </p:txBody>
      </p:sp>
      <p:sp>
        <p:nvSpPr>
          <p:cNvPr id="42" name="TextBox 41"/>
          <p:cNvSpPr txBox="1"/>
          <p:nvPr/>
        </p:nvSpPr>
        <p:spPr>
          <a:xfrm>
            <a:off x="6230912" y="5156062"/>
            <a:ext cx="1270043" cy="369332"/>
          </a:xfrm>
          <a:prstGeom prst="rect">
            <a:avLst/>
          </a:prstGeom>
          <a:noFill/>
        </p:spPr>
        <p:txBody>
          <a:bodyPr wrap="square" rtlCol="0">
            <a:spAutoFit/>
          </a:bodyPr>
          <a:lstStyle/>
          <a:p>
            <a:r>
              <a:rPr lang="en-US" b="1" dirty="0" smtClean="0"/>
              <a:t>SC2</a:t>
            </a:r>
            <a:endParaRPr lang="en-US" b="1" dirty="0"/>
          </a:p>
        </p:txBody>
      </p:sp>
      <p:sp>
        <p:nvSpPr>
          <p:cNvPr id="43" name="TextBox 42"/>
          <p:cNvSpPr txBox="1"/>
          <p:nvPr/>
        </p:nvSpPr>
        <p:spPr>
          <a:xfrm>
            <a:off x="6871314" y="5187959"/>
            <a:ext cx="689108" cy="369332"/>
          </a:xfrm>
          <a:prstGeom prst="rect">
            <a:avLst/>
          </a:prstGeom>
          <a:noFill/>
        </p:spPr>
        <p:txBody>
          <a:bodyPr wrap="square" rtlCol="0">
            <a:spAutoFit/>
          </a:bodyPr>
          <a:lstStyle/>
          <a:p>
            <a:r>
              <a:rPr lang="en-US" b="1" dirty="0" smtClean="0"/>
              <a:t>UCC</a:t>
            </a:r>
            <a:endParaRPr lang="en-US" b="1" dirty="0"/>
          </a:p>
        </p:txBody>
      </p:sp>
      <p:sp>
        <p:nvSpPr>
          <p:cNvPr id="44" name="TextBox 43"/>
          <p:cNvSpPr txBox="1"/>
          <p:nvPr/>
        </p:nvSpPr>
        <p:spPr>
          <a:xfrm>
            <a:off x="6627129" y="6312893"/>
            <a:ext cx="1270043" cy="369332"/>
          </a:xfrm>
          <a:prstGeom prst="rect">
            <a:avLst/>
          </a:prstGeom>
          <a:noFill/>
        </p:spPr>
        <p:txBody>
          <a:bodyPr wrap="square" rtlCol="0">
            <a:spAutoFit/>
          </a:bodyPr>
          <a:lstStyle/>
          <a:p>
            <a:r>
              <a:rPr lang="en-US" b="1" dirty="0" smtClean="0"/>
              <a:t>HPDC</a:t>
            </a:r>
            <a:endParaRPr lang="en-US" b="1" dirty="0"/>
          </a:p>
        </p:txBody>
      </p:sp>
      <p:sp>
        <p:nvSpPr>
          <p:cNvPr id="45" name="TextBox 44"/>
          <p:cNvSpPr txBox="1"/>
          <p:nvPr/>
        </p:nvSpPr>
        <p:spPr>
          <a:xfrm>
            <a:off x="7747588" y="2953782"/>
            <a:ext cx="1270043" cy="369332"/>
          </a:xfrm>
          <a:prstGeom prst="rect">
            <a:avLst/>
          </a:prstGeom>
          <a:noFill/>
        </p:spPr>
        <p:txBody>
          <a:bodyPr wrap="square" rtlCol="0">
            <a:spAutoFit/>
          </a:bodyPr>
          <a:lstStyle/>
          <a:p>
            <a:r>
              <a:rPr lang="en-US" b="1" dirty="0" smtClean="0"/>
              <a:t>IJCCSA</a:t>
            </a:r>
            <a:endParaRPr lang="en-US" b="1" dirty="0"/>
          </a:p>
        </p:txBody>
      </p:sp>
      <p:sp>
        <p:nvSpPr>
          <p:cNvPr id="46" name="TextBox 45"/>
          <p:cNvSpPr txBox="1"/>
          <p:nvPr/>
        </p:nvSpPr>
        <p:spPr>
          <a:xfrm>
            <a:off x="7610227" y="6328840"/>
            <a:ext cx="1270043" cy="369332"/>
          </a:xfrm>
          <a:prstGeom prst="rect">
            <a:avLst/>
          </a:prstGeom>
          <a:noFill/>
        </p:spPr>
        <p:txBody>
          <a:bodyPr wrap="square" rtlCol="0">
            <a:spAutoFit/>
          </a:bodyPr>
          <a:lstStyle/>
          <a:p>
            <a:r>
              <a:rPr lang="en-US" b="1" dirty="0" err="1" smtClean="0"/>
              <a:t>CSCloud</a:t>
            </a:r>
            <a:endParaRPr lang="en-US" b="1" dirty="0"/>
          </a:p>
        </p:txBody>
      </p:sp>
      <p:sp>
        <p:nvSpPr>
          <p:cNvPr id="47" name="TextBox 46"/>
          <p:cNvSpPr txBox="1"/>
          <p:nvPr/>
        </p:nvSpPr>
        <p:spPr>
          <a:xfrm>
            <a:off x="6221421" y="5725478"/>
            <a:ext cx="1270043" cy="369332"/>
          </a:xfrm>
          <a:prstGeom prst="rect">
            <a:avLst/>
          </a:prstGeom>
          <a:noFill/>
        </p:spPr>
        <p:txBody>
          <a:bodyPr wrap="square" rtlCol="0">
            <a:spAutoFit/>
          </a:bodyPr>
          <a:lstStyle/>
          <a:p>
            <a:r>
              <a:rPr lang="en-US" b="1" dirty="0" err="1" smtClean="0"/>
              <a:t>SOSeMC</a:t>
            </a:r>
            <a:endParaRPr lang="en-US" b="1" dirty="0"/>
          </a:p>
        </p:txBody>
      </p:sp>
      <p:sp>
        <p:nvSpPr>
          <p:cNvPr id="3" name="Slide Number Placeholder 2"/>
          <p:cNvSpPr>
            <a:spLocks noGrp="1"/>
          </p:cNvSpPr>
          <p:nvPr>
            <p:ph type="sldNum" sz="quarter" idx="12"/>
          </p:nvPr>
        </p:nvSpPr>
        <p:spPr/>
        <p:txBody>
          <a:bodyPr/>
          <a:lstStyle/>
          <a:p>
            <a:fld id="{D4755116-B387-CD40-9D82-4279FFF17F28}" type="slidenum">
              <a:rPr lang="en-US" smtClean="0"/>
              <a:t>3</a:t>
            </a:fld>
            <a:endParaRPr lang="en-US"/>
          </a:p>
        </p:txBody>
      </p:sp>
    </p:spTree>
    <p:extLst>
      <p:ext uri="{BB962C8B-B14F-4D97-AF65-F5344CB8AC3E}">
        <p14:creationId xmlns:p14="http://schemas.microsoft.com/office/powerpoint/2010/main" val="232194389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Content Placeholder 2"/>
          <p:cNvSpPr>
            <a:spLocks noGrp="1"/>
          </p:cNvSpPr>
          <p:nvPr>
            <p:ph idx="1"/>
          </p:nvPr>
        </p:nvSpPr>
        <p:spPr>
          <a:xfrm>
            <a:off x="457200" y="3755161"/>
            <a:ext cx="8229600" cy="2371002"/>
          </a:xfrm>
        </p:spPr>
        <p:txBody>
          <a:bodyPr>
            <a:normAutofit fontScale="92500" lnSpcReduction="10000"/>
          </a:bodyPr>
          <a:lstStyle/>
          <a:p>
            <a:r>
              <a:rPr lang="en-US" dirty="0" smtClean="0"/>
              <a:t>Model total response time using multiple linear regression (Total = X + Y)</a:t>
            </a:r>
          </a:p>
          <a:p>
            <a:r>
              <a:rPr lang="en-US" dirty="0" smtClean="0"/>
              <a:t>Relative importance metric indicates the portion of variance in “Total” explained by each independent variable [G06]</a:t>
            </a:r>
            <a:endParaRPr lang="en-US" dirty="0"/>
          </a:p>
        </p:txBody>
      </p:sp>
      <p:sp>
        <p:nvSpPr>
          <p:cNvPr id="5" name="Slide Number Placeholder 4"/>
          <p:cNvSpPr>
            <a:spLocks noGrp="1"/>
          </p:cNvSpPr>
          <p:nvPr>
            <p:ph type="sldNum" sz="quarter" idx="12"/>
          </p:nvPr>
        </p:nvSpPr>
        <p:spPr/>
        <p:txBody>
          <a:bodyPr/>
          <a:lstStyle/>
          <a:p>
            <a:fld id="{D4755116-B387-CD40-9D82-4279FFF17F28}" type="slidenum">
              <a:rPr lang="en-US" smtClean="0"/>
              <a:t>30</a:t>
            </a:fld>
            <a:endParaRPr lang="en-US"/>
          </a:p>
        </p:txBody>
      </p:sp>
      <p:sp>
        <p:nvSpPr>
          <p:cNvPr id="6" name="TextBox 5"/>
          <p:cNvSpPr txBox="1"/>
          <p:nvPr/>
        </p:nvSpPr>
        <p:spPr>
          <a:xfrm>
            <a:off x="131147" y="1472861"/>
            <a:ext cx="8881707" cy="2492990"/>
          </a:xfrm>
          <a:prstGeom prst="rect">
            <a:avLst/>
          </a:prstGeom>
          <a:noFill/>
        </p:spPr>
        <p:txBody>
          <a:bodyPr wrap="square" rtlCol="0">
            <a:spAutoFit/>
          </a:bodyPr>
          <a:lstStyle/>
          <a:p>
            <a:r>
              <a:rPr lang="en-US" sz="1600" dirty="0">
                <a:latin typeface="Courier"/>
                <a:cs typeface="Courier"/>
              </a:rPr>
              <a:t>protected void </a:t>
            </a:r>
            <a:r>
              <a:rPr lang="en-US" sz="1600" dirty="0" err="1">
                <a:latin typeface="Courier"/>
                <a:cs typeface="Courier"/>
              </a:rPr>
              <a:t>doGet</a:t>
            </a:r>
            <a:r>
              <a:rPr lang="en-US" sz="1600" dirty="0">
                <a:latin typeface="Courier"/>
                <a:cs typeface="Courier"/>
              </a:rPr>
              <a:t>(</a:t>
            </a:r>
            <a:r>
              <a:rPr lang="en-US" sz="1600" dirty="0" err="1">
                <a:latin typeface="Courier"/>
                <a:cs typeface="Courier"/>
              </a:rPr>
              <a:t>HttpServletRequest</a:t>
            </a:r>
            <a:r>
              <a:rPr lang="en-US" sz="1600" dirty="0">
                <a:latin typeface="Courier"/>
                <a:cs typeface="Courier"/>
              </a:rPr>
              <a:t> </a:t>
            </a:r>
            <a:r>
              <a:rPr lang="en-US" sz="1600" dirty="0" err="1">
                <a:latin typeface="Courier"/>
                <a:cs typeface="Courier"/>
              </a:rPr>
              <a:t>req</a:t>
            </a:r>
            <a:r>
              <a:rPr lang="en-US" sz="1600" dirty="0" smtClean="0">
                <a:latin typeface="Courier"/>
                <a:cs typeface="Courier"/>
              </a:rPr>
              <a:t>, </a:t>
            </a:r>
            <a:r>
              <a:rPr lang="en-US" sz="1600" dirty="0" err="1" smtClean="0">
                <a:latin typeface="Courier"/>
                <a:cs typeface="Courier"/>
              </a:rPr>
              <a:t>HttpServletResponse</a:t>
            </a:r>
            <a:r>
              <a:rPr lang="en-US" sz="1600" dirty="0" smtClean="0">
                <a:latin typeface="Courier"/>
                <a:cs typeface="Courier"/>
              </a:rPr>
              <a:t> res) {</a:t>
            </a:r>
            <a:r>
              <a:rPr lang="en-US" sz="1600" dirty="0">
                <a:latin typeface="Courier"/>
                <a:cs typeface="Courier"/>
              </a:rPr>
              <a:t/>
            </a:r>
            <a:br>
              <a:rPr lang="en-US" sz="1600" dirty="0">
                <a:latin typeface="Courier"/>
                <a:cs typeface="Courier"/>
              </a:rPr>
            </a:br>
            <a:r>
              <a:rPr lang="en-US" sz="1600" dirty="0" smtClean="0">
                <a:latin typeface="Courier"/>
                <a:cs typeface="Courier"/>
              </a:rPr>
              <a:t>  String </a:t>
            </a:r>
            <a:r>
              <a:rPr lang="en-US" sz="1600" dirty="0" err="1">
                <a:latin typeface="Courier"/>
                <a:cs typeface="Courier"/>
              </a:rPr>
              <a:t>userId</a:t>
            </a:r>
            <a:r>
              <a:rPr lang="en-US" sz="1600" dirty="0">
                <a:latin typeface="Courier"/>
                <a:cs typeface="Courier"/>
              </a:rPr>
              <a:t> = </a:t>
            </a:r>
            <a:r>
              <a:rPr lang="en-US" sz="1600" dirty="0" err="1">
                <a:latin typeface="Courier"/>
                <a:cs typeface="Courier"/>
              </a:rPr>
              <a:t>req.getParameter</a:t>
            </a:r>
            <a:r>
              <a:rPr lang="en-US" sz="1600" dirty="0">
                <a:latin typeface="Courier"/>
                <a:cs typeface="Courier"/>
              </a:rPr>
              <a:t>("user");</a:t>
            </a:r>
            <a:br>
              <a:rPr lang="en-US" sz="1600" dirty="0">
                <a:latin typeface="Courier"/>
                <a:cs typeface="Courier"/>
              </a:rPr>
            </a:br>
            <a:r>
              <a:rPr lang="en-US" sz="1600" dirty="0">
                <a:latin typeface="Courier"/>
                <a:cs typeface="Courier"/>
              </a:rPr>
              <a:t>  </a:t>
            </a:r>
            <a:r>
              <a:rPr lang="en-US" sz="1600" b="1" dirty="0" smtClean="0">
                <a:solidFill>
                  <a:srgbClr val="0000FF"/>
                </a:solidFill>
                <a:latin typeface="Courier"/>
                <a:cs typeface="Courier"/>
              </a:rPr>
              <a:t>Entity </a:t>
            </a:r>
            <a:r>
              <a:rPr lang="en-US" sz="1600" b="1" dirty="0">
                <a:solidFill>
                  <a:srgbClr val="0000FF"/>
                </a:solidFill>
                <a:latin typeface="Courier"/>
                <a:cs typeface="Courier"/>
              </a:rPr>
              <a:t>entity = </a:t>
            </a:r>
            <a:r>
              <a:rPr lang="en-US" sz="1600" b="1" dirty="0" err="1">
                <a:solidFill>
                  <a:srgbClr val="0000FF"/>
                </a:solidFill>
                <a:latin typeface="Courier"/>
                <a:cs typeface="Courier"/>
              </a:rPr>
              <a:t>datastore.get</a:t>
            </a:r>
            <a:r>
              <a:rPr lang="en-US" sz="1600" b="1" dirty="0" smtClean="0">
                <a:solidFill>
                  <a:srgbClr val="0000FF"/>
                </a:solidFill>
                <a:latin typeface="Courier"/>
                <a:cs typeface="Courier"/>
              </a:rPr>
              <a:t>(</a:t>
            </a:r>
            <a:r>
              <a:rPr lang="en-US" sz="1600" b="1" dirty="0" err="1" smtClean="0">
                <a:solidFill>
                  <a:srgbClr val="0000FF"/>
                </a:solidFill>
                <a:latin typeface="Courier"/>
                <a:cs typeface="Courier"/>
              </a:rPr>
              <a:t>newKey</a:t>
            </a:r>
            <a:r>
              <a:rPr lang="en-US" sz="1600" b="1" dirty="0" smtClean="0">
                <a:solidFill>
                  <a:srgbClr val="0000FF"/>
                </a:solidFill>
                <a:latin typeface="Courier"/>
                <a:cs typeface="Courier"/>
              </a:rPr>
              <a:t>(</a:t>
            </a:r>
            <a:r>
              <a:rPr lang="en-US" sz="1600" b="1" dirty="0">
                <a:solidFill>
                  <a:srgbClr val="0000FF"/>
                </a:solidFill>
                <a:latin typeface="Courier"/>
                <a:cs typeface="Courier"/>
              </a:rPr>
              <a:t>"USER_INFO", </a:t>
            </a:r>
            <a:r>
              <a:rPr lang="en-US" sz="1600" b="1" dirty="0" err="1">
                <a:solidFill>
                  <a:srgbClr val="0000FF"/>
                </a:solidFill>
                <a:latin typeface="Courier"/>
                <a:cs typeface="Courier"/>
              </a:rPr>
              <a:t>userId</a:t>
            </a:r>
            <a:r>
              <a:rPr lang="en-US" sz="1600" b="1" dirty="0">
                <a:solidFill>
                  <a:srgbClr val="0000FF"/>
                </a:solidFill>
                <a:latin typeface="Courier"/>
                <a:cs typeface="Courier"/>
              </a:rPr>
              <a:t>))</a:t>
            </a:r>
            <a:r>
              <a:rPr lang="en-US" sz="1600" b="1" dirty="0" smtClean="0">
                <a:solidFill>
                  <a:srgbClr val="0000FF"/>
                </a:solidFill>
                <a:latin typeface="Courier"/>
                <a:cs typeface="Courier"/>
              </a:rPr>
              <a:t>;  // X</a:t>
            </a:r>
            <a:r>
              <a:rPr lang="en-US" sz="1600" b="1" dirty="0">
                <a:solidFill>
                  <a:srgbClr val="0000FF"/>
                </a:solidFill>
                <a:latin typeface="Courier"/>
                <a:cs typeface="Courier"/>
              </a:rPr>
              <a:t/>
            </a:r>
            <a:br>
              <a:rPr lang="en-US" sz="1600" b="1" dirty="0">
                <a:solidFill>
                  <a:srgbClr val="0000FF"/>
                </a:solidFill>
                <a:latin typeface="Courier"/>
                <a:cs typeface="Courier"/>
              </a:rPr>
            </a:br>
            <a:r>
              <a:rPr lang="en-US" sz="1600" dirty="0" smtClean="0">
                <a:latin typeface="Courier"/>
                <a:cs typeface="Courier"/>
              </a:rPr>
              <a:t>  </a:t>
            </a:r>
            <a:r>
              <a:rPr lang="en-US" sz="1600" dirty="0" err="1" smtClean="0">
                <a:latin typeface="Courier"/>
                <a:cs typeface="Courier"/>
              </a:rPr>
              <a:t>populateResponse</a:t>
            </a:r>
            <a:r>
              <a:rPr lang="en-US" sz="1600" dirty="0">
                <a:latin typeface="Courier"/>
                <a:cs typeface="Courier"/>
              </a:rPr>
              <a:t>(</a:t>
            </a:r>
            <a:r>
              <a:rPr lang="en-US" sz="1600" dirty="0" err="1">
                <a:latin typeface="Courier"/>
                <a:cs typeface="Courier"/>
              </a:rPr>
              <a:t>userId</a:t>
            </a:r>
            <a:r>
              <a:rPr lang="en-US" sz="1600" dirty="0">
                <a:latin typeface="Courier"/>
                <a:cs typeface="Courier"/>
              </a:rPr>
              <a:t>, entity, </a:t>
            </a:r>
            <a:r>
              <a:rPr lang="en-US" sz="1600" dirty="0" smtClean="0">
                <a:latin typeface="Courier"/>
                <a:cs typeface="Courier"/>
              </a:rPr>
              <a:t>res)</a:t>
            </a:r>
            <a:r>
              <a:rPr lang="en-US" sz="1600" dirty="0">
                <a:latin typeface="Courier"/>
                <a:cs typeface="Courier"/>
              </a:rPr>
              <a:t>;</a:t>
            </a:r>
            <a:br>
              <a:rPr lang="en-US" sz="1600" dirty="0">
                <a:latin typeface="Courier"/>
                <a:cs typeface="Courier"/>
              </a:rPr>
            </a:br>
            <a:r>
              <a:rPr lang="en-US" sz="1600" dirty="0">
                <a:latin typeface="Courier"/>
                <a:cs typeface="Courier"/>
              </a:rPr>
              <a:t>  </a:t>
            </a:r>
            <a:r>
              <a:rPr lang="en-US" sz="1600" dirty="0" smtClean="0">
                <a:latin typeface="Courier"/>
                <a:cs typeface="Courier"/>
              </a:rPr>
              <a:t>Entity </a:t>
            </a:r>
            <a:r>
              <a:rPr lang="en-US" sz="1600" dirty="0" err="1">
                <a:latin typeface="Courier"/>
                <a:cs typeface="Courier"/>
              </a:rPr>
              <a:t>userEvent</a:t>
            </a:r>
            <a:r>
              <a:rPr lang="en-US" sz="1600" dirty="0">
                <a:latin typeface="Courier"/>
                <a:cs typeface="Courier"/>
              </a:rPr>
              <a:t> = new Entity("USER_EVENT");</a:t>
            </a:r>
            <a:br>
              <a:rPr lang="en-US" sz="1600" dirty="0">
                <a:latin typeface="Courier"/>
                <a:cs typeface="Courier"/>
              </a:rPr>
            </a:br>
            <a:r>
              <a:rPr lang="en-US" sz="1600" dirty="0">
                <a:latin typeface="Courier"/>
                <a:cs typeface="Courier"/>
              </a:rPr>
              <a:t>  </a:t>
            </a:r>
            <a:r>
              <a:rPr lang="en-US" sz="1600" dirty="0" err="1" smtClean="0">
                <a:latin typeface="Courier"/>
                <a:cs typeface="Courier"/>
              </a:rPr>
              <a:t>userEvent.setProperty</a:t>
            </a:r>
            <a:r>
              <a:rPr lang="en-US" sz="1600" dirty="0">
                <a:latin typeface="Courier"/>
                <a:cs typeface="Courier"/>
              </a:rPr>
              <a:t>("user", </a:t>
            </a:r>
            <a:r>
              <a:rPr lang="en-US" sz="1600" dirty="0" err="1">
                <a:latin typeface="Courier"/>
                <a:cs typeface="Courier"/>
              </a:rPr>
              <a:t>userId</a:t>
            </a:r>
            <a:r>
              <a:rPr lang="en-US" sz="1600" dirty="0">
                <a:latin typeface="Courier"/>
                <a:cs typeface="Courier"/>
              </a:rPr>
              <a:t>);</a:t>
            </a:r>
            <a:br>
              <a:rPr lang="en-US" sz="1600" dirty="0">
                <a:latin typeface="Courier"/>
                <a:cs typeface="Courier"/>
              </a:rPr>
            </a:br>
            <a:r>
              <a:rPr lang="en-US" sz="1600" dirty="0">
                <a:latin typeface="Courier"/>
                <a:cs typeface="Courier"/>
              </a:rPr>
              <a:t>  </a:t>
            </a:r>
            <a:r>
              <a:rPr lang="en-US" sz="1600" dirty="0" err="1" smtClean="0">
                <a:latin typeface="Courier"/>
                <a:cs typeface="Courier"/>
              </a:rPr>
              <a:t>userEvent.setProperty</a:t>
            </a:r>
            <a:r>
              <a:rPr lang="en-US" sz="1600" dirty="0">
                <a:latin typeface="Courier"/>
                <a:cs typeface="Courier"/>
              </a:rPr>
              <a:t>("date", </a:t>
            </a:r>
            <a:r>
              <a:rPr lang="en-US" sz="1600" dirty="0" err="1">
                <a:latin typeface="Courier"/>
                <a:cs typeface="Courier"/>
              </a:rPr>
              <a:t>System.</a:t>
            </a:r>
            <a:r>
              <a:rPr lang="en-US" sz="1600" i="1" dirty="0" err="1">
                <a:latin typeface="Courier"/>
                <a:cs typeface="Courier"/>
              </a:rPr>
              <a:t>currentTimeMillis</a:t>
            </a:r>
            <a:r>
              <a:rPr lang="en-US" sz="1600" dirty="0">
                <a:latin typeface="Courier"/>
                <a:cs typeface="Courier"/>
              </a:rPr>
              <a:t>());</a:t>
            </a:r>
            <a:br>
              <a:rPr lang="en-US" sz="1600" dirty="0">
                <a:latin typeface="Courier"/>
                <a:cs typeface="Courier"/>
              </a:rPr>
            </a:br>
            <a:r>
              <a:rPr lang="en-US" sz="1600" dirty="0">
                <a:latin typeface="Courier"/>
                <a:cs typeface="Courier"/>
              </a:rPr>
              <a:t>  </a:t>
            </a:r>
            <a:r>
              <a:rPr lang="en-US" sz="1600" b="1" dirty="0" err="1" smtClean="0">
                <a:solidFill>
                  <a:srgbClr val="0000FF"/>
                </a:solidFill>
                <a:latin typeface="Courier"/>
                <a:cs typeface="Courier"/>
              </a:rPr>
              <a:t>datastore.put</a:t>
            </a:r>
            <a:r>
              <a:rPr lang="en-US" sz="1600" b="1" dirty="0">
                <a:solidFill>
                  <a:srgbClr val="0000FF"/>
                </a:solidFill>
                <a:latin typeface="Courier"/>
                <a:cs typeface="Courier"/>
              </a:rPr>
              <a:t>(</a:t>
            </a:r>
            <a:r>
              <a:rPr lang="en-US" sz="1600" b="1" dirty="0" err="1">
                <a:solidFill>
                  <a:srgbClr val="0000FF"/>
                </a:solidFill>
                <a:latin typeface="Courier"/>
                <a:cs typeface="Courier"/>
              </a:rPr>
              <a:t>userEvent</a:t>
            </a:r>
            <a:r>
              <a:rPr lang="en-US" sz="1600" b="1" dirty="0">
                <a:solidFill>
                  <a:srgbClr val="0000FF"/>
                </a:solidFill>
                <a:latin typeface="Courier"/>
                <a:cs typeface="Courier"/>
              </a:rPr>
              <a:t>)</a:t>
            </a:r>
            <a:r>
              <a:rPr lang="en-US" sz="1600" b="1" dirty="0" smtClean="0">
                <a:solidFill>
                  <a:srgbClr val="0000FF"/>
                </a:solidFill>
                <a:latin typeface="Courier"/>
                <a:cs typeface="Courier"/>
              </a:rPr>
              <a:t>;  // Y</a:t>
            </a:r>
            <a:r>
              <a:rPr lang="en-US" sz="1600" b="1" dirty="0">
                <a:solidFill>
                  <a:srgbClr val="0000FF"/>
                </a:solidFill>
                <a:latin typeface="Courier"/>
                <a:cs typeface="Courier"/>
              </a:rPr>
              <a:t/>
            </a:r>
            <a:br>
              <a:rPr lang="en-US" sz="1600" b="1" dirty="0">
                <a:solidFill>
                  <a:srgbClr val="0000FF"/>
                </a:solidFill>
                <a:latin typeface="Courier"/>
                <a:cs typeface="Courier"/>
              </a:rPr>
            </a:br>
            <a:r>
              <a:rPr lang="en-US" sz="1600" dirty="0">
                <a:latin typeface="Courier"/>
                <a:cs typeface="Courier"/>
              </a:rPr>
              <a:t>}</a:t>
            </a:r>
          </a:p>
          <a:p>
            <a:endParaRPr lang="en-US" sz="1200" dirty="0"/>
          </a:p>
        </p:txBody>
      </p:sp>
      <p:grpSp>
        <p:nvGrpSpPr>
          <p:cNvPr id="7" name="Group 6"/>
          <p:cNvGrpSpPr/>
          <p:nvPr/>
        </p:nvGrpSpPr>
        <p:grpSpPr>
          <a:xfrm>
            <a:off x="0" y="0"/>
            <a:ext cx="9144000" cy="983717"/>
            <a:chOff x="0" y="0"/>
            <a:chExt cx="9144000" cy="983717"/>
          </a:xfrm>
        </p:grpSpPr>
        <p:sp>
          <p:nvSpPr>
            <p:cNvPr id="8" name="Rectangle 7"/>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608596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Quantile</a:t>
            </a:r>
            <a:r>
              <a:rPr lang="en-US" dirty="0" smtClean="0"/>
              <a:t> </a:t>
            </a:r>
            <a:r>
              <a:rPr lang="en-US" dirty="0" smtClean="0"/>
              <a:t>Analysis</a:t>
            </a:r>
            <a:endParaRPr lang="en-US" dirty="0"/>
          </a:p>
        </p:txBody>
      </p:sp>
      <p:sp>
        <p:nvSpPr>
          <p:cNvPr id="3" name="Content Placeholder 2"/>
          <p:cNvSpPr>
            <a:spLocks noGrp="1"/>
          </p:cNvSpPr>
          <p:nvPr>
            <p:ph idx="1"/>
          </p:nvPr>
        </p:nvSpPr>
        <p:spPr/>
        <p:txBody>
          <a:bodyPr/>
          <a:lstStyle/>
          <a:p>
            <a:r>
              <a:rPr lang="en-US" dirty="0" smtClean="0"/>
              <a:t>For each  kernel invocation made by an API (e.g. X and Y), compute and compare the high </a:t>
            </a:r>
            <a:r>
              <a:rPr lang="en-US" dirty="0" err="1" smtClean="0"/>
              <a:t>quantiles</a:t>
            </a:r>
            <a:r>
              <a:rPr lang="en-US" dirty="0" smtClean="0"/>
              <a:t> (e.g. 0.99 </a:t>
            </a:r>
            <a:r>
              <a:rPr lang="en-US" dirty="0" err="1" smtClean="0"/>
              <a:t>quantile</a:t>
            </a:r>
            <a:r>
              <a:rPr lang="en-US" dirty="0" smtClean="0"/>
              <a:t>)</a:t>
            </a:r>
          </a:p>
          <a:p>
            <a:pPr lvl="1"/>
            <a:r>
              <a:rPr lang="en-US" dirty="0" smtClean="0"/>
              <a:t>Detecting the operation that is generally slow</a:t>
            </a:r>
          </a:p>
          <a:p>
            <a:r>
              <a:rPr lang="en-US" dirty="0" smtClean="0"/>
              <a:t>For each kernel invocation, check for tail-end values that exceed the 0.99 </a:t>
            </a:r>
            <a:r>
              <a:rPr lang="en-US" dirty="0" err="1" smtClean="0"/>
              <a:t>quantile</a:t>
            </a:r>
            <a:endParaRPr lang="en-US" dirty="0" smtClean="0"/>
          </a:p>
          <a:p>
            <a:pPr lvl="1"/>
            <a:r>
              <a:rPr lang="en-US" dirty="0" smtClean="0"/>
              <a:t>Detecting rare, high-valued outliers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31</a:t>
            </a:fld>
            <a:endParaRPr lang="en-US"/>
          </a:p>
        </p:txBody>
      </p:sp>
      <p:grpSp>
        <p:nvGrpSpPr>
          <p:cNvPr id="5" name="Group 4"/>
          <p:cNvGrpSpPr/>
          <p:nvPr/>
        </p:nvGrpSpPr>
        <p:grpSpPr>
          <a:xfrm>
            <a:off x="0" y="0"/>
            <a:ext cx="9144000" cy="983717"/>
            <a:chOff x="0" y="0"/>
            <a:chExt cx="9144000" cy="983717"/>
          </a:xfrm>
        </p:grpSpPr>
        <p:sp>
          <p:nvSpPr>
            <p:cNvPr id="6" name="Rectangle 5"/>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0956368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Diagnosis Accuracy</a:t>
            </a:r>
            <a:endParaRPr lang="en-US" dirty="0"/>
          </a:p>
        </p:txBody>
      </p:sp>
      <p:sp>
        <p:nvSpPr>
          <p:cNvPr id="3" name="Content Placeholder 2"/>
          <p:cNvSpPr>
            <a:spLocks noGrp="1"/>
          </p:cNvSpPr>
          <p:nvPr>
            <p:ph idx="1"/>
          </p:nvPr>
        </p:nvSpPr>
        <p:spPr>
          <a:xfrm>
            <a:off x="457200" y="1600200"/>
            <a:ext cx="8229600" cy="1873939"/>
          </a:xfrm>
        </p:spPr>
        <p:txBody>
          <a:bodyPr/>
          <a:lstStyle/>
          <a:p>
            <a:r>
              <a:rPr lang="en-US" dirty="0" err="1" smtClean="0"/>
              <a:t>StockTrader</a:t>
            </a:r>
            <a:r>
              <a:rPr lang="en-US" dirty="0" smtClean="0"/>
              <a:t> app</a:t>
            </a:r>
          </a:p>
          <a:p>
            <a:pPr lvl="1"/>
            <a:r>
              <a:rPr lang="en-US" dirty="0" smtClean="0"/>
              <a:t>8 kernel invocations per request</a:t>
            </a:r>
          </a:p>
          <a:p>
            <a:pPr lvl="1"/>
            <a:r>
              <a:rPr lang="en-US" dirty="0" smtClean="0"/>
              <a:t>Faults injected every two hours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32</a:t>
            </a:fld>
            <a:endParaRPr lang="en-US"/>
          </a:p>
        </p:txBody>
      </p:sp>
      <p:pic>
        <p:nvPicPr>
          <p:cNvPr id="6" name="Picture 5" descr="time_line_stocks_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3321132"/>
            <a:ext cx="5486400" cy="1638300"/>
          </a:xfrm>
          <a:prstGeom prst="rect">
            <a:avLst/>
          </a:prstGeom>
        </p:spPr>
      </p:pic>
      <p:pic>
        <p:nvPicPr>
          <p:cNvPr id="7" name="Picture 6" descr="time_line_stocks_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4981832"/>
            <a:ext cx="5486400" cy="1638300"/>
          </a:xfrm>
          <a:prstGeom prst="rect">
            <a:avLst/>
          </a:prstGeom>
        </p:spPr>
      </p:pic>
      <p:grpSp>
        <p:nvGrpSpPr>
          <p:cNvPr id="8" name="Group 7"/>
          <p:cNvGrpSpPr/>
          <p:nvPr/>
        </p:nvGrpSpPr>
        <p:grpSpPr>
          <a:xfrm>
            <a:off x="0" y="0"/>
            <a:ext cx="9144000" cy="983717"/>
            <a:chOff x="0" y="0"/>
            <a:chExt cx="9144000" cy="983717"/>
          </a:xfrm>
        </p:grpSpPr>
        <p:sp>
          <p:nvSpPr>
            <p:cNvPr id="9" name="Rectangle 8"/>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 name="TextBox 4"/>
          <p:cNvSpPr txBox="1"/>
          <p:nvPr/>
        </p:nvSpPr>
        <p:spPr>
          <a:xfrm>
            <a:off x="136965" y="3847702"/>
            <a:ext cx="1691835" cy="646331"/>
          </a:xfrm>
          <a:prstGeom prst="rect">
            <a:avLst/>
          </a:prstGeom>
          <a:noFill/>
        </p:spPr>
        <p:txBody>
          <a:bodyPr wrap="square" rtlCol="0">
            <a:spAutoFit/>
          </a:bodyPr>
          <a:lstStyle/>
          <a:p>
            <a:pPr algn="ctr"/>
            <a:r>
              <a:rPr lang="en-US" dirty="0" smtClean="0"/>
              <a:t>Slowing the 1</a:t>
            </a:r>
            <a:r>
              <a:rPr lang="en-US" baseline="30000" dirty="0" smtClean="0"/>
              <a:t>st</a:t>
            </a:r>
            <a:r>
              <a:rPr lang="en-US" dirty="0" smtClean="0"/>
              <a:t> query</a:t>
            </a:r>
            <a:endParaRPr lang="en-US" dirty="0"/>
          </a:p>
        </p:txBody>
      </p:sp>
      <p:sp>
        <p:nvSpPr>
          <p:cNvPr id="11" name="TextBox 10"/>
          <p:cNvSpPr txBox="1"/>
          <p:nvPr/>
        </p:nvSpPr>
        <p:spPr>
          <a:xfrm>
            <a:off x="136965" y="5556616"/>
            <a:ext cx="1691835" cy="646331"/>
          </a:xfrm>
          <a:prstGeom prst="rect">
            <a:avLst/>
          </a:prstGeom>
          <a:noFill/>
        </p:spPr>
        <p:txBody>
          <a:bodyPr wrap="square" rtlCol="0">
            <a:spAutoFit/>
          </a:bodyPr>
          <a:lstStyle/>
          <a:p>
            <a:pPr algn="ctr"/>
            <a:r>
              <a:rPr lang="en-US" dirty="0" smtClean="0"/>
              <a:t>Slowing the 2</a:t>
            </a:r>
            <a:r>
              <a:rPr lang="en-US" baseline="30000" dirty="0" smtClean="0"/>
              <a:t>nd</a:t>
            </a:r>
            <a:r>
              <a:rPr lang="en-US" dirty="0"/>
              <a:t> </a:t>
            </a:r>
            <a:r>
              <a:rPr lang="en-US" dirty="0" smtClean="0"/>
              <a:t>query</a:t>
            </a:r>
            <a:endParaRPr lang="en-US" dirty="0"/>
          </a:p>
        </p:txBody>
      </p:sp>
    </p:spTree>
    <p:extLst>
      <p:ext uri="{BB962C8B-B14F-4D97-AF65-F5344CB8AC3E}">
        <p14:creationId xmlns:p14="http://schemas.microsoft.com/office/powerpoint/2010/main" val="87164955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Diagnosis Accuracy</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33</a:t>
            </a:fld>
            <a:endParaRPr lang="en-US"/>
          </a:p>
        </p:txBody>
      </p:sp>
      <p:sp>
        <p:nvSpPr>
          <p:cNvPr id="5" name="Rectangle 4"/>
          <p:cNvSpPr/>
          <p:nvPr/>
        </p:nvSpPr>
        <p:spPr>
          <a:xfrm>
            <a:off x="431584" y="1992338"/>
            <a:ext cx="1310899" cy="10957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2174067" y="1992338"/>
            <a:ext cx="1310899" cy="10957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916550" y="1992338"/>
            <a:ext cx="1310899" cy="10957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5659033" y="1992338"/>
            <a:ext cx="1310899" cy="1095785"/>
          </a:xfrm>
          <a:prstGeom prst="rect">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7401516" y="1992338"/>
            <a:ext cx="1310899" cy="10957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57200" y="3327688"/>
            <a:ext cx="1310899" cy="10957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2199683" y="3327688"/>
            <a:ext cx="1310899" cy="10957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3942166" y="3327688"/>
            <a:ext cx="1310899" cy="10957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684649" y="3327688"/>
            <a:ext cx="1310899" cy="10957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7427132" y="3327688"/>
            <a:ext cx="1310899" cy="10957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5773950" y="2104407"/>
            <a:ext cx="489107" cy="4109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G4</a:t>
            </a:r>
            <a:endParaRPr lang="en-US" dirty="0"/>
          </a:p>
        </p:txBody>
      </p:sp>
      <p:sp>
        <p:nvSpPr>
          <p:cNvPr id="16" name="Rectangle 15"/>
          <p:cNvSpPr/>
          <p:nvPr/>
        </p:nvSpPr>
        <p:spPr>
          <a:xfrm>
            <a:off x="4046188" y="2104407"/>
            <a:ext cx="489107" cy="4109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G4</a:t>
            </a:r>
            <a:endParaRPr lang="en-US" dirty="0"/>
          </a:p>
        </p:txBody>
      </p:sp>
      <p:sp>
        <p:nvSpPr>
          <p:cNvPr id="17" name="Rectangle 16"/>
          <p:cNvSpPr/>
          <p:nvPr/>
        </p:nvSpPr>
        <p:spPr>
          <a:xfrm>
            <a:off x="6353201" y="2104407"/>
            <a:ext cx="489107" cy="4109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G6</a:t>
            </a:r>
            <a:endParaRPr lang="en-US" dirty="0"/>
          </a:p>
        </p:txBody>
      </p:sp>
      <p:sp>
        <p:nvSpPr>
          <p:cNvPr id="18" name="Rectangle 17"/>
          <p:cNvSpPr/>
          <p:nvPr/>
        </p:nvSpPr>
        <p:spPr>
          <a:xfrm>
            <a:off x="5776935" y="2590038"/>
            <a:ext cx="489107" cy="4109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G7</a:t>
            </a:r>
            <a:endParaRPr lang="en-US" dirty="0"/>
          </a:p>
        </p:txBody>
      </p:sp>
      <p:sp>
        <p:nvSpPr>
          <p:cNvPr id="19" name="Rectangle 18"/>
          <p:cNvSpPr/>
          <p:nvPr/>
        </p:nvSpPr>
        <p:spPr>
          <a:xfrm>
            <a:off x="2330879" y="3452208"/>
            <a:ext cx="489107" cy="4109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G7</a:t>
            </a:r>
            <a:endParaRPr lang="en-US" dirty="0"/>
          </a:p>
        </p:txBody>
      </p:sp>
      <p:sp>
        <p:nvSpPr>
          <p:cNvPr id="20" name="Rectangle 19"/>
          <p:cNvSpPr/>
          <p:nvPr/>
        </p:nvSpPr>
        <p:spPr>
          <a:xfrm>
            <a:off x="532691" y="3452208"/>
            <a:ext cx="489107" cy="4109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G6</a:t>
            </a:r>
            <a:endParaRPr lang="en-US" dirty="0"/>
          </a:p>
        </p:txBody>
      </p:sp>
      <p:sp>
        <p:nvSpPr>
          <p:cNvPr id="21" name="Rectangle 20"/>
          <p:cNvSpPr/>
          <p:nvPr/>
        </p:nvSpPr>
        <p:spPr>
          <a:xfrm>
            <a:off x="532691" y="2104407"/>
            <a:ext cx="489107" cy="4109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G1</a:t>
            </a:r>
            <a:endParaRPr lang="en-US" dirty="0"/>
          </a:p>
        </p:txBody>
      </p:sp>
      <p:sp>
        <p:nvSpPr>
          <p:cNvPr id="22" name="Rectangle 21"/>
          <p:cNvSpPr/>
          <p:nvPr/>
        </p:nvSpPr>
        <p:spPr>
          <a:xfrm>
            <a:off x="4046188" y="3452208"/>
            <a:ext cx="489107" cy="4109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G1</a:t>
            </a:r>
            <a:endParaRPr lang="en-US" dirty="0"/>
          </a:p>
        </p:txBody>
      </p:sp>
      <p:sp>
        <p:nvSpPr>
          <p:cNvPr id="23" name="Rectangle 22"/>
          <p:cNvSpPr/>
          <p:nvPr/>
        </p:nvSpPr>
        <p:spPr>
          <a:xfrm>
            <a:off x="2306759" y="2104407"/>
            <a:ext cx="489107" cy="4109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G2</a:t>
            </a:r>
            <a:endParaRPr lang="en-US" dirty="0"/>
          </a:p>
        </p:txBody>
      </p:sp>
      <p:sp>
        <p:nvSpPr>
          <p:cNvPr id="24" name="Rectangle 23"/>
          <p:cNvSpPr/>
          <p:nvPr/>
        </p:nvSpPr>
        <p:spPr>
          <a:xfrm>
            <a:off x="5776935" y="3452208"/>
            <a:ext cx="489107" cy="4109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G2</a:t>
            </a:r>
            <a:endParaRPr lang="en-US" dirty="0"/>
          </a:p>
        </p:txBody>
      </p:sp>
      <p:sp>
        <p:nvSpPr>
          <p:cNvPr id="25" name="Rectangle 24"/>
          <p:cNvSpPr/>
          <p:nvPr/>
        </p:nvSpPr>
        <p:spPr>
          <a:xfrm>
            <a:off x="4632186" y="2104407"/>
            <a:ext cx="489107" cy="4109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G3</a:t>
            </a:r>
            <a:endParaRPr lang="en-US" dirty="0"/>
          </a:p>
        </p:txBody>
      </p:sp>
      <p:sp>
        <p:nvSpPr>
          <p:cNvPr id="26" name="Rectangle 25"/>
          <p:cNvSpPr/>
          <p:nvPr/>
        </p:nvSpPr>
        <p:spPr>
          <a:xfrm>
            <a:off x="6353201" y="3452208"/>
            <a:ext cx="489107" cy="4109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G3</a:t>
            </a:r>
            <a:endParaRPr lang="en-US" dirty="0"/>
          </a:p>
        </p:txBody>
      </p:sp>
      <p:sp>
        <p:nvSpPr>
          <p:cNvPr id="27" name="Rectangle 26"/>
          <p:cNvSpPr/>
          <p:nvPr/>
        </p:nvSpPr>
        <p:spPr>
          <a:xfrm>
            <a:off x="7520913" y="2104407"/>
            <a:ext cx="489107" cy="4109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G5</a:t>
            </a:r>
            <a:endParaRPr lang="en-US" dirty="0"/>
          </a:p>
        </p:txBody>
      </p:sp>
      <p:sp>
        <p:nvSpPr>
          <p:cNvPr id="28" name="Rectangle 27"/>
          <p:cNvSpPr/>
          <p:nvPr/>
        </p:nvSpPr>
        <p:spPr>
          <a:xfrm>
            <a:off x="7520913" y="3452208"/>
            <a:ext cx="489107" cy="4109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G5</a:t>
            </a:r>
            <a:endParaRPr lang="en-US" dirty="0"/>
          </a:p>
        </p:txBody>
      </p:sp>
      <p:sp>
        <p:nvSpPr>
          <p:cNvPr id="29" name="Rectangle 28"/>
          <p:cNvSpPr/>
          <p:nvPr/>
        </p:nvSpPr>
        <p:spPr>
          <a:xfrm>
            <a:off x="4632186" y="3452208"/>
            <a:ext cx="489107" cy="4109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G8</a:t>
            </a:r>
            <a:endParaRPr lang="en-US" dirty="0"/>
          </a:p>
        </p:txBody>
      </p:sp>
      <p:sp>
        <p:nvSpPr>
          <p:cNvPr id="30" name="Rectangle 29"/>
          <p:cNvSpPr/>
          <p:nvPr/>
        </p:nvSpPr>
        <p:spPr>
          <a:xfrm>
            <a:off x="1174198" y="2104407"/>
            <a:ext cx="489107" cy="4109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G8</a:t>
            </a:r>
            <a:endParaRPr lang="en-US" dirty="0"/>
          </a:p>
        </p:txBody>
      </p:sp>
      <p:pic>
        <p:nvPicPr>
          <p:cNvPr id="31" name="Picture 30" descr="time_line_g1g8.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4857312"/>
            <a:ext cx="5486400" cy="1638300"/>
          </a:xfrm>
          <a:prstGeom prst="rect">
            <a:avLst/>
          </a:prstGeom>
        </p:spPr>
      </p:pic>
      <p:grpSp>
        <p:nvGrpSpPr>
          <p:cNvPr id="32" name="Group 31"/>
          <p:cNvGrpSpPr/>
          <p:nvPr/>
        </p:nvGrpSpPr>
        <p:grpSpPr>
          <a:xfrm>
            <a:off x="0" y="0"/>
            <a:ext cx="9144000" cy="983717"/>
            <a:chOff x="0" y="0"/>
            <a:chExt cx="9144000" cy="983717"/>
          </a:xfrm>
        </p:grpSpPr>
        <p:sp>
          <p:nvSpPr>
            <p:cNvPr id="33" name="Rectangle 32"/>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5" name="TextBox 34"/>
          <p:cNvSpPr txBox="1"/>
          <p:nvPr/>
        </p:nvSpPr>
        <p:spPr>
          <a:xfrm>
            <a:off x="5659033" y="1567062"/>
            <a:ext cx="1336515" cy="369332"/>
          </a:xfrm>
          <a:prstGeom prst="rect">
            <a:avLst/>
          </a:prstGeom>
          <a:noFill/>
        </p:spPr>
        <p:txBody>
          <a:bodyPr wrap="square" rtlCol="0">
            <a:spAutoFit/>
          </a:bodyPr>
          <a:lstStyle/>
          <a:p>
            <a:pPr algn="ctr"/>
            <a:r>
              <a:rPr lang="en-US" dirty="0" smtClean="0"/>
              <a:t>Faulty Node</a:t>
            </a:r>
            <a:endParaRPr lang="en-US" dirty="0"/>
          </a:p>
        </p:txBody>
      </p:sp>
    </p:spTree>
    <p:extLst>
      <p:ext uri="{BB962C8B-B14F-4D97-AF65-F5344CB8AC3E}">
        <p14:creationId xmlns:p14="http://schemas.microsoft.com/office/powerpoint/2010/main" val="24819087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Workload Change Analysis</a:t>
            </a:r>
            <a:endParaRPr lang="en-US" dirty="0"/>
          </a:p>
        </p:txBody>
      </p:sp>
      <p:pic>
        <p:nvPicPr>
          <p:cNvPr id="5" name="Content Placeholder 4" descr="workload_change_trace.pdf"/>
          <p:cNvPicPr>
            <a:picLocks noGrp="1" noChangeAspect="1"/>
          </p:cNvPicPr>
          <p:nvPr>
            <p:ph idx="1"/>
          </p:nvPr>
        </p:nvPicPr>
        <p:blipFill>
          <a:blip r:embed="rId2">
            <a:extLst>
              <a:ext uri="{28A0092B-C50C-407E-A947-70E740481C1C}">
                <a14:useLocalDpi xmlns:a14="http://schemas.microsoft.com/office/drawing/2010/main" val="0"/>
              </a:ext>
            </a:extLst>
          </a:blip>
          <a:srcRect l="-8446" r="-8446"/>
          <a:stretch>
            <a:fillRect/>
          </a:stretch>
        </p:blipFill>
        <p:spPr/>
      </p:pic>
      <p:sp>
        <p:nvSpPr>
          <p:cNvPr id="4" name="Slide Number Placeholder 3"/>
          <p:cNvSpPr>
            <a:spLocks noGrp="1"/>
          </p:cNvSpPr>
          <p:nvPr>
            <p:ph type="sldNum" sz="quarter" idx="12"/>
          </p:nvPr>
        </p:nvSpPr>
        <p:spPr/>
        <p:txBody>
          <a:bodyPr/>
          <a:lstStyle/>
          <a:p>
            <a:fld id="{D4755116-B387-CD40-9D82-4279FFF17F28}" type="slidenum">
              <a:rPr lang="en-US" smtClean="0"/>
              <a:t>34</a:t>
            </a:fld>
            <a:endParaRPr lang="en-US"/>
          </a:p>
        </p:txBody>
      </p:sp>
      <p:grpSp>
        <p:nvGrpSpPr>
          <p:cNvPr id="6" name="Group 5"/>
          <p:cNvGrpSpPr/>
          <p:nvPr/>
        </p:nvGrpSpPr>
        <p:grpSpPr>
          <a:xfrm>
            <a:off x="0" y="0"/>
            <a:ext cx="9144000" cy="983717"/>
            <a:chOff x="0" y="0"/>
            <a:chExt cx="9144000" cy="983717"/>
          </a:xfrm>
        </p:grpSpPr>
        <p:sp>
          <p:nvSpPr>
            <p:cNvPr id="7" name="Rectangle 6"/>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2494023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 </a:t>
            </a:r>
            <a:r>
              <a:rPr lang="en-US" dirty="0" smtClean="0"/>
              <a:t>Performance Impact</a:t>
            </a:r>
            <a:endParaRPr lang="en-US" dirty="0"/>
          </a:p>
        </p:txBody>
      </p:sp>
      <p:pic>
        <p:nvPicPr>
          <p:cNvPr id="9" name="Content Placeholder 8" descr="roots_overhead.png"/>
          <p:cNvPicPr>
            <a:picLocks noGrp="1" noChangeAspect="1"/>
          </p:cNvPicPr>
          <p:nvPr>
            <p:ph idx="1"/>
          </p:nvPr>
        </p:nvPicPr>
        <p:blipFill>
          <a:blip r:embed="rId2">
            <a:extLst>
              <a:ext uri="{28A0092B-C50C-407E-A947-70E740481C1C}">
                <a14:useLocalDpi xmlns:a14="http://schemas.microsoft.com/office/drawing/2010/main" val="0"/>
              </a:ext>
            </a:extLst>
          </a:blip>
          <a:srcRect l="-7353" r="-7353"/>
          <a:stretch>
            <a:fillRect/>
          </a:stretch>
        </p:blipFill>
        <p:spPr/>
      </p:pic>
      <p:sp>
        <p:nvSpPr>
          <p:cNvPr id="4" name="Slide Number Placeholder 3"/>
          <p:cNvSpPr>
            <a:spLocks noGrp="1"/>
          </p:cNvSpPr>
          <p:nvPr>
            <p:ph type="sldNum" sz="quarter" idx="12"/>
          </p:nvPr>
        </p:nvSpPr>
        <p:spPr/>
        <p:txBody>
          <a:bodyPr/>
          <a:lstStyle/>
          <a:p>
            <a:fld id="{D4755116-B387-CD40-9D82-4279FFF17F28}" type="slidenum">
              <a:rPr lang="en-US" smtClean="0"/>
              <a:t>35</a:t>
            </a:fld>
            <a:endParaRPr lang="en-US"/>
          </a:p>
        </p:txBody>
      </p:sp>
      <p:grpSp>
        <p:nvGrpSpPr>
          <p:cNvPr id="5" name="Group 4"/>
          <p:cNvGrpSpPr/>
          <p:nvPr/>
        </p:nvGrpSpPr>
        <p:grpSpPr>
          <a:xfrm>
            <a:off x="0" y="0"/>
            <a:ext cx="9144000" cy="983717"/>
            <a:chOff x="0" y="0"/>
            <a:chExt cx="9144000" cy="983717"/>
          </a:xfrm>
        </p:grpSpPr>
        <p:sp>
          <p:nvSpPr>
            <p:cNvPr id="6" name="Rectangle 5"/>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8553345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 Scalability (Pod-level)</a:t>
            </a:r>
            <a:endParaRPr lang="en-US" dirty="0"/>
          </a:p>
        </p:txBody>
      </p:sp>
      <p:pic>
        <p:nvPicPr>
          <p:cNvPr id="5" name="Content Placeholder 4" descr="pod_performance.pdf"/>
          <p:cNvPicPr>
            <a:picLocks noGrp="1" noChangeAspect="1"/>
          </p:cNvPicPr>
          <p:nvPr>
            <p:ph idx="1"/>
          </p:nvPr>
        </p:nvPicPr>
        <p:blipFill>
          <a:blip r:embed="rId2">
            <a:extLst>
              <a:ext uri="{28A0092B-C50C-407E-A947-70E740481C1C}">
                <a14:useLocalDpi xmlns:a14="http://schemas.microsoft.com/office/drawing/2010/main" val="0"/>
              </a:ext>
            </a:extLst>
          </a:blip>
          <a:srcRect l="-10610" r="-10610"/>
          <a:stretch>
            <a:fillRect/>
          </a:stretch>
        </p:blipFill>
        <p:spPr/>
      </p:pic>
      <p:sp>
        <p:nvSpPr>
          <p:cNvPr id="4" name="Slide Number Placeholder 3"/>
          <p:cNvSpPr>
            <a:spLocks noGrp="1"/>
          </p:cNvSpPr>
          <p:nvPr>
            <p:ph type="sldNum" sz="quarter" idx="12"/>
          </p:nvPr>
        </p:nvSpPr>
        <p:spPr/>
        <p:txBody>
          <a:bodyPr/>
          <a:lstStyle/>
          <a:p>
            <a:fld id="{D4755116-B387-CD40-9D82-4279FFF17F28}" type="slidenum">
              <a:rPr lang="en-US" smtClean="0"/>
              <a:t>36</a:t>
            </a:fld>
            <a:endParaRPr lang="en-US"/>
          </a:p>
        </p:txBody>
      </p:sp>
      <p:grpSp>
        <p:nvGrpSpPr>
          <p:cNvPr id="6" name="Group 5"/>
          <p:cNvGrpSpPr/>
          <p:nvPr/>
        </p:nvGrpSpPr>
        <p:grpSpPr>
          <a:xfrm>
            <a:off x="0" y="0"/>
            <a:ext cx="9144000" cy="983717"/>
            <a:chOff x="0" y="0"/>
            <a:chExt cx="9144000" cy="983717"/>
          </a:xfrm>
        </p:grpSpPr>
        <p:sp>
          <p:nvSpPr>
            <p:cNvPr id="7" name="Rectangle 6"/>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 name="TextBox 8"/>
          <p:cNvSpPr txBox="1"/>
          <p:nvPr/>
        </p:nvSpPr>
        <p:spPr>
          <a:xfrm>
            <a:off x="286382" y="6126163"/>
            <a:ext cx="7919093" cy="646331"/>
          </a:xfrm>
          <a:prstGeom prst="rect">
            <a:avLst/>
          </a:prstGeom>
          <a:noFill/>
        </p:spPr>
        <p:txBody>
          <a:bodyPr wrap="square" rtlCol="0">
            <a:spAutoFit/>
          </a:bodyPr>
          <a:lstStyle/>
          <a:p>
            <a:r>
              <a:rPr lang="en-US" dirty="0" smtClean="0"/>
              <a:t>Pod deployed on a quad-core, 2GB virtual machine.</a:t>
            </a:r>
          </a:p>
          <a:p>
            <a:r>
              <a:rPr lang="en-US" dirty="0" smtClean="0"/>
              <a:t>Able to run 40,000 concurrent detectors before hitting CPU limit.</a:t>
            </a:r>
            <a:endParaRPr lang="en-US" dirty="0"/>
          </a:p>
        </p:txBody>
      </p:sp>
    </p:spTree>
    <p:extLst>
      <p:ext uri="{BB962C8B-B14F-4D97-AF65-F5344CB8AC3E}">
        <p14:creationId xmlns:p14="http://schemas.microsoft.com/office/powerpoint/2010/main" val="17402677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Summary</a:t>
            </a:r>
            <a:endParaRPr lang="en-US" dirty="0"/>
          </a:p>
        </p:txBody>
      </p:sp>
      <p:sp>
        <p:nvSpPr>
          <p:cNvPr id="3" name="Content Placeholder 2"/>
          <p:cNvSpPr>
            <a:spLocks noGrp="1"/>
          </p:cNvSpPr>
          <p:nvPr>
            <p:ph idx="1"/>
          </p:nvPr>
        </p:nvSpPr>
        <p:spPr/>
        <p:txBody>
          <a:bodyPr>
            <a:normAutofit fontScale="92500"/>
          </a:bodyPr>
          <a:lstStyle/>
          <a:p>
            <a:r>
              <a:rPr lang="en-US" dirty="0"/>
              <a:t>Scalable deployment-time governance and policy enforcement framework for cloud platforms, complete with a policy specification </a:t>
            </a:r>
            <a:r>
              <a:rPr lang="en-US" dirty="0" smtClean="0"/>
              <a:t>language</a:t>
            </a:r>
            <a:endParaRPr lang="en-US" dirty="0"/>
          </a:p>
          <a:p>
            <a:r>
              <a:rPr lang="en-US" dirty="0"/>
              <a:t>Mechanism for formulating correct, tight and durable performance </a:t>
            </a:r>
            <a:r>
              <a:rPr lang="en-US" dirty="0" smtClean="0"/>
              <a:t>SLOs </a:t>
            </a:r>
            <a:r>
              <a:rPr lang="en-US" dirty="0"/>
              <a:t>for cloud applications, with </a:t>
            </a:r>
            <a:r>
              <a:rPr lang="en-US" dirty="0" smtClean="0"/>
              <a:t>SLO invalidation and renewal</a:t>
            </a:r>
            <a:endParaRPr lang="en-US" dirty="0"/>
          </a:p>
          <a:p>
            <a:r>
              <a:rPr lang="en-US" dirty="0"/>
              <a:t>Scalable cloud application platform monitoring for </a:t>
            </a:r>
            <a:r>
              <a:rPr lang="en-US" dirty="0" smtClean="0"/>
              <a:t>detecting performance SLO violations, and conducting root cause analysis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37</a:t>
            </a:fld>
            <a:endParaRPr lang="en-US"/>
          </a:p>
        </p:txBody>
      </p:sp>
      <p:sp>
        <p:nvSpPr>
          <p:cNvPr id="5" name="Rectangle 4"/>
          <p:cNvSpPr/>
          <p:nvPr/>
        </p:nvSpPr>
        <p:spPr>
          <a:xfrm rot="16200000">
            <a:off x="-464215" y="2228928"/>
            <a:ext cx="1444363" cy="398467"/>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EAGER</a:t>
            </a:r>
            <a:endParaRPr lang="en-US" dirty="0"/>
          </a:p>
        </p:txBody>
      </p:sp>
      <p:sp>
        <p:nvSpPr>
          <p:cNvPr id="6" name="Rectangle 5"/>
          <p:cNvSpPr/>
          <p:nvPr/>
        </p:nvSpPr>
        <p:spPr>
          <a:xfrm rot="16200000">
            <a:off x="-464215" y="3673291"/>
            <a:ext cx="1444363" cy="398467"/>
          </a:xfrm>
          <a:prstGeom prst="rect">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Cerebro</a:t>
            </a:r>
            <a:endParaRPr lang="en-US" dirty="0"/>
          </a:p>
        </p:txBody>
      </p:sp>
      <p:sp>
        <p:nvSpPr>
          <p:cNvPr id="7" name="Rectangle 6"/>
          <p:cNvSpPr/>
          <p:nvPr/>
        </p:nvSpPr>
        <p:spPr>
          <a:xfrm rot="16200000">
            <a:off x="-464215" y="5117654"/>
            <a:ext cx="1444363" cy="398467"/>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Roots</a:t>
            </a:r>
            <a:endParaRPr lang="en-US" dirty="0"/>
          </a:p>
        </p:txBody>
      </p:sp>
    </p:spTree>
    <p:extLst>
      <p:ext uri="{BB962C8B-B14F-4D97-AF65-F5344CB8AC3E}">
        <p14:creationId xmlns:p14="http://schemas.microsoft.com/office/powerpoint/2010/main" val="307300286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lnSpcReduction="10000"/>
          </a:bodyPr>
          <a:lstStyle/>
          <a:p>
            <a:r>
              <a:rPr lang="en-US" dirty="0" smtClean="0"/>
              <a:t>Efficient and automated governance in cloud environments is both feasible and effective</a:t>
            </a:r>
          </a:p>
          <a:p>
            <a:r>
              <a:rPr lang="en-US" dirty="0" smtClean="0"/>
              <a:t>The resulting solutions enable achieving:</a:t>
            </a:r>
          </a:p>
          <a:p>
            <a:pPr lvl="1"/>
            <a:r>
              <a:rPr lang="en-US" dirty="0" smtClean="0"/>
              <a:t>Administrative conformance</a:t>
            </a:r>
          </a:p>
          <a:p>
            <a:pPr lvl="1"/>
            <a:r>
              <a:rPr lang="en-US" dirty="0" smtClean="0"/>
              <a:t>Developer best practices</a:t>
            </a:r>
          </a:p>
          <a:p>
            <a:pPr lvl="1"/>
            <a:r>
              <a:rPr lang="en-US" dirty="0" smtClean="0"/>
              <a:t>Performance SLOs</a:t>
            </a:r>
          </a:p>
          <a:p>
            <a:r>
              <a:rPr lang="en-US" dirty="0" smtClean="0"/>
              <a:t>Governance can be rather easily implemented in existing cloud platforms, and supported as a cloud-native feature</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38</a:t>
            </a:fld>
            <a:endParaRPr lang="en-US"/>
          </a:p>
        </p:txBody>
      </p:sp>
    </p:spTree>
    <p:extLst>
      <p:ext uri="{BB962C8B-B14F-4D97-AF65-F5344CB8AC3E}">
        <p14:creationId xmlns:p14="http://schemas.microsoft.com/office/powerpoint/2010/main" val="55667698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4" name="TextBox 3"/>
          <p:cNvSpPr txBox="1"/>
          <p:nvPr/>
        </p:nvSpPr>
        <p:spPr>
          <a:xfrm>
            <a:off x="165100" y="1399391"/>
            <a:ext cx="8788400" cy="5302475"/>
          </a:xfrm>
          <a:prstGeom prst="rect">
            <a:avLst/>
          </a:prstGeom>
          <a:noFill/>
        </p:spPr>
        <p:txBody>
          <a:bodyPr wrap="square" rtlCol="0">
            <a:spAutoFit/>
          </a:bodyPr>
          <a:lstStyle/>
          <a:p>
            <a:pPr>
              <a:lnSpc>
                <a:spcPct val="110000"/>
              </a:lnSpc>
            </a:pPr>
            <a:r>
              <a:rPr lang="en-US" sz="1400" i="1" dirty="0"/>
              <a:t>H. Jayathilaka, C. </a:t>
            </a:r>
            <a:r>
              <a:rPr lang="en-US" sz="1400" i="1" dirty="0" err="1"/>
              <a:t>Krintz</a:t>
            </a:r>
            <a:r>
              <a:rPr lang="en-US" sz="1400" i="1" dirty="0"/>
              <a:t> and R. </a:t>
            </a:r>
            <a:r>
              <a:rPr lang="en-US" sz="1400" i="1" dirty="0" err="1"/>
              <a:t>Wolski</a:t>
            </a:r>
            <a:r>
              <a:rPr lang="en-US" sz="1400" i="1" dirty="0"/>
              <a:t>, </a:t>
            </a:r>
            <a:r>
              <a:rPr lang="en-US" sz="1400" i="1" dirty="0" smtClean="0"/>
              <a:t>”</a:t>
            </a:r>
            <a:r>
              <a:rPr lang="en-US" sz="1400" b="1" i="1" dirty="0" smtClean="0"/>
              <a:t>Towards Automatically Estimating Porting Effort Between Web Service APIs</a:t>
            </a:r>
            <a:r>
              <a:rPr lang="en-US" sz="1400" i="1" dirty="0" smtClean="0"/>
              <a:t>” </a:t>
            </a:r>
            <a:r>
              <a:rPr lang="en-US" sz="1400" i="1" dirty="0"/>
              <a:t>IEEE International Conference on </a:t>
            </a:r>
            <a:r>
              <a:rPr lang="en-US" sz="1400" i="1" dirty="0" smtClean="0"/>
              <a:t>Services Computing 2014 (SCC).</a:t>
            </a:r>
          </a:p>
          <a:p>
            <a:pPr>
              <a:lnSpc>
                <a:spcPct val="110000"/>
              </a:lnSpc>
            </a:pPr>
            <a:r>
              <a:rPr lang="en-US" sz="1400" i="1" dirty="0"/>
              <a:t>H. Jayathilaka, </a:t>
            </a:r>
            <a:r>
              <a:rPr lang="en-US" sz="1400" i="1" dirty="0" smtClean="0"/>
              <a:t>A. </a:t>
            </a:r>
            <a:r>
              <a:rPr lang="en-US" sz="1400" i="1" dirty="0" err="1" smtClean="0"/>
              <a:t>Pucher</a:t>
            </a:r>
            <a:r>
              <a:rPr lang="en-US" sz="1400" i="1" dirty="0" smtClean="0"/>
              <a:t>, C</a:t>
            </a:r>
            <a:r>
              <a:rPr lang="en-US" sz="1400" i="1" dirty="0"/>
              <a:t>. </a:t>
            </a:r>
            <a:r>
              <a:rPr lang="en-US" sz="1400" i="1" dirty="0" err="1"/>
              <a:t>Krintz</a:t>
            </a:r>
            <a:r>
              <a:rPr lang="en-US" sz="1400" i="1" dirty="0"/>
              <a:t> and R. </a:t>
            </a:r>
            <a:r>
              <a:rPr lang="en-US" sz="1400" i="1" dirty="0" err="1"/>
              <a:t>Wolski</a:t>
            </a:r>
            <a:r>
              <a:rPr lang="en-US" sz="1400" i="1" dirty="0"/>
              <a:t>, </a:t>
            </a:r>
            <a:r>
              <a:rPr lang="en-US" sz="1400" i="1" dirty="0" smtClean="0"/>
              <a:t>”</a:t>
            </a:r>
            <a:r>
              <a:rPr lang="en-US" sz="1400" b="1" i="1" dirty="0" smtClean="0"/>
              <a:t>Using Syntactic and Semantic Similarity of Web APIs to Estimate Porting Effort</a:t>
            </a:r>
            <a:r>
              <a:rPr lang="en-US" sz="1400" i="1" dirty="0" smtClean="0"/>
              <a:t>” International Journal of Services Computing, 2014, </a:t>
            </a:r>
            <a:r>
              <a:rPr lang="en-US" sz="1400" i="1" dirty="0" err="1" smtClean="0"/>
              <a:t>vol</a:t>
            </a:r>
            <a:r>
              <a:rPr lang="en-US" sz="1400" i="1" dirty="0" smtClean="0"/>
              <a:t> 2, issue 4</a:t>
            </a:r>
          </a:p>
          <a:p>
            <a:pPr>
              <a:lnSpc>
                <a:spcPct val="110000"/>
              </a:lnSpc>
            </a:pPr>
            <a:r>
              <a:rPr lang="en-US" sz="1400" i="1" dirty="0" smtClean="0"/>
              <a:t>C</a:t>
            </a:r>
            <a:r>
              <a:rPr lang="en-US" sz="1400" i="1" dirty="0"/>
              <a:t>. </a:t>
            </a:r>
            <a:r>
              <a:rPr lang="en-US" sz="1400" i="1" dirty="0" err="1"/>
              <a:t>Krintz</a:t>
            </a:r>
            <a:r>
              <a:rPr lang="en-US" sz="1400" i="1" dirty="0"/>
              <a:t>, H. Jayathilaka, S. </a:t>
            </a:r>
            <a:r>
              <a:rPr lang="en-US" sz="1400" i="1" dirty="0" err="1"/>
              <a:t>Dimopoulos</a:t>
            </a:r>
            <a:r>
              <a:rPr lang="en-US" sz="1400" i="1" dirty="0"/>
              <a:t>, A. </a:t>
            </a:r>
            <a:r>
              <a:rPr lang="en-US" sz="1400" i="1" dirty="0" err="1"/>
              <a:t>Pucher</a:t>
            </a:r>
            <a:r>
              <a:rPr lang="en-US" sz="1400" i="1" dirty="0"/>
              <a:t>, R. </a:t>
            </a:r>
            <a:r>
              <a:rPr lang="en-US" sz="1400" i="1" dirty="0" err="1"/>
              <a:t>Wolski</a:t>
            </a:r>
            <a:r>
              <a:rPr lang="en-US" sz="1400" i="1" dirty="0"/>
              <a:t> and T. </a:t>
            </a:r>
            <a:r>
              <a:rPr lang="en-US" sz="1400" i="1" dirty="0" err="1"/>
              <a:t>Bultan</a:t>
            </a:r>
            <a:r>
              <a:rPr lang="en-US" sz="1400" i="1" dirty="0"/>
              <a:t>, "</a:t>
            </a:r>
            <a:r>
              <a:rPr lang="en-US" sz="1400" b="1" i="1" dirty="0"/>
              <a:t>Cloud Platform Support for API </a:t>
            </a:r>
            <a:r>
              <a:rPr lang="en-US" sz="1400" b="1" i="1" dirty="0" smtClean="0"/>
              <a:t>Governance</a:t>
            </a:r>
            <a:r>
              <a:rPr lang="en-US" sz="1400" i="1" dirty="0" smtClean="0"/>
              <a:t>” IEEE </a:t>
            </a:r>
            <a:r>
              <a:rPr lang="en-US" sz="1400" i="1" dirty="0"/>
              <a:t>International Conference </a:t>
            </a:r>
            <a:r>
              <a:rPr lang="en-US" sz="1400" i="1" dirty="0" smtClean="0"/>
              <a:t>on Cloud Engineering 2014 (IC2E).</a:t>
            </a:r>
          </a:p>
          <a:p>
            <a:pPr>
              <a:lnSpc>
                <a:spcPct val="110000"/>
              </a:lnSpc>
            </a:pPr>
            <a:r>
              <a:rPr lang="en-US" sz="1400" i="1" dirty="0" smtClean="0"/>
              <a:t>H</a:t>
            </a:r>
            <a:r>
              <a:rPr lang="en-US" sz="1400" i="1" dirty="0"/>
              <a:t>. Jayathilaka, C. </a:t>
            </a:r>
            <a:r>
              <a:rPr lang="en-US" sz="1400" i="1" dirty="0" err="1"/>
              <a:t>Krintz</a:t>
            </a:r>
            <a:r>
              <a:rPr lang="en-US" sz="1400" i="1" dirty="0"/>
              <a:t> and R. </a:t>
            </a:r>
            <a:r>
              <a:rPr lang="en-US" sz="1400" i="1" dirty="0" err="1"/>
              <a:t>Wolski</a:t>
            </a:r>
            <a:r>
              <a:rPr lang="en-US" sz="1400" i="1" dirty="0"/>
              <a:t>, "</a:t>
            </a:r>
            <a:r>
              <a:rPr lang="en-US" sz="1400" b="1" i="1" dirty="0"/>
              <a:t>EAGER: Deployment-Time API Governance for Modern </a:t>
            </a:r>
            <a:r>
              <a:rPr lang="en-US" sz="1400" b="1" i="1" dirty="0" err="1"/>
              <a:t>PaaS</a:t>
            </a:r>
            <a:r>
              <a:rPr lang="en-US" sz="1400" b="1" i="1" dirty="0"/>
              <a:t> </a:t>
            </a:r>
            <a:r>
              <a:rPr lang="en-US" sz="1400" b="1" i="1" dirty="0" smtClean="0"/>
              <a:t>Clouds</a:t>
            </a:r>
            <a:r>
              <a:rPr lang="en-US" sz="1400" i="1" dirty="0" smtClean="0"/>
              <a:t>” IEEE </a:t>
            </a:r>
            <a:r>
              <a:rPr lang="en-US" sz="1400" i="1" dirty="0"/>
              <a:t>International Conference </a:t>
            </a:r>
            <a:r>
              <a:rPr lang="en-US" sz="1400" i="1" dirty="0" smtClean="0"/>
              <a:t>on Cloud Engineering 2015 (IC2E).</a:t>
            </a:r>
          </a:p>
          <a:p>
            <a:pPr>
              <a:lnSpc>
                <a:spcPct val="110000"/>
              </a:lnSpc>
            </a:pPr>
            <a:r>
              <a:rPr lang="en-US" sz="1400" i="1" dirty="0" smtClean="0"/>
              <a:t>H</a:t>
            </a:r>
            <a:r>
              <a:rPr lang="en-US" sz="1400" i="1" dirty="0"/>
              <a:t>. Jayathilaka, C. </a:t>
            </a:r>
            <a:r>
              <a:rPr lang="en-US" sz="1400" i="1" dirty="0" err="1"/>
              <a:t>Krintz</a:t>
            </a:r>
            <a:r>
              <a:rPr lang="en-US" sz="1400" i="1" dirty="0"/>
              <a:t> and R. </a:t>
            </a:r>
            <a:r>
              <a:rPr lang="en-US" sz="1400" i="1" dirty="0" err="1"/>
              <a:t>Wolski</a:t>
            </a:r>
            <a:r>
              <a:rPr lang="en-US" sz="1400" i="1" dirty="0"/>
              <a:t>, “</a:t>
            </a:r>
            <a:r>
              <a:rPr lang="en-US" sz="1400" b="1" i="1" dirty="0"/>
              <a:t>Response Time Service-Level Agreements for Cloud-hosted Web Applications</a:t>
            </a:r>
            <a:r>
              <a:rPr lang="en-US" sz="1400" i="1" dirty="0"/>
              <a:t>”, 2015 ACM Symposium on Cloud Computing (SOCC)</a:t>
            </a:r>
          </a:p>
          <a:p>
            <a:pPr>
              <a:lnSpc>
                <a:spcPct val="110000"/>
              </a:lnSpc>
            </a:pPr>
            <a:r>
              <a:rPr lang="en-US" sz="1400" i="1" dirty="0" smtClean="0"/>
              <a:t>H</a:t>
            </a:r>
            <a:r>
              <a:rPr lang="en-US" sz="1400" i="1" dirty="0"/>
              <a:t>. Jayathilaka, C. </a:t>
            </a:r>
            <a:r>
              <a:rPr lang="en-US" sz="1400" i="1" dirty="0" err="1"/>
              <a:t>Krintz</a:t>
            </a:r>
            <a:r>
              <a:rPr lang="en-US" sz="1400" i="1" dirty="0"/>
              <a:t> and R. </a:t>
            </a:r>
            <a:r>
              <a:rPr lang="en-US" sz="1400" i="1" dirty="0" err="1"/>
              <a:t>Wolski</a:t>
            </a:r>
            <a:r>
              <a:rPr lang="en-US" sz="1400" i="1" dirty="0"/>
              <a:t>, "</a:t>
            </a:r>
            <a:r>
              <a:rPr lang="en-US" sz="1400" b="1" i="1" dirty="0"/>
              <a:t>Service-Level Agreement Durability for Web Service Response </a:t>
            </a:r>
            <a:r>
              <a:rPr lang="en-US" sz="1400" b="1" i="1" dirty="0" smtClean="0"/>
              <a:t>Time</a:t>
            </a:r>
            <a:r>
              <a:rPr lang="en-US" sz="1400" i="1" dirty="0" smtClean="0"/>
              <a:t>" </a:t>
            </a:r>
            <a:r>
              <a:rPr lang="en-US" sz="1400" i="1" dirty="0"/>
              <a:t>2015 IEEE 7th International Conference on Cloud Computing Technology and Science (</a:t>
            </a:r>
            <a:r>
              <a:rPr lang="en-US" sz="1400" i="1" dirty="0" err="1"/>
              <a:t>CloudCom</a:t>
            </a:r>
            <a:r>
              <a:rPr lang="en-US" sz="1400" i="1" dirty="0" smtClean="0"/>
              <a:t>)</a:t>
            </a:r>
          </a:p>
          <a:p>
            <a:pPr>
              <a:lnSpc>
                <a:spcPct val="110000"/>
              </a:lnSpc>
            </a:pPr>
            <a:r>
              <a:rPr lang="en-US" sz="1400" i="1" dirty="0"/>
              <a:t>H. Jayathilaka, C. </a:t>
            </a:r>
            <a:r>
              <a:rPr lang="en-US" sz="1400" i="1" dirty="0" err="1"/>
              <a:t>Krintz</a:t>
            </a:r>
            <a:r>
              <a:rPr lang="en-US" sz="1400" i="1" dirty="0"/>
              <a:t> and R. </a:t>
            </a:r>
            <a:r>
              <a:rPr lang="en-US" sz="1400" i="1" dirty="0" err="1"/>
              <a:t>Wolski</a:t>
            </a:r>
            <a:r>
              <a:rPr lang="en-US" sz="1400" i="1" dirty="0"/>
              <a:t>, “</a:t>
            </a:r>
            <a:r>
              <a:rPr lang="en-US" sz="1400" b="1" i="1" dirty="0"/>
              <a:t>Performance Monitoring and Root Cause Analysis for Cloud-hosted Web Applications</a:t>
            </a:r>
            <a:r>
              <a:rPr lang="en-US" sz="1400" i="1" dirty="0"/>
              <a:t>” under review at World Wide Web Conference 2017 (WWW).</a:t>
            </a:r>
          </a:p>
          <a:p>
            <a:pPr>
              <a:lnSpc>
                <a:spcPct val="110000"/>
              </a:lnSpc>
            </a:pPr>
            <a:r>
              <a:rPr lang="en-US" sz="1400" i="1" dirty="0"/>
              <a:t>H. Jayathilaka, C. </a:t>
            </a:r>
            <a:r>
              <a:rPr lang="en-US" sz="1400" i="1" dirty="0" err="1"/>
              <a:t>Krintz</a:t>
            </a:r>
            <a:r>
              <a:rPr lang="en-US" sz="1400" i="1" dirty="0"/>
              <a:t> and R. </a:t>
            </a:r>
            <a:r>
              <a:rPr lang="en-US" sz="1400" i="1" dirty="0" err="1"/>
              <a:t>Wolski</a:t>
            </a:r>
            <a:r>
              <a:rPr lang="en-US" sz="1400" i="1" dirty="0"/>
              <a:t>, ”</a:t>
            </a:r>
            <a:r>
              <a:rPr lang="en-US" sz="1400" b="1" i="1" dirty="0"/>
              <a:t>Bottleneck Identification in Cloud-hosted Web </a:t>
            </a:r>
            <a:r>
              <a:rPr lang="en-US" sz="1400" b="1" i="1" dirty="0" smtClean="0"/>
              <a:t>Applications</a:t>
            </a:r>
            <a:r>
              <a:rPr lang="en-US" sz="1400" i="1" dirty="0" smtClean="0"/>
              <a:t>” </a:t>
            </a:r>
            <a:r>
              <a:rPr lang="en-US" sz="1400" i="1" dirty="0"/>
              <a:t>under review at IEEE Transactions on Cloud Computing (TCC).</a:t>
            </a:r>
          </a:p>
          <a:p>
            <a:pPr>
              <a:lnSpc>
                <a:spcPct val="110000"/>
              </a:lnSpc>
            </a:pPr>
            <a:r>
              <a:rPr lang="en-US" sz="1400" i="1" dirty="0" smtClean="0"/>
              <a:t>[JBW08] D</a:t>
            </a:r>
            <a:r>
              <a:rPr lang="en-US" sz="1400" i="1" dirty="0"/>
              <a:t>. </a:t>
            </a:r>
            <a:r>
              <a:rPr lang="en-US" sz="1400" i="1" dirty="0" err="1"/>
              <a:t>Nurmi</a:t>
            </a:r>
            <a:r>
              <a:rPr lang="en-US" sz="1400" i="1" dirty="0"/>
              <a:t>, J. </a:t>
            </a:r>
            <a:r>
              <a:rPr lang="en-US" sz="1400" i="1" dirty="0" err="1"/>
              <a:t>Brevik</a:t>
            </a:r>
            <a:r>
              <a:rPr lang="en-US" sz="1400" i="1" dirty="0"/>
              <a:t> and R. </a:t>
            </a:r>
            <a:r>
              <a:rPr lang="en-US" sz="1400" i="1" dirty="0" err="1"/>
              <a:t>Wolski</a:t>
            </a:r>
            <a:r>
              <a:rPr lang="en-US" sz="1400" i="1" dirty="0"/>
              <a:t>, “QBETS: Queue Bounds Estimation from Time Series”, 2008 International Conference on Job Scheduling Strategies for Parallel </a:t>
            </a:r>
            <a:r>
              <a:rPr lang="en-US" sz="1400" i="1" dirty="0" smtClean="0"/>
              <a:t>Processing</a:t>
            </a:r>
          </a:p>
          <a:p>
            <a:pPr>
              <a:lnSpc>
                <a:spcPct val="110000"/>
              </a:lnSpc>
            </a:pPr>
            <a:r>
              <a:rPr lang="en-US" sz="1400" i="1" dirty="0" smtClean="0"/>
              <a:t>[KFE12] R</a:t>
            </a:r>
            <a:r>
              <a:rPr lang="en-US" sz="1400" i="1" dirty="0"/>
              <a:t>. </a:t>
            </a:r>
            <a:r>
              <a:rPr lang="en-US" sz="1400" i="1" dirty="0" err="1"/>
              <a:t>Killick</a:t>
            </a:r>
            <a:r>
              <a:rPr lang="en-US" sz="1400" i="1" dirty="0"/>
              <a:t>, P. </a:t>
            </a:r>
            <a:r>
              <a:rPr lang="en-US" sz="1400" i="1" dirty="0" err="1"/>
              <a:t>Fearnhead</a:t>
            </a:r>
            <a:r>
              <a:rPr lang="en-US" sz="1400" i="1" dirty="0"/>
              <a:t> and I.A. </a:t>
            </a:r>
            <a:r>
              <a:rPr lang="en-US" sz="1400" i="1" dirty="0" err="1"/>
              <a:t>Eckley</a:t>
            </a:r>
            <a:r>
              <a:rPr lang="en-US" sz="1400" i="1" dirty="0"/>
              <a:t>, “Optimal Detection of </a:t>
            </a:r>
            <a:r>
              <a:rPr lang="en-US" sz="1400" i="1" dirty="0" err="1"/>
              <a:t>Changepoints</a:t>
            </a:r>
            <a:r>
              <a:rPr lang="en-US" sz="1400" i="1" dirty="0"/>
              <a:t> with a Linear Computational Cost”, Journal of the American Statistical Association, 2012, </a:t>
            </a:r>
            <a:r>
              <a:rPr lang="en-US" sz="1400" i="1" dirty="0" err="1"/>
              <a:t>vol</a:t>
            </a:r>
            <a:r>
              <a:rPr lang="en-US" sz="1400" i="1" dirty="0"/>
              <a:t> 107, issue 500</a:t>
            </a:r>
          </a:p>
          <a:p>
            <a:pPr>
              <a:lnSpc>
                <a:spcPct val="110000"/>
              </a:lnSpc>
            </a:pPr>
            <a:r>
              <a:rPr lang="en-US" sz="1400" i="1" dirty="0" smtClean="0"/>
              <a:t>[CL93] C</a:t>
            </a:r>
            <a:r>
              <a:rPr lang="en-US" sz="1400" i="1" dirty="0"/>
              <a:t>. Chen and L. Liu, “Joint Estimation of Model Parameters and Outlier Effects in Time Series”, Journal of the American Statistical Association, 1993, </a:t>
            </a:r>
            <a:r>
              <a:rPr lang="en-US" sz="1400" i="1" dirty="0" err="1"/>
              <a:t>vol</a:t>
            </a:r>
            <a:r>
              <a:rPr lang="en-US" sz="1400" i="1" dirty="0"/>
              <a:t> 88, issue </a:t>
            </a:r>
            <a:r>
              <a:rPr lang="en-US" sz="1400" i="1" dirty="0" smtClean="0"/>
              <a:t>421</a:t>
            </a:r>
          </a:p>
        </p:txBody>
      </p:sp>
      <p:sp>
        <p:nvSpPr>
          <p:cNvPr id="3" name="Slide Number Placeholder 2"/>
          <p:cNvSpPr>
            <a:spLocks noGrp="1"/>
          </p:cNvSpPr>
          <p:nvPr>
            <p:ph type="sldNum" sz="quarter" idx="12"/>
          </p:nvPr>
        </p:nvSpPr>
        <p:spPr/>
        <p:txBody>
          <a:bodyPr/>
          <a:lstStyle/>
          <a:p>
            <a:fld id="{D4755116-B387-CD40-9D82-4279FFF17F28}" type="slidenum">
              <a:rPr lang="en-US" smtClean="0"/>
              <a:t>39</a:t>
            </a:fld>
            <a:endParaRPr lang="en-US"/>
          </a:p>
        </p:txBody>
      </p:sp>
    </p:spTree>
    <p:extLst>
      <p:ext uri="{BB962C8B-B14F-4D97-AF65-F5344CB8AC3E}">
        <p14:creationId xmlns:p14="http://schemas.microsoft.com/office/powerpoint/2010/main" val="204741327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Cannot Enforce Developer Best Practices</a:t>
            </a:r>
            <a:endParaRPr lang="en-US" dirty="0"/>
          </a:p>
        </p:txBody>
      </p:sp>
      <p:sp>
        <p:nvSpPr>
          <p:cNvPr id="3" name="Content Placeholder 2"/>
          <p:cNvSpPr>
            <a:spLocks noGrp="1"/>
          </p:cNvSpPr>
          <p:nvPr>
            <p:ph idx="1"/>
          </p:nvPr>
        </p:nvSpPr>
        <p:spPr/>
        <p:txBody>
          <a:bodyPr/>
          <a:lstStyle/>
          <a:p>
            <a:r>
              <a:rPr lang="en-US" dirty="0" smtClean="0"/>
              <a:t>Code reuse</a:t>
            </a:r>
          </a:p>
          <a:p>
            <a:r>
              <a:rPr lang="en-US" dirty="0" smtClean="0"/>
              <a:t>Naming and versioning conventions</a:t>
            </a:r>
          </a:p>
          <a:p>
            <a:r>
              <a:rPr lang="en-US" dirty="0" smtClean="0"/>
              <a:t>Other organizational standards and best practices (administrative conformance)</a:t>
            </a:r>
            <a:endParaRPr lang="en-US" dirty="0"/>
          </a:p>
        </p:txBody>
      </p:sp>
      <p:sp>
        <p:nvSpPr>
          <p:cNvPr id="4" name="Cloud 3"/>
          <p:cNvSpPr/>
          <p:nvPr/>
        </p:nvSpPr>
        <p:spPr>
          <a:xfrm rot="10800000">
            <a:off x="5306435" y="4507391"/>
            <a:ext cx="3110709" cy="1618772"/>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developer-icon-1786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507391"/>
            <a:ext cx="1861233" cy="1861233"/>
          </a:xfrm>
          <a:prstGeom prst="rect">
            <a:avLst/>
          </a:prstGeom>
        </p:spPr>
      </p:pic>
      <p:cxnSp>
        <p:nvCxnSpPr>
          <p:cNvPr id="7" name="Straight Arrow Connector 6"/>
          <p:cNvCxnSpPr/>
          <p:nvPr/>
        </p:nvCxnSpPr>
        <p:spPr>
          <a:xfrm>
            <a:off x="2430492" y="5317051"/>
            <a:ext cx="262477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82881" y="6045458"/>
            <a:ext cx="2340864" cy="646331"/>
          </a:xfrm>
          <a:prstGeom prst="rect">
            <a:avLst/>
          </a:prstGeom>
          <a:noFill/>
        </p:spPr>
        <p:txBody>
          <a:bodyPr wrap="square" rtlCol="0">
            <a:spAutoFit/>
          </a:bodyPr>
          <a:lstStyle/>
          <a:p>
            <a:pPr algn="ctr"/>
            <a:r>
              <a:rPr lang="en-US" dirty="0" smtClean="0"/>
              <a:t>Poorly written and packaged code</a:t>
            </a:r>
            <a:endParaRPr lang="en-US" dirty="0"/>
          </a:p>
        </p:txBody>
      </p:sp>
      <p:sp>
        <p:nvSpPr>
          <p:cNvPr id="10" name="TextBox 9"/>
          <p:cNvSpPr txBox="1"/>
          <p:nvPr/>
        </p:nvSpPr>
        <p:spPr>
          <a:xfrm>
            <a:off x="2430492" y="4619186"/>
            <a:ext cx="2428024" cy="646331"/>
          </a:xfrm>
          <a:prstGeom prst="rect">
            <a:avLst/>
          </a:prstGeom>
          <a:noFill/>
        </p:spPr>
        <p:txBody>
          <a:bodyPr wrap="square" rtlCol="0">
            <a:spAutoFit/>
          </a:bodyPr>
          <a:lstStyle/>
          <a:p>
            <a:pPr algn="ctr"/>
            <a:r>
              <a:rPr lang="en-US" dirty="0" smtClean="0"/>
              <a:t>Unverified/unchecked deployment</a:t>
            </a:r>
            <a:endParaRPr lang="en-US" dirty="0"/>
          </a:p>
        </p:txBody>
      </p:sp>
      <p:sp>
        <p:nvSpPr>
          <p:cNvPr id="11" name="TextBox 10"/>
          <p:cNvSpPr txBox="1"/>
          <p:nvPr/>
        </p:nvSpPr>
        <p:spPr>
          <a:xfrm>
            <a:off x="6076285" y="5043105"/>
            <a:ext cx="1718294" cy="646331"/>
          </a:xfrm>
          <a:prstGeom prst="rect">
            <a:avLst/>
          </a:prstGeom>
          <a:noFill/>
        </p:spPr>
        <p:txBody>
          <a:bodyPr wrap="square" rtlCol="0">
            <a:spAutoFit/>
          </a:bodyPr>
          <a:lstStyle/>
          <a:p>
            <a:pPr algn="ctr"/>
            <a:r>
              <a:rPr lang="en-US" dirty="0" smtClean="0"/>
              <a:t>Maintenance nightmare</a:t>
            </a:r>
            <a:endParaRPr lang="en-US" dirty="0"/>
          </a:p>
        </p:txBody>
      </p:sp>
      <p:sp>
        <p:nvSpPr>
          <p:cNvPr id="6" name="Slide Number Placeholder 5"/>
          <p:cNvSpPr>
            <a:spLocks noGrp="1"/>
          </p:cNvSpPr>
          <p:nvPr>
            <p:ph type="sldNum" sz="quarter" idx="12"/>
          </p:nvPr>
        </p:nvSpPr>
        <p:spPr/>
        <p:txBody>
          <a:bodyPr/>
          <a:lstStyle/>
          <a:p>
            <a:fld id="{D4755116-B387-CD40-9D82-4279FFF17F28}" type="slidenum">
              <a:rPr lang="en-US" smtClean="0"/>
              <a:t>4</a:t>
            </a:fld>
            <a:endParaRPr lang="en-US"/>
          </a:p>
        </p:txBody>
      </p:sp>
    </p:spTree>
    <p:extLst>
      <p:ext uri="{BB962C8B-B14F-4D97-AF65-F5344CB8AC3E}">
        <p14:creationId xmlns:p14="http://schemas.microsoft.com/office/powerpoint/2010/main" val="292736645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4" name="TextBox 3"/>
          <p:cNvSpPr txBox="1"/>
          <p:nvPr/>
        </p:nvSpPr>
        <p:spPr>
          <a:xfrm>
            <a:off x="165100" y="1399391"/>
            <a:ext cx="8788400" cy="5776450"/>
          </a:xfrm>
          <a:prstGeom prst="rect">
            <a:avLst/>
          </a:prstGeom>
          <a:noFill/>
        </p:spPr>
        <p:txBody>
          <a:bodyPr wrap="square" rtlCol="0">
            <a:spAutoFit/>
          </a:bodyPr>
          <a:lstStyle/>
          <a:p>
            <a:pPr>
              <a:lnSpc>
                <a:spcPct val="110000"/>
              </a:lnSpc>
            </a:pPr>
            <a:r>
              <a:rPr lang="en-US" sz="1400" i="1" dirty="0" smtClean="0"/>
              <a:t>[G06] U</a:t>
            </a:r>
            <a:r>
              <a:rPr lang="en-US" sz="1400" i="1" dirty="0"/>
              <a:t>. </a:t>
            </a:r>
            <a:r>
              <a:rPr lang="en-US" sz="1400" i="1" dirty="0" err="1"/>
              <a:t>Gromping</a:t>
            </a:r>
            <a:r>
              <a:rPr lang="en-US" sz="1400" i="1" dirty="0"/>
              <a:t>, “Relative Importance for Linear Regression in R”, Journal of Statistical Software, 2006, </a:t>
            </a:r>
            <a:r>
              <a:rPr lang="en-US" sz="1400" i="1" dirty="0" err="1"/>
              <a:t>vol</a:t>
            </a:r>
            <a:r>
              <a:rPr lang="en-US" sz="1400" i="1" dirty="0"/>
              <a:t> </a:t>
            </a:r>
            <a:r>
              <a:rPr lang="en-US" sz="1400" i="1" dirty="0" smtClean="0"/>
              <a:t>17</a:t>
            </a:r>
          </a:p>
          <a:p>
            <a:pPr>
              <a:lnSpc>
                <a:spcPct val="110000"/>
              </a:lnSpc>
            </a:pPr>
            <a:r>
              <a:rPr lang="en-US" sz="1400" i="1" dirty="0"/>
              <a:t>[IHE15] O. </a:t>
            </a:r>
            <a:r>
              <a:rPr lang="en-US" sz="1400" i="1" dirty="0" err="1"/>
              <a:t>Ibidunmoye</a:t>
            </a:r>
            <a:r>
              <a:rPr lang="en-US" sz="1400" i="1" dirty="0"/>
              <a:t>, F. Hernandez-Rodriguez and E. </a:t>
            </a:r>
            <a:r>
              <a:rPr lang="en-US" sz="1400" i="1" dirty="0" err="1"/>
              <a:t>Elmroth</a:t>
            </a:r>
            <a:r>
              <a:rPr lang="en-US" sz="1400" i="1" dirty="0"/>
              <a:t>, “Performance Anomaly Detection and Bottleneck Identification”, ACM Computing Surveys, 2015, Vol. </a:t>
            </a:r>
            <a:r>
              <a:rPr lang="en-US" sz="1400" i="1" dirty="0" smtClean="0"/>
              <a:t>48</a:t>
            </a:r>
            <a:endParaRPr lang="en-US" sz="1400" i="1" dirty="0"/>
          </a:p>
          <a:p>
            <a:pPr>
              <a:lnSpc>
                <a:spcPct val="110000"/>
              </a:lnSpc>
            </a:pPr>
            <a:r>
              <a:rPr lang="en-US" sz="1400" i="1" dirty="0"/>
              <a:t>D. </a:t>
            </a:r>
            <a:r>
              <a:rPr lang="en-US" sz="1400" i="1" dirty="0" err="1"/>
              <a:t>Nurmi</a:t>
            </a:r>
            <a:r>
              <a:rPr lang="en-US" sz="1400" i="1" dirty="0"/>
              <a:t>, R. </a:t>
            </a:r>
            <a:r>
              <a:rPr lang="en-US" sz="1400" i="1" dirty="0" err="1"/>
              <a:t>Wolski</a:t>
            </a:r>
            <a:r>
              <a:rPr lang="en-US" sz="1400" i="1" dirty="0"/>
              <a:t>, C. </a:t>
            </a:r>
            <a:r>
              <a:rPr lang="en-US" sz="1400" i="1" dirty="0" err="1"/>
              <a:t>Grzegorczyk</a:t>
            </a:r>
            <a:r>
              <a:rPr lang="en-US" sz="1400" i="1" dirty="0"/>
              <a:t>, G. </a:t>
            </a:r>
            <a:r>
              <a:rPr lang="en-US" sz="1400" i="1" dirty="0" err="1"/>
              <a:t>Obertelli</a:t>
            </a:r>
            <a:r>
              <a:rPr lang="en-US" sz="1400" i="1" dirty="0"/>
              <a:t>, S. </a:t>
            </a:r>
            <a:r>
              <a:rPr lang="en-US" sz="1400" i="1" dirty="0" err="1"/>
              <a:t>Soman</a:t>
            </a:r>
            <a:r>
              <a:rPr lang="en-US" sz="1400" i="1" dirty="0"/>
              <a:t>, L. </a:t>
            </a:r>
            <a:r>
              <a:rPr lang="en-US" sz="1400" i="1" dirty="0" err="1"/>
              <a:t>Youseff</a:t>
            </a:r>
            <a:r>
              <a:rPr lang="en-US" sz="1400" i="1" dirty="0"/>
              <a:t>, and D. </a:t>
            </a:r>
            <a:r>
              <a:rPr lang="en-US" sz="1400" i="1" dirty="0" err="1" smtClean="0"/>
              <a:t>Zagorodnov</a:t>
            </a:r>
            <a:r>
              <a:rPr lang="en-US" sz="1400" i="1" dirty="0"/>
              <a:t>,</a:t>
            </a:r>
            <a:r>
              <a:rPr lang="en-US" sz="1400" i="1" dirty="0" smtClean="0"/>
              <a:t> “The </a:t>
            </a:r>
            <a:r>
              <a:rPr lang="en-US" sz="1400" i="1" dirty="0"/>
              <a:t>Eucalyptus open-source cloud-computing </a:t>
            </a:r>
            <a:r>
              <a:rPr lang="en-US" sz="1400" i="1" dirty="0" smtClean="0"/>
              <a:t>system”, </a:t>
            </a:r>
            <a:r>
              <a:rPr lang="en-US" sz="1400" i="1" dirty="0"/>
              <a:t>In IEEE/ACM International </a:t>
            </a:r>
            <a:r>
              <a:rPr lang="en-US" sz="1400" i="1" dirty="0" smtClean="0"/>
              <a:t>Symposium </a:t>
            </a:r>
            <a:r>
              <a:rPr lang="en-US" sz="1400" i="1" dirty="0"/>
              <a:t>on Cluster Computing and the Grid, 2009 </a:t>
            </a:r>
            <a:endParaRPr lang="en-US" sz="1400" i="1" dirty="0" smtClean="0"/>
          </a:p>
          <a:p>
            <a:pPr>
              <a:lnSpc>
                <a:spcPct val="110000"/>
              </a:lnSpc>
            </a:pPr>
            <a:r>
              <a:rPr lang="en-US" sz="1400" i="1" dirty="0" smtClean="0"/>
              <a:t>C. </a:t>
            </a:r>
            <a:r>
              <a:rPr lang="en-US" sz="1400" i="1" dirty="0" err="1" smtClean="0"/>
              <a:t>Krintz</a:t>
            </a:r>
            <a:r>
              <a:rPr lang="en-US" sz="1400" i="1" dirty="0" smtClean="0"/>
              <a:t>, “The </a:t>
            </a:r>
            <a:r>
              <a:rPr lang="en-US" sz="1400" i="1" dirty="0" err="1" smtClean="0"/>
              <a:t>AppScale</a:t>
            </a:r>
            <a:r>
              <a:rPr lang="en-US" sz="1400" i="1" dirty="0" smtClean="0"/>
              <a:t> Cloud Platform: Enabling Portable, Scalable Web Application Deployment”, IEEE Internet Computing, 2013.</a:t>
            </a:r>
          </a:p>
          <a:p>
            <a:pPr>
              <a:lnSpc>
                <a:spcPct val="110000"/>
              </a:lnSpc>
            </a:pPr>
            <a:r>
              <a:rPr lang="en-US" sz="1400" i="1" dirty="0"/>
              <a:t>S. </a:t>
            </a:r>
            <a:r>
              <a:rPr lang="en-US" sz="1400" i="1" dirty="0" err="1"/>
              <a:t>Bygde</a:t>
            </a:r>
            <a:r>
              <a:rPr lang="en-US" sz="1400" i="1" dirty="0"/>
              <a:t>. Static WCET analysis based on abstract </a:t>
            </a:r>
            <a:r>
              <a:rPr lang="en-US" sz="1400" i="1" dirty="0" smtClean="0"/>
              <a:t>interpretation </a:t>
            </a:r>
            <a:r>
              <a:rPr lang="en-US" sz="1400" i="1" dirty="0"/>
              <a:t>and counting of elements. PhD thesis, Ma ̈</a:t>
            </a:r>
            <a:r>
              <a:rPr lang="en-US" sz="1400" i="1" dirty="0" err="1"/>
              <a:t>lardalen</a:t>
            </a:r>
            <a:r>
              <a:rPr lang="en-US" sz="1400" i="1" dirty="0"/>
              <a:t> </a:t>
            </a:r>
            <a:r>
              <a:rPr lang="en-US" sz="1400" i="1" dirty="0" smtClean="0"/>
              <a:t>University</a:t>
            </a:r>
            <a:r>
              <a:rPr lang="en-US" sz="1400" i="1" dirty="0"/>
              <a:t>, 2010</a:t>
            </a:r>
            <a:r>
              <a:rPr lang="en-US" sz="1400" i="1" dirty="0" smtClean="0"/>
              <a:t>.</a:t>
            </a:r>
          </a:p>
          <a:p>
            <a:pPr>
              <a:lnSpc>
                <a:spcPct val="110000"/>
              </a:lnSpc>
            </a:pPr>
            <a:r>
              <a:rPr lang="en-US" sz="1400" i="1" dirty="0"/>
              <a:t>S. </a:t>
            </a:r>
            <a:r>
              <a:rPr lang="en-US" sz="1400" i="1" dirty="0" err="1"/>
              <a:t>Gulwani</a:t>
            </a:r>
            <a:r>
              <a:rPr lang="en-US" sz="1400" i="1" dirty="0"/>
              <a:t>, S. Jain, and E. </a:t>
            </a:r>
            <a:r>
              <a:rPr lang="en-US" sz="1400" i="1" dirty="0" err="1"/>
              <a:t>Koskinen</a:t>
            </a:r>
            <a:r>
              <a:rPr lang="en-US" sz="1400" i="1" dirty="0"/>
              <a:t>. Control-flow </a:t>
            </a:r>
            <a:r>
              <a:rPr lang="en-US" sz="1400" i="1" dirty="0" smtClean="0"/>
              <a:t>Refinement </a:t>
            </a:r>
            <a:r>
              <a:rPr lang="en-US" sz="1400" i="1" dirty="0"/>
              <a:t>and Progress Invariants for Bound Analysis. In ACM SIGPLAN Conference on Programming Language Design and Implementation, 2009 </a:t>
            </a:r>
            <a:r>
              <a:rPr lang="en-US" sz="1400" i="1" dirty="0" smtClean="0"/>
              <a:t> </a:t>
            </a:r>
          </a:p>
          <a:p>
            <a:pPr>
              <a:lnSpc>
                <a:spcPct val="110000"/>
              </a:lnSpc>
            </a:pPr>
            <a:r>
              <a:rPr lang="en-US" sz="1400" i="1" dirty="0" smtClean="0"/>
              <a:t>R. </a:t>
            </a:r>
            <a:r>
              <a:rPr lang="en-US" sz="1400" i="1" dirty="0" err="1" smtClean="0"/>
              <a:t>Vallee-Rai</a:t>
            </a:r>
            <a:r>
              <a:rPr lang="en-US" sz="1400" i="1" dirty="0" smtClean="0"/>
              <a:t>, L. </a:t>
            </a:r>
            <a:r>
              <a:rPr lang="en-US" sz="1400" i="1" dirty="0" err="1" smtClean="0"/>
              <a:t>Hendren</a:t>
            </a:r>
            <a:r>
              <a:rPr lang="en-US" sz="1400" i="1" dirty="0" smtClean="0"/>
              <a:t>, V. </a:t>
            </a:r>
            <a:r>
              <a:rPr lang="en-US" sz="1400" i="1" dirty="0" err="1" smtClean="0"/>
              <a:t>Sundaresan</a:t>
            </a:r>
            <a:r>
              <a:rPr lang="en-US" sz="1400" i="1" dirty="0" smtClean="0"/>
              <a:t>, P. Lam, E. Gagnon and P. Co, “Soot – A Java Optimization Framework”, CASCON 1999.</a:t>
            </a:r>
            <a:endParaRPr lang="en-US" sz="1400" i="1" dirty="0"/>
          </a:p>
          <a:p>
            <a:pPr>
              <a:lnSpc>
                <a:spcPct val="110000"/>
              </a:lnSpc>
            </a:pPr>
            <a:r>
              <a:rPr lang="en-US" sz="1400" i="1" dirty="0"/>
              <a:t>R. T. Fielding. Architectural Styles and the Design of Network-based Software Architectures. PhD thesis, </a:t>
            </a:r>
            <a:r>
              <a:rPr lang="en-US" sz="1400" i="1" dirty="0" smtClean="0"/>
              <a:t>University </a:t>
            </a:r>
            <a:r>
              <a:rPr lang="en-US" sz="1400" i="1" dirty="0"/>
              <a:t>of California, Irvine, 2000 </a:t>
            </a:r>
            <a:endParaRPr lang="en-US" sz="1400" i="1" dirty="0" smtClean="0"/>
          </a:p>
          <a:p>
            <a:pPr>
              <a:lnSpc>
                <a:spcPct val="110000"/>
              </a:lnSpc>
            </a:pPr>
            <a:r>
              <a:rPr lang="en-US" sz="1400" i="1" dirty="0"/>
              <a:t>L. Wu, S. </a:t>
            </a:r>
            <a:r>
              <a:rPr lang="en-US" sz="1400" i="1" dirty="0" err="1"/>
              <a:t>Garg</a:t>
            </a:r>
            <a:r>
              <a:rPr lang="en-US" sz="1400" i="1" dirty="0"/>
              <a:t>, R. </a:t>
            </a:r>
            <a:r>
              <a:rPr lang="en-US" sz="1400" i="1" dirty="0" err="1"/>
              <a:t>Buyya</a:t>
            </a:r>
            <a:r>
              <a:rPr lang="en-US" sz="1400" i="1" dirty="0"/>
              <a:t>, C. Chen, and S. </a:t>
            </a:r>
            <a:r>
              <a:rPr lang="en-US" sz="1400" i="1" dirty="0" err="1"/>
              <a:t>Versteeg</a:t>
            </a:r>
            <a:r>
              <a:rPr lang="en-US" sz="1400" i="1" dirty="0"/>
              <a:t>. </a:t>
            </a:r>
            <a:r>
              <a:rPr lang="en-US" sz="1400" i="1" dirty="0" smtClean="0"/>
              <a:t>Automated </a:t>
            </a:r>
            <a:r>
              <a:rPr lang="en-US" sz="1400" i="1" dirty="0"/>
              <a:t>SLA Negotiation Framework for Cloud Computing. In IEEE/ACM International Symposium on Cluster, Cloud and Grid Computing, </a:t>
            </a:r>
            <a:r>
              <a:rPr lang="en-US" sz="1400" i="1" dirty="0" smtClean="0"/>
              <a:t>2013</a:t>
            </a:r>
          </a:p>
          <a:p>
            <a:pPr>
              <a:lnSpc>
                <a:spcPct val="110000"/>
              </a:lnSpc>
            </a:pPr>
            <a:r>
              <a:rPr lang="en-US" sz="1400" i="1" dirty="0" smtClean="0"/>
              <a:t>R. </a:t>
            </a:r>
            <a:r>
              <a:rPr lang="en-US" sz="1400" i="1" dirty="0" err="1" smtClean="0"/>
              <a:t>Killick</a:t>
            </a:r>
            <a:r>
              <a:rPr lang="en-US" sz="1400" i="1" dirty="0"/>
              <a:t> </a:t>
            </a:r>
            <a:r>
              <a:rPr lang="en-US" sz="1400" i="1" dirty="0" smtClean="0"/>
              <a:t>and I.A. </a:t>
            </a:r>
            <a:r>
              <a:rPr lang="en-US" sz="1400" i="1" dirty="0" err="1" smtClean="0"/>
              <a:t>Eckley</a:t>
            </a:r>
            <a:r>
              <a:rPr lang="en-US" sz="1400" i="1" dirty="0" smtClean="0"/>
              <a:t>, “</a:t>
            </a:r>
            <a:r>
              <a:rPr lang="en-US" sz="1400" i="1" dirty="0" err="1" smtClean="0"/>
              <a:t>Changepoint</a:t>
            </a:r>
            <a:r>
              <a:rPr lang="en-US" sz="1400" i="1" dirty="0" smtClean="0"/>
              <a:t>: An R Package for </a:t>
            </a:r>
            <a:r>
              <a:rPr lang="en-US" sz="1400" i="1" dirty="0" err="1" smtClean="0"/>
              <a:t>Changepoint</a:t>
            </a:r>
            <a:r>
              <a:rPr lang="en-US" sz="1400" i="1" dirty="0" smtClean="0"/>
              <a:t> Analysis”, Journal of Statistical Software, 2014, </a:t>
            </a:r>
            <a:r>
              <a:rPr lang="en-US" sz="1400" i="1" dirty="0" err="1"/>
              <a:t>v</a:t>
            </a:r>
            <a:r>
              <a:rPr lang="en-US" sz="1400" i="1" dirty="0" err="1" smtClean="0"/>
              <a:t>ol</a:t>
            </a:r>
            <a:r>
              <a:rPr lang="en-US" sz="1400" i="1" dirty="0" smtClean="0"/>
              <a:t> 58, issue 3</a:t>
            </a:r>
          </a:p>
          <a:p>
            <a:pPr>
              <a:lnSpc>
                <a:spcPct val="110000"/>
              </a:lnSpc>
            </a:pPr>
            <a:r>
              <a:rPr lang="en-US" sz="1400" i="1" dirty="0" smtClean="0"/>
              <a:t>A</a:t>
            </a:r>
            <a:r>
              <a:rPr lang="en-US" sz="1400" i="1" dirty="0"/>
              <a:t>. </a:t>
            </a:r>
            <a:r>
              <a:rPr lang="en-US" sz="1400" i="1" dirty="0" err="1"/>
              <a:t>Iosup</a:t>
            </a:r>
            <a:r>
              <a:rPr lang="en-US" sz="1400" i="1" dirty="0"/>
              <a:t>, N. </a:t>
            </a:r>
            <a:r>
              <a:rPr lang="en-US" sz="1400" i="1" dirty="0" err="1"/>
              <a:t>Yigitbasi</a:t>
            </a:r>
            <a:r>
              <a:rPr lang="en-US" sz="1400" i="1" dirty="0"/>
              <a:t>, and D. </a:t>
            </a:r>
            <a:r>
              <a:rPr lang="en-US" sz="1400" i="1" dirty="0" err="1"/>
              <a:t>Epema</a:t>
            </a:r>
            <a:r>
              <a:rPr lang="en-US" sz="1400" i="1" dirty="0"/>
              <a:t>, “On the Performance Variability of Production Cloud Services,” in Cluster, Cloud and Grid Computing (</a:t>
            </a:r>
            <a:r>
              <a:rPr lang="en-US" sz="1400" i="1" dirty="0" err="1"/>
              <a:t>CCGrid</a:t>
            </a:r>
            <a:r>
              <a:rPr lang="en-US" sz="1400" i="1" dirty="0"/>
              <a:t>), 2011 11th IEEE/ACM Inter- national Symposium on, 2011 </a:t>
            </a:r>
          </a:p>
          <a:p>
            <a:pPr>
              <a:lnSpc>
                <a:spcPct val="110000"/>
              </a:lnSpc>
            </a:pPr>
            <a:r>
              <a:rPr lang="en-US" sz="1400" i="1" dirty="0" err="1" smtClean="0"/>
              <a:t>S.Duan</a:t>
            </a:r>
            <a:r>
              <a:rPr lang="en-US" sz="1400" i="1" dirty="0" smtClean="0"/>
              <a:t> and S.</a:t>
            </a:r>
            <a:r>
              <a:rPr lang="en-US" sz="1400" i="1" dirty="0" err="1" smtClean="0"/>
              <a:t>Babu</a:t>
            </a:r>
            <a:r>
              <a:rPr lang="en-US" sz="1400" i="1" dirty="0"/>
              <a:t>,“</a:t>
            </a:r>
            <a:r>
              <a:rPr lang="en-US" sz="1400" i="1" dirty="0" smtClean="0"/>
              <a:t>Proactive Identification of Performance </a:t>
            </a:r>
            <a:r>
              <a:rPr lang="en-US" sz="1400" i="1" dirty="0"/>
              <a:t>Problems,” in ACM SIGMOD International Conference on Management of Data, 2006 </a:t>
            </a:r>
          </a:p>
          <a:p>
            <a:pPr>
              <a:lnSpc>
                <a:spcPct val="110000"/>
              </a:lnSpc>
            </a:pPr>
            <a:endParaRPr lang="en-US" sz="1400" i="1" dirty="0" smtClean="0"/>
          </a:p>
        </p:txBody>
      </p:sp>
      <p:sp>
        <p:nvSpPr>
          <p:cNvPr id="3" name="Slide Number Placeholder 2"/>
          <p:cNvSpPr>
            <a:spLocks noGrp="1"/>
          </p:cNvSpPr>
          <p:nvPr>
            <p:ph type="sldNum" sz="quarter" idx="12"/>
          </p:nvPr>
        </p:nvSpPr>
        <p:spPr/>
        <p:txBody>
          <a:bodyPr/>
          <a:lstStyle/>
          <a:p>
            <a:fld id="{D4755116-B387-CD40-9D82-4279FFF17F28}" type="slidenum">
              <a:rPr lang="en-US" smtClean="0"/>
              <a:t>40</a:t>
            </a:fld>
            <a:endParaRPr lang="en-US"/>
          </a:p>
        </p:txBody>
      </p:sp>
    </p:spTree>
    <p:extLst>
      <p:ext uri="{BB962C8B-B14F-4D97-AF65-F5344CB8AC3E}">
        <p14:creationId xmlns:p14="http://schemas.microsoft.com/office/powerpoint/2010/main" val="4175768403"/>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6698"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Loadbalancer</a:t>
            </a:r>
            <a:endParaRPr lang="en-US" dirty="0"/>
          </a:p>
        </p:txBody>
      </p:sp>
      <p:sp>
        <p:nvSpPr>
          <p:cNvPr id="6" name="Rectangle 5"/>
          <p:cNvSpPr/>
          <p:nvPr/>
        </p:nvSpPr>
        <p:spPr>
          <a:xfrm>
            <a:off x="3910430"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 Server</a:t>
            </a:r>
            <a:endParaRPr lang="en-US" dirty="0"/>
          </a:p>
        </p:txBody>
      </p:sp>
      <p:sp>
        <p:nvSpPr>
          <p:cNvPr id="7" name="Rectangle 6"/>
          <p:cNvSpPr/>
          <p:nvPr/>
        </p:nvSpPr>
        <p:spPr>
          <a:xfrm>
            <a:off x="6761349"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PaaS</a:t>
            </a:r>
            <a:r>
              <a:rPr lang="en-US" dirty="0"/>
              <a:t> </a:t>
            </a:r>
            <a:r>
              <a:rPr lang="en-US" dirty="0" smtClean="0"/>
              <a:t>SDK</a:t>
            </a:r>
            <a:endParaRPr lang="en-US" dirty="0"/>
          </a:p>
        </p:txBody>
      </p:sp>
      <p:sp>
        <p:nvSpPr>
          <p:cNvPr id="8" name="Line Callout 1 7"/>
          <p:cNvSpPr/>
          <p:nvPr/>
        </p:nvSpPr>
        <p:spPr>
          <a:xfrm>
            <a:off x="2164107" y="693249"/>
            <a:ext cx="1995644" cy="1049595"/>
          </a:xfrm>
          <a:prstGeom prst="borderCallout1">
            <a:avLst>
              <a:gd name="adj1" fmla="val 44556"/>
              <a:gd name="adj2" fmla="val -1811"/>
              <a:gd name="adj3" fmla="val 166303"/>
              <a:gd name="adj4" fmla="val -30343"/>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Request ID generation,</a:t>
            </a:r>
          </a:p>
          <a:p>
            <a:pPr algn="ctr"/>
            <a:r>
              <a:rPr lang="en-US" sz="1400" dirty="0" smtClean="0"/>
              <a:t>Response time measurement</a:t>
            </a:r>
            <a:endParaRPr lang="en-US" sz="1400" dirty="0"/>
          </a:p>
        </p:txBody>
      </p:sp>
      <p:sp>
        <p:nvSpPr>
          <p:cNvPr id="9" name="Line Callout 1 8"/>
          <p:cNvSpPr/>
          <p:nvPr/>
        </p:nvSpPr>
        <p:spPr>
          <a:xfrm>
            <a:off x="4947129" y="693249"/>
            <a:ext cx="1995644" cy="1049595"/>
          </a:xfrm>
          <a:prstGeom prst="borderCallout1">
            <a:avLst>
              <a:gd name="adj1" fmla="val 49494"/>
              <a:gd name="adj2" fmla="val 102085"/>
              <a:gd name="adj3" fmla="val 168772"/>
              <a:gd name="adj4" fmla="val 134592"/>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SDK call tracing,</a:t>
            </a:r>
          </a:p>
          <a:p>
            <a:pPr algn="ctr"/>
            <a:r>
              <a:rPr lang="en-US" sz="1400" dirty="0" smtClean="0"/>
              <a:t>SDK call time measurement</a:t>
            </a:r>
            <a:endParaRPr lang="en-US" sz="1400" dirty="0"/>
          </a:p>
        </p:txBody>
      </p:sp>
      <p:sp>
        <p:nvSpPr>
          <p:cNvPr id="10" name="Rectangle 9"/>
          <p:cNvSpPr/>
          <p:nvPr/>
        </p:nvSpPr>
        <p:spPr>
          <a:xfrm>
            <a:off x="1036698"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Anomaly Detection</a:t>
            </a:r>
            <a:endParaRPr lang="en-US" dirty="0"/>
          </a:p>
        </p:txBody>
      </p:sp>
      <p:sp>
        <p:nvSpPr>
          <p:cNvPr id="11" name="Rectangle 10"/>
          <p:cNvSpPr/>
          <p:nvPr/>
        </p:nvSpPr>
        <p:spPr>
          <a:xfrm>
            <a:off x="6761349"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Root Cause Analysis</a:t>
            </a:r>
            <a:endParaRPr lang="en-US" dirty="0"/>
          </a:p>
        </p:txBody>
      </p:sp>
      <p:sp>
        <p:nvSpPr>
          <p:cNvPr id="12" name="Rectangle 11"/>
          <p:cNvSpPr/>
          <p:nvPr/>
        </p:nvSpPr>
        <p:spPr>
          <a:xfrm>
            <a:off x="6761349" y="3770768"/>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Path Analysis</a:t>
            </a:r>
            <a:endParaRPr lang="en-US" dirty="0"/>
          </a:p>
        </p:txBody>
      </p:sp>
      <p:cxnSp>
        <p:nvCxnSpPr>
          <p:cNvPr id="14" name="Straight Arrow Connector 13"/>
          <p:cNvCxnSpPr>
            <a:stCxn id="10" idx="3"/>
            <a:endCxn id="11" idx="1"/>
          </p:cNvCxnSpPr>
          <p:nvPr/>
        </p:nvCxnSpPr>
        <p:spPr>
          <a:xfrm>
            <a:off x="2513992" y="5286850"/>
            <a:ext cx="4247357"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4" idx="3"/>
            <a:endCxn id="6" idx="1"/>
          </p:cNvCxnSpPr>
          <p:nvPr/>
        </p:nvCxnSpPr>
        <p:spPr>
          <a:xfrm>
            <a:off x="2513992" y="3045121"/>
            <a:ext cx="139643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6" idx="3"/>
            <a:endCxn id="7" idx="1"/>
          </p:cNvCxnSpPr>
          <p:nvPr/>
        </p:nvCxnSpPr>
        <p:spPr>
          <a:xfrm>
            <a:off x="5387724" y="3045121"/>
            <a:ext cx="137362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2"/>
          </p:nvPr>
        </p:nvSpPr>
        <p:spPr/>
        <p:txBody>
          <a:bodyPr/>
          <a:lstStyle/>
          <a:p>
            <a:fld id="{D4755116-B387-CD40-9D82-4279FFF17F28}" type="slidenum">
              <a:rPr lang="en-US" smtClean="0"/>
              <a:t>41</a:t>
            </a:fld>
            <a:endParaRPr lang="en-US"/>
          </a:p>
        </p:txBody>
      </p:sp>
    </p:spTree>
    <p:extLst>
      <p:ext uri="{BB962C8B-B14F-4D97-AF65-F5344CB8AC3E}">
        <p14:creationId xmlns:p14="http://schemas.microsoft.com/office/powerpoint/2010/main" val="1991026714"/>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Analysis</a:t>
            </a:r>
            <a:endParaRPr lang="en-US" dirty="0"/>
          </a:p>
        </p:txBody>
      </p:sp>
      <p:sp>
        <p:nvSpPr>
          <p:cNvPr id="3" name="Content Placeholder 2"/>
          <p:cNvSpPr>
            <a:spLocks noGrp="1"/>
          </p:cNvSpPr>
          <p:nvPr>
            <p:ph idx="1"/>
          </p:nvPr>
        </p:nvSpPr>
        <p:spPr/>
        <p:txBody>
          <a:bodyPr/>
          <a:lstStyle/>
          <a:p>
            <a:r>
              <a:rPr lang="en-US" dirty="0" smtClean="0"/>
              <a:t>Compute the distribution of requests over different paths</a:t>
            </a:r>
          </a:p>
          <a:p>
            <a:pPr lvl="1"/>
            <a:r>
              <a:rPr lang="en-US" dirty="0" smtClean="0"/>
              <a:t>Evaluate how this distribution changes over time</a:t>
            </a:r>
          </a:p>
          <a:p>
            <a:r>
              <a:rPr lang="en-US" dirty="0" smtClean="0"/>
              <a:t>Novelty detection – appearance of new paths in the path distribution</a:t>
            </a:r>
          </a:p>
          <a:p>
            <a:r>
              <a:rPr lang="en-US" dirty="0" smtClean="0"/>
              <a:t>Summarize response time metric over different paths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42</a:t>
            </a:fld>
            <a:endParaRPr lang="en-US"/>
          </a:p>
        </p:txBody>
      </p:sp>
    </p:spTree>
    <p:extLst>
      <p:ext uri="{BB962C8B-B14F-4D97-AF65-F5344CB8AC3E}">
        <p14:creationId xmlns:p14="http://schemas.microsoft.com/office/powerpoint/2010/main" val="302790744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Prototype</a:t>
            </a:r>
            <a:endParaRPr lang="en-US" dirty="0"/>
          </a:p>
        </p:txBody>
      </p:sp>
      <p:sp>
        <p:nvSpPr>
          <p:cNvPr id="3" name="Content Placeholder 2"/>
          <p:cNvSpPr>
            <a:spLocks noGrp="1"/>
          </p:cNvSpPr>
          <p:nvPr>
            <p:ph idx="1"/>
          </p:nvPr>
        </p:nvSpPr>
        <p:spPr/>
        <p:txBody>
          <a:bodyPr/>
          <a:lstStyle/>
          <a:p>
            <a:r>
              <a:rPr lang="en-US" dirty="0"/>
              <a:t>Implemented into </a:t>
            </a:r>
            <a:r>
              <a:rPr lang="en-US" dirty="0" err="1"/>
              <a:t>AppScale</a:t>
            </a:r>
            <a:endParaRPr lang="en-US" dirty="0"/>
          </a:p>
          <a:p>
            <a:pPr lvl="1"/>
            <a:r>
              <a:rPr lang="en-US" dirty="0">
                <a:hlinkClick r:id="rId2"/>
              </a:rPr>
              <a:t>http://appscale.com</a:t>
            </a:r>
            <a:endParaRPr lang="en-US" dirty="0"/>
          </a:p>
          <a:p>
            <a:r>
              <a:rPr lang="en-US" dirty="0"/>
              <a:t>Metadata Manager – MySQL</a:t>
            </a:r>
          </a:p>
          <a:p>
            <a:r>
              <a:rPr lang="en-US" dirty="0"/>
              <a:t>API Gateway and Discovery Portal – WSO2</a:t>
            </a:r>
          </a:p>
          <a:p>
            <a:r>
              <a:rPr lang="en-US" dirty="0"/>
              <a:t>All additional processes integrated into the task management subsystem of </a:t>
            </a:r>
            <a:r>
              <a:rPr lang="en-US" dirty="0" err="1"/>
              <a:t>AppScale</a:t>
            </a:r>
            <a:endParaRPr lang="en-US" dirty="0"/>
          </a:p>
          <a:p>
            <a:r>
              <a:rPr lang="en-US" dirty="0"/>
              <a:t>Minimal code changes/additions</a:t>
            </a:r>
          </a:p>
          <a:p>
            <a:endParaRPr lang="en-US" dirty="0"/>
          </a:p>
        </p:txBody>
      </p:sp>
      <p:pic>
        <p:nvPicPr>
          <p:cNvPr id="4" name="Picture 3" descr="AppScale_Systems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6307" y="5323279"/>
            <a:ext cx="1117693" cy="1605768"/>
          </a:xfrm>
          <a:prstGeom prst="rect">
            <a:avLst/>
          </a:prstGeom>
        </p:spPr>
      </p:pic>
      <p:sp>
        <p:nvSpPr>
          <p:cNvPr id="5" name="Slide Number Placeholder 4"/>
          <p:cNvSpPr>
            <a:spLocks noGrp="1"/>
          </p:cNvSpPr>
          <p:nvPr>
            <p:ph type="sldNum" sz="quarter" idx="12"/>
          </p:nvPr>
        </p:nvSpPr>
        <p:spPr/>
        <p:txBody>
          <a:bodyPr/>
          <a:lstStyle/>
          <a:p>
            <a:fld id="{D4755116-B387-CD40-9D82-4279FFF17F28}" type="slidenum">
              <a:rPr lang="en-US" smtClean="0"/>
              <a:t>43</a:t>
            </a:fld>
            <a:endParaRPr lang="en-US"/>
          </a:p>
        </p:txBody>
      </p:sp>
    </p:spTree>
    <p:extLst>
      <p:ext uri="{BB962C8B-B14F-4D97-AF65-F5344CB8AC3E}">
        <p14:creationId xmlns:p14="http://schemas.microsoft.com/office/powerpoint/2010/main" val="1699778603"/>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Overhead by App</a:t>
            </a:r>
            <a:endParaRPr lang="en-US" dirty="0"/>
          </a:p>
        </p:txBody>
      </p:sp>
      <p:pic>
        <p:nvPicPr>
          <p:cNvPr id="4" name="Content Placeholder 3" descr="overhead_by_app.png"/>
          <p:cNvPicPr>
            <a:picLocks noGrp="1" noChangeAspect="1"/>
          </p:cNvPicPr>
          <p:nvPr>
            <p:ph idx="1"/>
          </p:nvPr>
        </p:nvPicPr>
        <p:blipFill>
          <a:blip r:embed="rId2">
            <a:extLst>
              <a:ext uri="{28A0092B-C50C-407E-A947-70E740481C1C}">
                <a14:useLocalDpi xmlns:a14="http://schemas.microsoft.com/office/drawing/2010/main" val="0"/>
              </a:ext>
            </a:extLst>
          </a:blip>
          <a:srcRect l="-7416" r="-7416"/>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44</a:t>
            </a:fld>
            <a:endParaRPr lang="en-US"/>
          </a:p>
        </p:txBody>
      </p:sp>
    </p:spTree>
    <p:extLst>
      <p:ext uri="{BB962C8B-B14F-4D97-AF65-F5344CB8AC3E}">
        <p14:creationId xmlns:p14="http://schemas.microsoft.com/office/powerpoint/2010/main" val="1956200155"/>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Overhead </a:t>
            </a:r>
            <a:r>
              <a:rPr lang="en-US" dirty="0" err="1" smtClean="0"/>
              <a:t>vs</a:t>
            </a:r>
            <a:r>
              <a:rPr lang="en-US" dirty="0" smtClean="0"/>
              <a:t> Policies</a:t>
            </a:r>
            <a:endParaRPr lang="en-US" dirty="0"/>
          </a:p>
        </p:txBody>
      </p:sp>
      <p:pic>
        <p:nvPicPr>
          <p:cNvPr id="4" name="Content Placeholder 5" descr="overhead_by_policies.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45</a:t>
            </a:fld>
            <a:endParaRPr lang="en-US"/>
          </a:p>
        </p:txBody>
      </p:sp>
    </p:spTree>
    <p:extLst>
      <p:ext uri="{BB962C8B-B14F-4D97-AF65-F5344CB8AC3E}">
        <p14:creationId xmlns:p14="http://schemas.microsoft.com/office/powerpoint/2010/main" val="1901845792"/>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ProgrammableWeb</a:t>
            </a:r>
            <a:r>
              <a:rPr lang="en-US" dirty="0" smtClean="0"/>
              <a:t> Dataset</a:t>
            </a:r>
            <a:endParaRPr lang="en-US" dirty="0"/>
          </a:p>
        </p:txBody>
      </p:sp>
      <p:pic>
        <p:nvPicPr>
          <p:cNvPr id="4" name="Content Placeholder 3" descr="pweb_sample_overhead.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
        <p:nvSpPr>
          <p:cNvPr id="5" name="TextBox 4"/>
          <p:cNvSpPr txBox="1"/>
          <p:nvPr/>
        </p:nvSpPr>
        <p:spPr>
          <a:xfrm>
            <a:off x="457200" y="6466022"/>
            <a:ext cx="8229600" cy="369332"/>
          </a:xfrm>
          <a:prstGeom prst="rect">
            <a:avLst/>
          </a:prstGeom>
          <a:noFill/>
        </p:spPr>
        <p:txBody>
          <a:bodyPr wrap="square" rtlCol="0">
            <a:spAutoFit/>
          </a:bodyPr>
          <a:lstStyle/>
          <a:p>
            <a:r>
              <a:rPr lang="en-US" dirty="0" smtClean="0"/>
              <a:t>0 policies; 18322 APIs in DB; 33615 dependency edges </a:t>
            </a:r>
            <a:endParaRPr lang="en-US" dirty="0"/>
          </a:p>
        </p:txBody>
      </p:sp>
      <p:sp>
        <p:nvSpPr>
          <p:cNvPr id="3" name="Slide Number Placeholder 2"/>
          <p:cNvSpPr>
            <a:spLocks noGrp="1"/>
          </p:cNvSpPr>
          <p:nvPr>
            <p:ph type="sldNum" sz="quarter" idx="12"/>
          </p:nvPr>
        </p:nvSpPr>
        <p:spPr/>
        <p:txBody>
          <a:bodyPr/>
          <a:lstStyle/>
          <a:p>
            <a:fld id="{D4755116-B387-CD40-9D82-4279FFF17F28}" type="slidenum">
              <a:rPr lang="en-US" smtClean="0"/>
              <a:t>46</a:t>
            </a:fld>
            <a:endParaRPr lang="en-US"/>
          </a:p>
        </p:txBody>
      </p:sp>
    </p:spTree>
    <p:extLst>
      <p:ext uri="{BB962C8B-B14F-4D97-AF65-F5344CB8AC3E}">
        <p14:creationId xmlns:p14="http://schemas.microsoft.com/office/powerpoint/2010/main" val="21886181"/>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QBETS: Queue Bounds Estimation from Time Series</a:t>
            </a:r>
            <a:endParaRPr lang="en-US" dirty="0"/>
          </a:p>
        </p:txBody>
      </p:sp>
      <p:sp>
        <p:nvSpPr>
          <p:cNvPr id="3" name="Content Placeholder 2"/>
          <p:cNvSpPr>
            <a:spLocks noGrp="1"/>
          </p:cNvSpPr>
          <p:nvPr>
            <p:ph idx="1"/>
          </p:nvPr>
        </p:nvSpPr>
        <p:spPr/>
        <p:txBody>
          <a:bodyPr>
            <a:normAutofit/>
          </a:bodyPr>
          <a:lstStyle/>
          <a:p>
            <a:r>
              <a:rPr lang="en-US" dirty="0" smtClean="0"/>
              <a:t>Analyzes the first </a:t>
            </a:r>
            <a:r>
              <a:rPr lang="en-US" i="1" dirty="0" smtClean="0"/>
              <a:t>n</a:t>
            </a:r>
            <a:r>
              <a:rPr lang="en-US" dirty="0" smtClean="0"/>
              <a:t> entries in a time series</a:t>
            </a:r>
          </a:p>
          <a:p>
            <a:r>
              <a:rPr lang="en-US" dirty="0" smtClean="0"/>
              <a:t>Predicts an upper bound for the </a:t>
            </a:r>
            <a:r>
              <a:rPr lang="en-US" i="1" dirty="0" smtClean="0"/>
              <a:t>(n+1)</a:t>
            </a:r>
            <a:r>
              <a:rPr lang="en-US" baseline="30000" dirty="0" err="1" smtClean="0"/>
              <a:t>th</a:t>
            </a:r>
            <a:r>
              <a:rPr lang="en-US" dirty="0" smtClean="0"/>
              <a:t> entry</a:t>
            </a:r>
          </a:p>
          <a:p>
            <a:pPr lvl="1"/>
            <a:r>
              <a:rPr lang="en-US" i="1" dirty="0" smtClean="0"/>
              <a:t>QBETS([x</a:t>
            </a:r>
            <a:r>
              <a:rPr lang="en-US" i="1" baseline="-25000" dirty="0" smtClean="0"/>
              <a:t>1</a:t>
            </a:r>
            <a:r>
              <a:rPr lang="en-US" i="1" dirty="0" smtClean="0"/>
              <a:t>,x</a:t>
            </a:r>
            <a:r>
              <a:rPr lang="en-US" i="1" baseline="-25000" dirty="0" smtClean="0"/>
              <a:t>2</a:t>
            </a:r>
            <a:r>
              <a:rPr lang="en-US" i="1" dirty="0" smtClean="0"/>
              <a:t>,…</a:t>
            </a:r>
            <a:r>
              <a:rPr lang="en-US" i="1" dirty="0" err="1" smtClean="0"/>
              <a:t>x</a:t>
            </a:r>
            <a:r>
              <a:rPr lang="en-US" i="1" baseline="-25000" dirty="0" err="1" smtClean="0"/>
              <a:t>n</a:t>
            </a:r>
            <a:r>
              <a:rPr lang="en-US" i="1" dirty="0" smtClean="0"/>
              <a:t>], p) = Q</a:t>
            </a:r>
            <a:r>
              <a:rPr lang="en-US" dirty="0" smtClean="0"/>
              <a:t> where </a:t>
            </a:r>
            <a:r>
              <a:rPr lang="en-US" i="1" dirty="0" smtClean="0"/>
              <a:t>p </a:t>
            </a:r>
            <a:r>
              <a:rPr lang="en-US" i="1" dirty="0" smtClean="0">
                <a:sym typeface="Symbol"/>
              </a:rPr>
              <a:t> </a:t>
            </a:r>
            <a:r>
              <a:rPr lang="en-US" i="1" dirty="0" smtClean="0"/>
              <a:t>(0,1)</a:t>
            </a:r>
          </a:p>
          <a:p>
            <a:pPr lvl="1"/>
            <a:r>
              <a:rPr lang="en-US" i="1" dirty="0" smtClean="0"/>
              <a:t>P(x</a:t>
            </a:r>
            <a:r>
              <a:rPr lang="en-US" i="1" baseline="-25000" dirty="0" smtClean="0"/>
              <a:t>n+1</a:t>
            </a:r>
            <a:r>
              <a:rPr lang="en-US" i="1" dirty="0" smtClean="0"/>
              <a:t> ≤ Q) ≥ p</a:t>
            </a:r>
          </a:p>
          <a:p>
            <a:r>
              <a:rPr lang="en-US" dirty="0" smtClean="0"/>
              <a:t>Cerebro uses QBETS to predict response time SLOs of the form:</a:t>
            </a:r>
          </a:p>
          <a:p>
            <a:pPr lvl="1"/>
            <a:r>
              <a:rPr lang="en-US" dirty="0" smtClean="0"/>
              <a:t>Operation </a:t>
            </a:r>
            <a:r>
              <a:rPr lang="en-US" i="1" dirty="0" smtClean="0"/>
              <a:t>O</a:t>
            </a:r>
            <a:r>
              <a:rPr lang="en-US" dirty="0" smtClean="0"/>
              <a:t> responds </a:t>
            </a:r>
            <a:r>
              <a:rPr lang="en-US" i="1" dirty="0" smtClean="0"/>
              <a:t>under</a:t>
            </a:r>
            <a:r>
              <a:rPr lang="en-US" dirty="0" smtClean="0"/>
              <a:t> </a:t>
            </a:r>
            <a:r>
              <a:rPr lang="en-US" i="1" dirty="0" smtClean="0"/>
              <a:t>T</a:t>
            </a:r>
            <a:r>
              <a:rPr lang="en-US" dirty="0" smtClean="0"/>
              <a:t> milliseconds (100</a:t>
            </a:r>
            <a:r>
              <a:rPr lang="en-US" i="1" dirty="0" smtClean="0"/>
              <a:t>p)%</a:t>
            </a:r>
            <a:r>
              <a:rPr lang="en-US" dirty="0" smtClean="0"/>
              <a:t> of the time</a:t>
            </a:r>
            <a:endParaRPr lang="en-US" dirty="0"/>
          </a:p>
        </p:txBody>
      </p:sp>
      <p:sp>
        <p:nvSpPr>
          <p:cNvPr id="4" name="Slide Number Placeholder 3"/>
          <p:cNvSpPr>
            <a:spLocks noGrp="1"/>
          </p:cNvSpPr>
          <p:nvPr>
            <p:ph type="sldNum" sz="quarter" idx="12"/>
          </p:nvPr>
        </p:nvSpPr>
        <p:spPr/>
        <p:txBody>
          <a:bodyPr/>
          <a:lstStyle/>
          <a:p>
            <a:fld id="{3336F440-0623-F948-B0BF-C3A0BAE2BBD0}" type="slidenum">
              <a:rPr lang="en-US" smtClean="0"/>
              <a:pPr/>
              <a:t>47</a:t>
            </a:fld>
            <a:endParaRPr lang="en-US"/>
          </a:p>
        </p:txBody>
      </p:sp>
      <p:sp>
        <p:nvSpPr>
          <p:cNvPr id="5" name="TextBox 4"/>
          <p:cNvSpPr txBox="1"/>
          <p:nvPr/>
        </p:nvSpPr>
        <p:spPr>
          <a:xfrm>
            <a:off x="165100" y="6264335"/>
            <a:ext cx="8788400" cy="562718"/>
          </a:xfrm>
          <a:prstGeom prst="rect">
            <a:avLst/>
          </a:prstGeom>
          <a:noFill/>
        </p:spPr>
        <p:txBody>
          <a:bodyPr wrap="square" rtlCol="0">
            <a:spAutoFit/>
          </a:bodyPr>
          <a:lstStyle/>
          <a:p>
            <a:pPr>
              <a:lnSpc>
                <a:spcPct val="110000"/>
              </a:lnSpc>
            </a:pPr>
            <a:r>
              <a:rPr lang="en-US" sz="1400" i="1" dirty="0" smtClean="0"/>
              <a:t>D. </a:t>
            </a:r>
            <a:r>
              <a:rPr lang="en-US" sz="1400" i="1" dirty="0" err="1" smtClean="0"/>
              <a:t>Nurmi</a:t>
            </a:r>
            <a:r>
              <a:rPr lang="en-US" sz="1400" i="1" dirty="0" smtClean="0"/>
              <a:t>, J. </a:t>
            </a:r>
            <a:r>
              <a:rPr lang="en-US" sz="1400" i="1" dirty="0" err="1" smtClean="0"/>
              <a:t>Brevik</a:t>
            </a:r>
            <a:r>
              <a:rPr lang="en-US" sz="1400" i="1" dirty="0" smtClean="0"/>
              <a:t> and R. </a:t>
            </a:r>
            <a:r>
              <a:rPr lang="en-US" sz="1400" i="1" dirty="0" err="1" smtClean="0"/>
              <a:t>Wolski</a:t>
            </a:r>
            <a:r>
              <a:rPr lang="en-US" sz="1400" i="1" dirty="0" smtClean="0"/>
              <a:t>, “QBETS: Queue Bounds Estimation from Time Series”, 2008 International Conference on Job Scheduling Strategies for Parallel Processing</a:t>
            </a:r>
            <a:endParaRPr lang="en-US" sz="1400" i="1" dirty="0"/>
          </a:p>
        </p:txBody>
      </p:sp>
    </p:spTree>
    <p:extLst>
      <p:ext uri="{BB962C8B-B14F-4D97-AF65-F5344CB8AC3E}">
        <p14:creationId xmlns:p14="http://schemas.microsoft.com/office/powerpoint/2010/main" val="42999633"/>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SLO Invalidation</a:t>
            </a:r>
            <a:endParaRPr lang="en-US" dirty="0"/>
          </a:p>
        </p:txBody>
      </p:sp>
      <p:sp>
        <p:nvSpPr>
          <p:cNvPr id="3" name="Content Placeholder 2"/>
          <p:cNvSpPr>
            <a:spLocks noGrp="1"/>
          </p:cNvSpPr>
          <p:nvPr>
            <p:ph idx="1"/>
          </p:nvPr>
        </p:nvSpPr>
        <p:spPr/>
        <p:txBody>
          <a:bodyPr>
            <a:normAutofit lnSpcReduction="10000"/>
          </a:bodyPr>
          <a:lstStyle/>
          <a:p>
            <a:r>
              <a:rPr lang="en-US" dirty="0" smtClean="0"/>
              <a:t>Each time Cerebro makes a prediction, it computes the current autocorrelation in the time series</a:t>
            </a:r>
          </a:p>
          <a:p>
            <a:r>
              <a:rPr lang="en-US" dirty="0" smtClean="0"/>
              <a:t>Autocorrelation can be used to lookup a table, and determine </a:t>
            </a:r>
            <a:r>
              <a:rPr lang="en-US" i="1" dirty="0" err="1" smtClean="0"/>
              <a:t>C</a:t>
            </a:r>
            <a:r>
              <a:rPr lang="en-US" i="1" baseline="-25000" dirty="0" err="1" smtClean="0"/>
              <a:t>w</a:t>
            </a:r>
            <a:r>
              <a:rPr lang="en-US" dirty="0"/>
              <a:t>;</a:t>
            </a:r>
            <a:r>
              <a:rPr lang="en-US" dirty="0" smtClean="0"/>
              <a:t> the number of consecutive readings greater than </a:t>
            </a:r>
            <a:r>
              <a:rPr lang="en-US" i="1" dirty="0" smtClean="0"/>
              <a:t>Q</a:t>
            </a:r>
            <a:r>
              <a:rPr lang="en-US" dirty="0" smtClean="0"/>
              <a:t>, that constitute a change point</a:t>
            </a:r>
          </a:p>
          <a:p>
            <a:r>
              <a:rPr lang="en-US" dirty="0" smtClean="0"/>
              <a:t>We consider the SLO to have become invalid if this change point occurs</a:t>
            </a:r>
          </a:p>
          <a:p>
            <a:endParaRPr lang="en-US" dirty="0"/>
          </a:p>
        </p:txBody>
      </p:sp>
      <p:sp>
        <p:nvSpPr>
          <p:cNvPr id="4" name="Slide Number Placeholder 3"/>
          <p:cNvSpPr>
            <a:spLocks noGrp="1"/>
          </p:cNvSpPr>
          <p:nvPr>
            <p:ph type="sldNum" sz="quarter" idx="12"/>
          </p:nvPr>
        </p:nvSpPr>
        <p:spPr/>
        <p:txBody>
          <a:bodyPr/>
          <a:lstStyle/>
          <a:p>
            <a:fld id="{4940F666-E5FA-274D-B0C1-53A0010BDC84}" type="slidenum">
              <a:rPr lang="en-US" smtClean="0"/>
              <a:t>48</a:t>
            </a:fld>
            <a:endParaRPr lang="en-US"/>
          </a:p>
        </p:txBody>
      </p:sp>
    </p:spTree>
    <p:extLst>
      <p:ext uri="{BB962C8B-B14F-4D97-AF65-F5344CB8AC3E}">
        <p14:creationId xmlns:p14="http://schemas.microsoft.com/office/powerpoint/2010/main" val="2159115509"/>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SLO Validity Periods (In Hours)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5316693"/>
              </p:ext>
            </p:extLst>
          </p:nvPr>
        </p:nvGraphicFramePr>
        <p:xfrm>
          <a:off x="457200" y="1600200"/>
          <a:ext cx="8229600" cy="2595880"/>
        </p:xfrm>
        <a:graphic>
          <a:graphicData uri="http://schemas.openxmlformats.org/drawingml/2006/table">
            <a:tbl>
              <a:tblPr firstRow="1" bandRow="1">
                <a:tableStyleId>{5C22544A-7EE6-4342-B048-85BDC9FD1C3A}</a:tableStyleId>
              </a:tblPr>
              <a:tblGrid>
                <a:gridCol w="2624973"/>
                <a:gridCol w="1918090"/>
                <a:gridCol w="1878406"/>
                <a:gridCol w="1808131"/>
              </a:tblGrid>
              <a:tr h="370840">
                <a:tc>
                  <a:txBody>
                    <a:bodyPr/>
                    <a:lstStyle/>
                    <a:p>
                      <a:pPr algn="ctr"/>
                      <a:r>
                        <a:rPr lang="en-US" dirty="0" smtClean="0"/>
                        <a:t>API</a:t>
                      </a:r>
                      <a:endParaRPr lang="en-US" dirty="0"/>
                    </a:p>
                  </a:txBody>
                  <a:tcPr/>
                </a:tc>
                <a:tc>
                  <a:txBody>
                    <a:bodyPr/>
                    <a:lstStyle/>
                    <a:p>
                      <a:pPr algn="ctr"/>
                      <a:r>
                        <a:rPr lang="en-US" dirty="0" smtClean="0"/>
                        <a:t>5</a:t>
                      </a:r>
                      <a:r>
                        <a:rPr lang="en-US" baseline="30000" dirty="0" smtClean="0"/>
                        <a:t>th</a:t>
                      </a:r>
                      <a:r>
                        <a:rPr lang="en-US" dirty="0" smtClean="0"/>
                        <a:t> Percentile</a:t>
                      </a:r>
                      <a:endParaRPr lang="en-US" dirty="0"/>
                    </a:p>
                  </a:txBody>
                  <a:tcPr/>
                </a:tc>
                <a:tc>
                  <a:txBody>
                    <a:bodyPr/>
                    <a:lstStyle/>
                    <a:p>
                      <a:pPr algn="ctr"/>
                      <a:r>
                        <a:rPr lang="en-US" dirty="0" smtClean="0"/>
                        <a:t>Mean</a:t>
                      </a:r>
                      <a:endParaRPr lang="en-US" dirty="0"/>
                    </a:p>
                  </a:txBody>
                  <a:tcPr/>
                </a:tc>
                <a:tc>
                  <a:txBody>
                    <a:bodyPr/>
                    <a:lstStyle/>
                    <a:p>
                      <a:pPr algn="ctr"/>
                      <a:r>
                        <a:rPr lang="en-US" dirty="0" smtClean="0"/>
                        <a:t>95</a:t>
                      </a:r>
                      <a:r>
                        <a:rPr lang="en-US" baseline="30000" dirty="0" smtClean="0"/>
                        <a:t>th</a:t>
                      </a:r>
                      <a:r>
                        <a:rPr lang="en-US" dirty="0" smtClean="0"/>
                        <a:t> Percentile</a:t>
                      </a:r>
                      <a:endParaRPr lang="en-US" dirty="0"/>
                    </a:p>
                  </a:txBody>
                  <a:tcPr/>
                </a:tc>
              </a:tr>
              <a:tr h="370840">
                <a:tc>
                  <a:txBody>
                    <a:bodyPr/>
                    <a:lstStyle/>
                    <a:p>
                      <a:pPr algn="l" fontAlgn="b"/>
                      <a:r>
                        <a:rPr lang="en-US" sz="1800" b="0" i="0" u="none" strike="noStrike" dirty="0" err="1">
                          <a:solidFill>
                            <a:srgbClr val="000000"/>
                          </a:solidFill>
                          <a:effectLst/>
                          <a:latin typeface="Calibri"/>
                        </a:rPr>
                        <a:t>StudentInfo#getStudent</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12.97</a:t>
                      </a:r>
                    </a:p>
                  </a:txBody>
                  <a:tcPr marL="12700" marR="12700" marT="12700" marB="0" anchor="b"/>
                </a:tc>
                <a:tc>
                  <a:txBody>
                    <a:bodyPr/>
                    <a:lstStyle/>
                    <a:p>
                      <a:pPr algn="r" fontAlgn="b"/>
                      <a:r>
                        <a:rPr lang="en-US" sz="1800" b="0" i="0" u="none" strike="noStrike" dirty="0">
                          <a:solidFill>
                            <a:srgbClr val="000000"/>
                          </a:solidFill>
                          <a:effectLst/>
                          <a:latin typeface="Calibri"/>
                        </a:rPr>
                        <a:t>631.24</a:t>
                      </a:r>
                    </a:p>
                  </a:txBody>
                  <a:tcPr marL="12700" marR="12700" marT="12700" marB="0" anchor="b"/>
                </a:tc>
                <a:tc>
                  <a:txBody>
                    <a:bodyPr/>
                    <a:lstStyle/>
                    <a:p>
                      <a:pPr algn="r" fontAlgn="b"/>
                      <a:r>
                        <a:rPr lang="en-US" sz="1800" b="0" i="0" u="none" strike="noStrike" dirty="0">
                          <a:solidFill>
                            <a:srgbClr val="000000"/>
                          </a:solidFill>
                          <a:effectLst/>
                          <a:latin typeface="Calibri"/>
                        </a:rPr>
                        <a:t>1911.19</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StudentInfo#deleteStudent</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7.65</a:t>
                      </a:r>
                    </a:p>
                  </a:txBody>
                  <a:tcPr marL="12700" marR="12700" marT="12700" marB="0" anchor="b"/>
                </a:tc>
                <a:tc>
                  <a:txBody>
                    <a:bodyPr/>
                    <a:lstStyle/>
                    <a:p>
                      <a:pPr algn="r" fontAlgn="b"/>
                      <a:r>
                        <a:rPr lang="en-US" sz="1800" b="0" i="0" u="none" strike="noStrike">
                          <a:solidFill>
                            <a:srgbClr val="000000"/>
                          </a:solidFill>
                          <a:effectLst/>
                          <a:latin typeface="Calibri"/>
                        </a:rPr>
                        <a:t>472.07</a:t>
                      </a:r>
                    </a:p>
                  </a:txBody>
                  <a:tcPr marL="12700" marR="12700" marT="12700" marB="0" anchor="b"/>
                </a:tc>
                <a:tc>
                  <a:txBody>
                    <a:bodyPr/>
                    <a:lstStyle/>
                    <a:p>
                      <a:pPr algn="r" fontAlgn="b"/>
                      <a:r>
                        <a:rPr lang="en-US" sz="1800" b="0" i="0" u="none" strike="noStrike">
                          <a:solidFill>
                            <a:srgbClr val="000000"/>
                          </a:solidFill>
                          <a:effectLst/>
                          <a:latin typeface="Calibri"/>
                        </a:rPr>
                        <a:t>2031.59</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ServerHealth#info</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12.96</a:t>
                      </a:r>
                    </a:p>
                  </a:txBody>
                  <a:tcPr marL="12700" marR="12700" marT="12700" marB="0" anchor="b"/>
                </a:tc>
                <a:tc>
                  <a:txBody>
                    <a:bodyPr/>
                    <a:lstStyle/>
                    <a:p>
                      <a:pPr algn="r" fontAlgn="b"/>
                      <a:r>
                        <a:rPr lang="en-US" sz="1800" b="0" i="0" u="none" strike="noStrike" dirty="0">
                          <a:solidFill>
                            <a:srgbClr val="000000"/>
                          </a:solidFill>
                          <a:effectLst/>
                          <a:latin typeface="Calibri"/>
                        </a:rPr>
                        <a:t>630.01</a:t>
                      </a:r>
                    </a:p>
                  </a:txBody>
                  <a:tcPr marL="12700" marR="12700" marT="12700" marB="0" anchor="b"/>
                </a:tc>
                <a:tc>
                  <a:txBody>
                    <a:bodyPr/>
                    <a:lstStyle/>
                    <a:p>
                      <a:pPr algn="r" fontAlgn="b"/>
                      <a:r>
                        <a:rPr lang="en-US" sz="1800" b="0" i="0" u="none" strike="noStrike">
                          <a:solidFill>
                            <a:srgbClr val="000000"/>
                          </a:solidFill>
                          <a:effectLst/>
                          <a:latin typeface="Calibri"/>
                        </a:rPr>
                        <a:t>1911.19</a:t>
                      </a:r>
                    </a:p>
                  </a:txBody>
                  <a:tcPr marL="12700" marR="12700" marT="12700" marB="0" anchor="b"/>
                </a:tc>
              </a:tr>
              <a:tr h="370840">
                <a:tc>
                  <a:txBody>
                    <a:bodyPr/>
                    <a:lstStyle/>
                    <a:p>
                      <a:pPr algn="l" fontAlgn="b"/>
                      <a:r>
                        <a:rPr lang="en-US" sz="1800" b="0" i="0" u="none" strike="noStrike">
                          <a:solidFill>
                            <a:srgbClr val="000000"/>
                          </a:solidFill>
                          <a:effectLst/>
                          <a:latin typeface="Calibri"/>
                        </a:rPr>
                        <a:t>Rooms#getRoomByName</a:t>
                      </a:r>
                    </a:p>
                  </a:txBody>
                  <a:tcPr marL="12700" marR="12700" marT="12700" marB="0" anchor="b"/>
                </a:tc>
                <a:tc>
                  <a:txBody>
                    <a:bodyPr/>
                    <a:lstStyle/>
                    <a:p>
                      <a:pPr algn="r" fontAlgn="b"/>
                      <a:r>
                        <a:rPr lang="en-US" sz="1800" b="0" i="0" u="none" strike="noStrike">
                          <a:solidFill>
                            <a:srgbClr val="000000"/>
                          </a:solidFill>
                          <a:effectLst/>
                          <a:latin typeface="Calibri"/>
                        </a:rPr>
                        <a:t>8.48</a:t>
                      </a:r>
                    </a:p>
                  </a:txBody>
                  <a:tcPr marL="12700" marR="12700" marT="12700" marB="0" anchor="b"/>
                </a:tc>
                <a:tc>
                  <a:txBody>
                    <a:bodyPr/>
                    <a:lstStyle/>
                    <a:p>
                      <a:pPr algn="r" fontAlgn="b"/>
                      <a:r>
                        <a:rPr lang="en-US" sz="1800" b="0" i="0" u="none" strike="noStrike" dirty="0">
                          <a:solidFill>
                            <a:srgbClr val="000000"/>
                          </a:solidFill>
                          <a:effectLst/>
                          <a:latin typeface="Calibri"/>
                        </a:rPr>
                        <a:t>345.13</a:t>
                      </a:r>
                    </a:p>
                  </a:txBody>
                  <a:tcPr marL="12700" marR="12700" marT="12700" marB="0" anchor="b"/>
                </a:tc>
                <a:tc>
                  <a:txBody>
                    <a:bodyPr/>
                    <a:lstStyle/>
                    <a:p>
                      <a:pPr algn="r" fontAlgn="b"/>
                      <a:r>
                        <a:rPr lang="en-US" sz="1800" b="0" i="0" u="none" strike="noStrike" dirty="0">
                          <a:solidFill>
                            <a:srgbClr val="000000"/>
                          </a:solidFill>
                          <a:effectLst/>
                          <a:latin typeface="Calibri"/>
                        </a:rPr>
                        <a:t>1096.53</a:t>
                      </a:r>
                    </a:p>
                  </a:txBody>
                  <a:tcPr marL="12700" marR="12700" marT="12700" marB="0" anchor="b"/>
                </a:tc>
              </a:tr>
              <a:tr h="370840">
                <a:tc>
                  <a:txBody>
                    <a:bodyPr/>
                    <a:lstStyle/>
                    <a:p>
                      <a:pPr algn="l" fontAlgn="b"/>
                      <a:r>
                        <a:rPr lang="en-US" sz="1800" b="0" i="0" u="none" strike="noStrike">
                          <a:solidFill>
                            <a:srgbClr val="000000"/>
                          </a:solidFill>
                          <a:effectLst/>
                          <a:latin typeface="Calibri"/>
                        </a:rPr>
                        <a:t>Rooms#getRoomsInCity</a:t>
                      </a:r>
                    </a:p>
                  </a:txBody>
                  <a:tcPr marL="12700" marR="12700" marT="12700" marB="0" anchor="b"/>
                </a:tc>
                <a:tc>
                  <a:txBody>
                    <a:bodyPr/>
                    <a:lstStyle/>
                    <a:p>
                      <a:pPr algn="r" fontAlgn="b"/>
                      <a:r>
                        <a:rPr lang="en-US" sz="1800" b="0" i="0" u="none" strike="noStrike">
                          <a:solidFill>
                            <a:srgbClr val="000000"/>
                          </a:solidFill>
                          <a:effectLst/>
                          <a:latin typeface="Calibri"/>
                        </a:rPr>
                        <a:t>20.56</a:t>
                      </a:r>
                    </a:p>
                  </a:txBody>
                  <a:tcPr marL="12700" marR="12700" marT="12700" marB="0" anchor="b"/>
                </a:tc>
                <a:tc>
                  <a:txBody>
                    <a:bodyPr/>
                    <a:lstStyle/>
                    <a:p>
                      <a:pPr algn="r" fontAlgn="b"/>
                      <a:r>
                        <a:rPr lang="en-US" sz="1800" b="0" i="0" u="none" strike="noStrike">
                          <a:solidFill>
                            <a:srgbClr val="000000"/>
                          </a:solidFill>
                          <a:effectLst/>
                          <a:latin typeface="Calibri"/>
                        </a:rPr>
                        <a:t>296.44</a:t>
                      </a:r>
                    </a:p>
                  </a:txBody>
                  <a:tcPr marL="12700" marR="12700" marT="12700" marB="0" anchor="b"/>
                </a:tc>
                <a:tc>
                  <a:txBody>
                    <a:bodyPr/>
                    <a:lstStyle/>
                    <a:p>
                      <a:pPr algn="r" fontAlgn="b"/>
                      <a:r>
                        <a:rPr lang="en-US" sz="1800" b="0" i="0" u="none" strike="noStrike" dirty="0">
                          <a:solidFill>
                            <a:srgbClr val="000000"/>
                          </a:solidFill>
                          <a:effectLst/>
                          <a:latin typeface="Calibri"/>
                        </a:rPr>
                        <a:t>1143.45</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Stocks#buy</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8.46</a:t>
                      </a:r>
                    </a:p>
                  </a:txBody>
                  <a:tcPr marL="12700" marR="12700" marT="12700" marB="0" anchor="b"/>
                </a:tc>
                <a:tc>
                  <a:txBody>
                    <a:bodyPr/>
                    <a:lstStyle/>
                    <a:p>
                      <a:pPr algn="r" fontAlgn="b"/>
                      <a:r>
                        <a:rPr lang="en-US" sz="1800" b="0" i="0" u="none" strike="noStrike" dirty="0">
                          <a:solidFill>
                            <a:srgbClr val="000000"/>
                          </a:solidFill>
                          <a:effectLst/>
                          <a:latin typeface="Calibri"/>
                        </a:rPr>
                        <a:t>411.75</a:t>
                      </a:r>
                    </a:p>
                  </a:txBody>
                  <a:tcPr marL="12700" marR="12700" marT="12700" marB="0" anchor="b"/>
                </a:tc>
                <a:tc>
                  <a:txBody>
                    <a:bodyPr/>
                    <a:lstStyle/>
                    <a:p>
                      <a:pPr algn="r" fontAlgn="b"/>
                      <a:r>
                        <a:rPr lang="en-US" sz="1800" b="0" i="0" u="none" strike="noStrike" dirty="0">
                          <a:solidFill>
                            <a:srgbClr val="000000"/>
                          </a:solidFill>
                          <a:effectLst/>
                          <a:latin typeface="Calibri"/>
                        </a:rPr>
                        <a:t>815.5</a:t>
                      </a:r>
                    </a:p>
                  </a:txBody>
                  <a:tcPr marL="12700" marR="12700" marT="12700" marB="0" anchor="b"/>
                </a:tc>
              </a:tr>
            </a:tbl>
          </a:graphicData>
        </a:graphic>
      </p:graphicFrame>
      <p:sp>
        <p:nvSpPr>
          <p:cNvPr id="3" name="Slide Number Placeholder 2"/>
          <p:cNvSpPr>
            <a:spLocks noGrp="1"/>
          </p:cNvSpPr>
          <p:nvPr>
            <p:ph type="sldNum" sz="quarter" idx="12"/>
          </p:nvPr>
        </p:nvSpPr>
        <p:spPr/>
        <p:txBody>
          <a:bodyPr/>
          <a:lstStyle/>
          <a:p>
            <a:fld id="{4940F666-E5FA-274D-B0C1-53A0010BDC84}" type="slidenum">
              <a:rPr lang="en-US" smtClean="0"/>
              <a:t>49</a:t>
            </a:fld>
            <a:endParaRPr lang="en-US"/>
          </a:p>
        </p:txBody>
      </p:sp>
    </p:spTree>
    <p:extLst>
      <p:ext uri="{BB962C8B-B14F-4D97-AF65-F5344CB8AC3E}">
        <p14:creationId xmlns:p14="http://schemas.microsoft.com/office/powerpoint/2010/main" val="240184998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Cannot Establish Performance SLOs</a:t>
            </a:r>
            <a:endParaRPr lang="en-US" dirty="0"/>
          </a:p>
        </p:txBody>
      </p:sp>
      <p:sp>
        <p:nvSpPr>
          <p:cNvPr id="3" name="Content Placeholder 2"/>
          <p:cNvSpPr>
            <a:spLocks noGrp="1"/>
          </p:cNvSpPr>
          <p:nvPr>
            <p:ph idx="1"/>
          </p:nvPr>
        </p:nvSpPr>
        <p:spPr/>
        <p:txBody>
          <a:bodyPr>
            <a:normAutofit/>
          </a:bodyPr>
          <a:lstStyle/>
          <a:p>
            <a:pPr marL="342900" lvl="1" indent="-342900">
              <a:buFont typeface="Arial"/>
              <a:buChar char="•"/>
            </a:pPr>
            <a:r>
              <a:rPr lang="en-US" sz="3200" dirty="0" smtClean="0"/>
              <a:t>A bound on application’s response time that enables:</a:t>
            </a:r>
          </a:p>
          <a:p>
            <a:pPr lvl="1"/>
            <a:r>
              <a:rPr lang="en-US" dirty="0" smtClean="0"/>
              <a:t>Reasoning about downstream app performance</a:t>
            </a:r>
          </a:p>
          <a:p>
            <a:pPr lvl="1"/>
            <a:r>
              <a:rPr lang="en-US" dirty="0" smtClean="0"/>
              <a:t>Application monitoring for consistent operation</a:t>
            </a:r>
          </a:p>
          <a:p>
            <a:pPr lvl="1"/>
            <a:r>
              <a:rPr lang="en-US" dirty="0" smtClean="0"/>
              <a:t>Negotiating SLAs</a:t>
            </a:r>
            <a:endParaRPr lang="en-US" dirty="0"/>
          </a:p>
          <a:p>
            <a:pPr marL="342900" lvl="1" indent="-342900">
              <a:buFont typeface="Arial"/>
              <a:buChar char="•"/>
            </a:pPr>
            <a:r>
              <a:rPr lang="en-US" sz="3200" dirty="0" smtClean="0"/>
              <a:t>No reliable and systematic means for stipulating such bounds</a:t>
            </a:r>
          </a:p>
        </p:txBody>
      </p:sp>
      <p:sp>
        <p:nvSpPr>
          <p:cNvPr id="5" name="Slide Number Placeholder 4"/>
          <p:cNvSpPr>
            <a:spLocks noGrp="1"/>
          </p:cNvSpPr>
          <p:nvPr>
            <p:ph type="sldNum" sz="quarter" idx="12"/>
          </p:nvPr>
        </p:nvSpPr>
        <p:spPr/>
        <p:txBody>
          <a:bodyPr/>
          <a:lstStyle/>
          <a:p>
            <a:fld id="{D4755116-B387-CD40-9D82-4279FFF17F28}" type="slidenum">
              <a:rPr lang="en-US" smtClean="0"/>
              <a:t>5</a:t>
            </a:fld>
            <a:endParaRPr lang="en-US"/>
          </a:p>
        </p:txBody>
      </p:sp>
    </p:spTree>
    <p:extLst>
      <p:ext uri="{BB962C8B-B14F-4D97-AF65-F5344CB8AC3E}">
        <p14:creationId xmlns:p14="http://schemas.microsoft.com/office/powerpoint/2010/main" val="813716038"/>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Chen &amp; Liu Method Example</a:t>
            </a:r>
            <a:endParaRPr lang="en-US" dirty="0"/>
          </a:p>
        </p:txBody>
      </p:sp>
      <p:pic>
        <p:nvPicPr>
          <p:cNvPr id="4" name="Picture 3" descr="Workload_Trace_Simulatio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00" y="1092200"/>
            <a:ext cx="5537200" cy="5537200"/>
          </a:xfrm>
          <a:prstGeom prst="rect">
            <a:avLst/>
          </a:prstGeom>
        </p:spPr>
      </p:pic>
      <p:sp>
        <p:nvSpPr>
          <p:cNvPr id="5" name="TextBox 4"/>
          <p:cNvSpPr txBox="1"/>
          <p:nvPr/>
        </p:nvSpPr>
        <p:spPr>
          <a:xfrm>
            <a:off x="5892800" y="1803400"/>
            <a:ext cx="3086100" cy="3046987"/>
          </a:xfrm>
          <a:prstGeom prst="rect">
            <a:avLst/>
          </a:prstGeom>
          <a:noFill/>
        </p:spPr>
        <p:txBody>
          <a:bodyPr wrap="square" rtlCol="0">
            <a:spAutoFit/>
          </a:bodyPr>
          <a:lstStyle/>
          <a:p>
            <a:r>
              <a:rPr lang="en-US" sz="1200" dirty="0" smtClean="0">
                <a:latin typeface="Courier"/>
                <a:cs typeface="Courier"/>
              </a:rPr>
              <a:t>Series: </a:t>
            </a:r>
            <a:r>
              <a:rPr lang="en-US" sz="1200" dirty="0" err="1" smtClean="0">
                <a:latin typeface="Courier"/>
                <a:cs typeface="Courier"/>
              </a:rPr>
              <a:t>ts</a:t>
            </a:r>
            <a:r>
              <a:rPr lang="en-US" sz="1200" dirty="0" smtClean="0">
                <a:latin typeface="Courier"/>
                <a:cs typeface="Courier"/>
              </a:rPr>
              <a:t>(data) </a:t>
            </a:r>
          </a:p>
          <a:p>
            <a:r>
              <a:rPr lang="en-US" sz="1200" dirty="0" smtClean="0">
                <a:latin typeface="Courier"/>
                <a:cs typeface="Courier"/>
              </a:rPr>
              <a:t>ARIMA(0,0,0) with non-zero mean </a:t>
            </a:r>
          </a:p>
          <a:p>
            <a:endParaRPr lang="en-US" sz="1200" dirty="0" smtClean="0">
              <a:latin typeface="Courier"/>
              <a:cs typeface="Courier"/>
            </a:endParaRPr>
          </a:p>
          <a:p>
            <a:r>
              <a:rPr lang="en-US" sz="1200" dirty="0" smtClean="0">
                <a:latin typeface="Courier"/>
                <a:cs typeface="Courier"/>
              </a:rPr>
              <a:t>Coefficients:</a:t>
            </a:r>
          </a:p>
          <a:p>
            <a:r>
              <a:rPr lang="en-US" sz="1200" dirty="0" smtClean="0">
                <a:latin typeface="Courier"/>
                <a:cs typeface="Courier"/>
              </a:rPr>
              <a:t>      intercept    LS101</a:t>
            </a:r>
          </a:p>
          <a:p>
            <a:r>
              <a:rPr lang="en-US" sz="1200" dirty="0" smtClean="0">
                <a:latin typeface="Courier"/>
                <a:cs typeface="Courier"/>
              </a:rPr>
              <a:t>        50.9053  14.4054</a:t>
            </a:r>
          </a:p>
          <a:p>
            <a:r>
              <a:rPr lang="en-US" sz="1200" dirty="0" err="1" smtClean="0">
                <a:latin typeface="Courier"/>
                <a:cs typeface="Courier"/>
              </a:rPr>
              <a:t>s.e.</a:t>
            </a:r>
            <a:r>
              <a:rPr lang="en-US" sz="1200" dirty="0" smtClean="0">
                <a:latin typeface="Courier"/>
                <a:cs typeface="Courier"/>
              </a:rPr>
              <a:t>     0.4768   0.6743</a:t>
            </a:r>
          </a:p>
          <a:p>
            <a:endParaRPr lang="en-US" sz="1200" dirty="0" smtClean="0">
              <a:latin typeface="Courier"/>
              <a:cs typeface="Courier"/>
            </a:endParaRPr>
          </a:p>
          <a:p>
            <a:r>
              <a:rPr lang="en-US" sz="1200" dirty="0" smtClean="0">
                <a:latin typeface="Courier"/>
                <a:cs typeface="Courier"/>
              </a:rPr>
              <a:t>sigma^2 estimated as 22.73:  log likelihood=-596.16</a:t>
            </a:r>
          </a:p>
          <a:p>
            <a:r>
              <a:rPr lang="en-US" sz="1200" dirty="0" smtClean="0">
                <a:latin typeface="Courier"/>
                <a:cs typeface="Courier"/>
              </a:rPr>
              <a:t>AIC=1198.32   </a:t>
            </a:r>
            <a:r>
              <a:rPr lang="en-US" sz="1200" dirty="0" err="1" smtClean="0">
                <a:latin typeface="Courier"/>
                <a:cs typeface="Courier"/>
              </a:rPr>
              <a:t>AICc</a:t>
            </a:r>
            <a:r>
              <a:rPr lang="en-US" sz="1200" dirty="0" smtClean="0">
                <a:latin typeface="Courier"/>
                <a:cs typeface="Courier"/>
              </a:rPr>
              <a:t>=1198.44   BIC=1208.22</a:t>
            </a:r>
          </a:p>
          <a:p>
            <a:endParaRPr lang="en-US" sz="1200" dirty="0" smtClean="0">
              <a:latin typeface="Courier"/>
              <a:cs typeface="Courier"/>
            </a:endParaRPr>
          </a:p>
          <a:p>
            <a:r>
              <a:rPr lang="en-US" sz="1200" b="1" dirty="0" smtClean="0">
                <a:latin typeface="Courier"/>
                <a:cs typeface="Courier"/>
              </a:rPr>
              <a:t>Outliers:</a:t>
            </a:r>
          </a:p>
          <a:p>
            <a:r>
              <a:rPr lang="en-US" sz="1200" b="1" dirty="0" smtClean="0">
                <a:latin typeface="Courier"/>
                <a:cs typeface="Courier"/>
              </a:rPr>
              <a:t>  type </a:t>
            </a:r>
            <a:r>
              <a:rPr lang="en-US" sz="1200" b="1" dirty="0" err="1" smtClean="0">
                <a:latin typeface="Courier"/>
                <a:cs typeface="Courier"/>
              </a:rPr>
              <a:t>ind</a:t>
            </a:r>
            <a:r>
              <a:rPr lang="en-US" sz="1200" b="1" dirty="0" smtClean="0">
                <a:latin typeface="Courier"/>
                <a:cs typeface="Courier"/>
              </a:rPr>
              <a:t> time </a:t>
            </a:r>
            <a:r>
              <a:rPr lang="en-US" sz="1200" b="1" dirty="0" err="1" smtClean="0">
                <a:latin typeface="Courier"/>
                <a:cs typeface="Courier"/>
              </a:rPr>
              <a:t>coefhat</a:t>
            </a:r>
            <a:r>
              <a:rPr lang="en-US" sz="1200" b="1" dirty="0" smtClean="0">
                <a:latin typeface="Courier"/>
                <a:cs typeface="Courier"/>
              </a:rPr>
              <a:t> </a:t>
            </a:r>
            <a:r>
              <a:rPr lang="en-US" sz="1200" b="1" dirty="0" err="1" smtClean="0">
                <a:latin typeface="Courier"/>
                <a:cs typeface="Courier"/>
              </a:rPr>
              <a:t>tstat</a:t>
            </a:r>
            <a:endParaRPr lang="en-US" sz="1200" b="1" dirty="0" smtClean="0">
              <a:latin typeface="Courier"/>
              <a:cs typeface="Courier"/>
            </a:endParaRPr>
          </a:p>
          <a:p>
            <a:r>
              <a:rPr lang="en-US" sz="1200" b="1" dirty="0" smtClean="0">
                <a:latin typeface="Courier"/>
                <a:cs typeface="Courier"/>
              </a:rPr>
              <a:t>1   LS 101  101   14.41 21.36</a:t>
            </a:r>
            <a:endParaRPr lang="en-US" sz="1200" b="1" dirty="0">
              <a:latin typeface="Courier"/>
              <a:cs typeface="Courier"/>
            </a:endParaRPr>
          </a:p>
        </p:txBody>
      </p:sp>
      <p:sp>
        <p:nvSpPr>
          <p:cNvPr id="3" name="Slide Number Placeholder 2"/>
          <p:cNvSpPr>
            <a:spLocks noGrp="1"/>
          </p:cNvSpPr>
          <p:nvPr>
            <p:ph type="sldNum" sz="quarter" idx="12"/>
          </p:nvPr>
        </p:nvSpPr>
        <p:spPr/>
        <p:txBody>
          <a:bodyPr/>
          <a:lstStyle/>
          <a:p>
            <a:fld id="{D4755116-B387-CD40-9D82-4279FFF17F28}" type="slidenum">
              <a:rPr lang="en-US" smtClean="0"/>
              <a:t>50</a:t>
            </a:fld>
            <a:endParaRPr lang="en-US"/>
          </a:p>
        </p:txBody>
      </p:sp>
    </p:spTree>
    <p:extLst>
      <p:ext uri="{BB962C8B-B14F-4D97-AF65-F5344CB8AC3E}">
        <p14:creationId xmlns:p14="http://schemas.microsoft.com/office/powerpoint/2010/main" val="2229371067"/>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Results</a:t>
            </a:r>
            <a:endParaRPr lang="en-US" dirty="0"/>
          </a:p>
        </p:txBody>
      </p:sp>
      <p:pic>
        <p:nvPicPr>
          <p:cNvPr id="6" name="Picture 5" descr="relimp_vs_tim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0" y="1104900"/>
            <a:ext cx="5524500" cy="5524500"/>
          </a:xfrm>
          <a:prstGeom prst="rect">
            <a:avLst/>
          </a:prstGeom>
        </p:spPr>
      </p:pic>
      <p:sp>
        <p:nvSpPr>
          <p:cNvPr id="7" name="TextBox 6"/>
          <p:cNvSpPr txBox="1"/>
          <p:nvPr/>
        </p:nvSpPr>
        <p:spPr>
          <a:xfrm>
            <a:off x="5511800" y="1722438"/>
            <a:ext cx="3492500" cy="1200329"/>
          </a:xfrm>
          <a:prstGeom prst="rect">
            <a:avLst/>
          </a:prstGeom>
          <a:noFill/>
        </p:spPr>
        <p:txBody>
          <a:bodyPr wrap="square" rtlCol="0">
            <a:spAutoFit/>
          </a:bodyPr>
          <a:lstStyle/>
          <a:p>
            <a:r>
              <a:rPr lang="en-US" dirty="0" smtClean="0"/>
              <a:t>At t = 500, API call B starts behaving erratically causing its relative importance score to increase significantly.</a:t>
            </a:r>
          </a:p>
        </p:txBody>
      </p:sp>
      <p:sp>
        <p:nvSpPr>
          <p:cNvPr id="3" name="Slide Number Placeholder 2"/>
          <p:cNvSpPr>
            <a:spLocks noGrp="1"/>
          </p:cNvSpPr>
          <p:nvPr>
            <p:ph type="sldNum" sz="quarter" idx="12"/>
          </p:nvPr>
        </p:nvSpPr>
        <p:spPr/>
        <p:txBody>
          <a:bodyPr/>
          <a:lstStyle/>
          <a:p>
            <a:fld id="{D4755116-B387-CD40-9D82-4279FFF17F28}" type="slidenum">
              <a:rPr lang="en-US" smtClean="0"/>
              <a:t>51</a:t>
            </a:fld>
            <a:endParaRPr lang="en-US"/>
          </a:p>
        </p:txBody>
      </p:sp>
    </p:spTree>
    <p:extLst>
      <p:ext uri="{BB962C8B-B14F-4D97-AF65-F5344CB8AC3E}">
        <p14:creationId xmlns:p14="http://schemas.microsoft.com/office/powerpoint/2010/main" val="3379106645"/>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Unresolved Issues in the Cloud</a:t>
            </a:r>
            <a:endParaRPr lang="en-US" dirty="0"/>
          </a:p>
        </p:txBody>
      </p:sp>
      <p:sp>
        <p:nvSpPr>
          <p:cNvPr id="3" name="Content Placeholder 2"/>
          <p:cNvSpPr>
            <a:spLocks noGrp="1"/>
          </p:cNvSpPr>
          <p:nvPr>
            <p:ph idx="1"/>
          </p:nvPr>
        </p:nvSpPr>
        <p:spPr/>
        <p:txBody>
          <a:bodyPr>
            <a:normAutofit/>
          </a:bodyPr>
          <a:lstStyle/>
          <a:p>
            <a:r>
              <a:rPr lang="en-US" dirty="0" smtClean="0"/>
              <a:t>Cannot enforce developer best practices</a:t>
            </a:r>
          </a:p>
          <a:p>
            <a:r>
              <a:rPr lang="en-US" dirty="0" smtClean="0"/>
              <a:t>Cannot establish performance SLOs</a:t>
            </a:r>
            <a:endParaRPr lang="en-US" dirty="0"/>
          </a:p>
          <a:p>
            <a:r>
              <a:rPr lang="en-US" dirty="0" smtClean="0"/>
              <a:t>Poor performance debugging support</a:t>
            </a:r>
          </a:p>
        </p:txBody>
      </p:sp>
      <p:sp>
        <p:nvSpPr>
          <p:cNvPr id="5" name="Left Brace 4"/>
          <p:cNvSpPr/>
          <p:nvPr/>
        </p:nvSpPr>
        <p:spPr>
          <a:xfrm rot="16200000">
            <a:off x="4169045" y="-442825"/>
            <a:ext cx="778212" cy="8257297"/>
          </a:xfrm>
          <a:prstGeom prst="leftBrace">
            <a:avLst>
              <a:gd name="adj1" fmla="val 8333"/>
              <a:gd name="adj2" fmla="val 5015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Cloud 5"/>
          <p:cNvSpPr/>
          <p:nvPr/>
        </p:nvSpPr>
        <p:spPr>
          <a:xfrm rot="10800000">
            <a:off x="2181130" y="4293425"/>
            <a:ext cx="4978425" cy="2067323"/>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495313" y="4968135"/>
            <a:ext cx="2444975" cy="923330"/>
          </a:xfrm>
          <a:prstGeom prst="rect">
            <a:avLst/>
          </a:prstGeom>
          <a:noFill/>
        </p:spPr>
        <p:txBody>
          <a:bodyPr wrap="none" rtlCol="0">
            <a:spAutoFit/>
          </a:bodyPr>
          <a:lstStyle/>
          <a:p>
            <a:pPr algn="ctr"/>
            <a:r>
              <a:rPr lang="en-US" dirty="0" smtClean="0"/>
              <a:t>Simplified maintenance</a:t>
            </a:r>
          </a:p>
          <a:p>
            <a:pPr algn="ctr"/>
            <a:r>
              <a:rPr lang="en-US" dirty="0" smtClean="0"/>
              <a:t>Reliable</a:t>
            </a:r>
          </a:p>
          <a:p>
            <a:pPr algn="ctr"/>
            <a:r>
              <a:rPr lang="en-US" dirty="0" smtClean="0"/>
              <a:t>Dependable</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52</a:t>
            </a:fld>
            <a:endParaRPr lang="en-US"/>
          </a:p>
        </p:txBody>
      </p:sp>
    </p:spTree>
    <p:extLst>
      <p:ext uri="{BB962C8B-B14F-4D97-AF65-F5344CB8AC3E}">
        <p14:creationId xmlns:p14="http://schemas.microsoft.com/office/powerpoint/2010/main" val="36194115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r>
              <a:rPr lang="en-US" dirty="0" smtClean="0"/>
              <a:t> Results 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Prediction tightness (App Engine, </a:t>
            </a:r>
            <a:r>
              <a:rPr lang="en-US" dirty="0" err="1" smtClean="0"/>
              <a:t>AppScale</a:t>
            </a:r>
            <a:r>
              <a:rPr lang="en-US" dirty="0"/>
              <a:t>)</a:t>
            </a:r>
            <a:endParaRPr lang="en-US" dirty="0" smtClean="0"/>
          </a:p>
          <a:p>
            <a:pPr lvl="1"/>
            <a:r>
              <a:rPr lang="en-US" dirty="0" smtClean="0"/>
              <a:t>Predictions off by less than 65ms for 14/20 cases</a:t>
            </a:r>
          </a:p>
          <a:p>
            <a:pPr lvl="1"/>
            <a:r>
              <a:rPr lang="en-US" dirty="0" smtClean="0"/>
              <a:t>Trades off tightness for correctness when the SDK call performance is subject to high variation</a:t>
            </a:r>
          </a:p>
          <a:p>
            <a:r>
              <a:rPr lang="en-US" dirty="0" smtClean="0"/>
              <a:t>Durability (App Engine)</a:t>
            </a:r>
          </a:p>
          <a:p>
            <a:pPr lvl="1"/>
            <a:r>
              <a:rPr lang="en-US" dirty="0" smtClean="0"/>
              <a:t>Minimum mean validity period: 12 days</a:t>
            </a:r>
          </a:p>
          <a:p>
            <a:pPr lvl="1"/>
            <a:r>
              <a:rPr lang="en-US" dirty="0" smtClean="0"/>
              <a:t>SLO changes in 3 months: 6 or less</a:t>
            </a:r>
          </a:p>
          <a:p>
            <a:r>
              <a:rPr lang="en-US" dirty="0" smtClean="0"/>
              <a:t>Execution time</a:t>
            </a:r>
          </a:p>
          <a:p>
            <a:pPr lvl="1"/>
            <a:r>
              <a:rPr lang="en-US" dirty="0" smtClean="0"/>
              <a:t>10 seconds: with 24 hour history</a:t>
            </a:r>
          </a:p>
        </p:txBody>
      </p:sp>
      <p:sp>
        <p:nvSpPr>
          <p:cNvPr id="4" name="Slide Number Placeholder 3"/>
          <p:cNvSpPr>
            <a:spLocks noGrp="1"/>
          </p:cNvSpPr>
          <p:nvPr>
            <p:ph type="sldNum" sz="quarter" idx="12"/>
          </p:nvPr>
        </p:nvSpPr>
        <p:spPr/>
        <p:txBody>
          <a:bodyPr/>
          <a:lstStyle/>
          <a:p>
            <a:fld id="{D4755116-B387-CD40-9D82-4279FFF17F28}" type="slidenum">
              <a:rPr lang="en-US" smtClean="0"/>
              <a:t>53</a:t>
            </a:fld>
            <a:endParaRPr lang="en-US"/>
          </a:p>
        </p:txBody>
      </p:sp>
      <p:grpSp>
        <p:nvGrpSpPr>
          <p:cNvPr id="5" name="Group 4"/>
          <p:cNvGrpSpPr/>
          <p:nvPr/>
        </p:nvGrpSpPr>
        <p:grpSpPr>
          <a:xfrm>
            <a:off x="0" y="0"/>
            <a:ext cx="9144000" cy="983717"/>
            <a:chOff x="0" y="0"/>
            <a:chExt cx="9144000" cy="983717"/>
          </a:xfrm>
          <a:solidFill>
            <a:srgbClr val="0000FF"/>
          </a:solidFill>
        </p:grpSpPr>
        <p:sp>
          <p:nvSpPr>
            <p:cNvPr id="6" name="Rectangle 5"/>
            <p:cNvSpPr/>
            <p:nvPr/>
          </p:nvSpPr>
          <p:spPr>
            <a:xfrm>
              <a:off x="0" y="0"/>
              <a:ext cx="9144000" cy="298851"/>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98851"/>
              <a:ext cx="286382" cy="684866"/>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94726568"/>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Governance Framework: Goals</a:t>
            </a:r>
            <a:endParaRPr lang="en-US" dirty="0"/>
          </a:p>
        </p:txBody>
      </p:sp>
      <p:sp>
        <p:nvSpPr>
          <p:cNvPr id="3" name="Content Placeholder 2"/>
          <p:cNvSpPr>
            <a:spLocks noGrp="1"/>
          </p:cNvSpPr>
          <p:nvPr>
            <p:ph idx="1"/>
          </p:nvPr>
        </p:nvSpPr>
        <p:spPr/>
        <p:txBody>
          <a:bodyPr/>
          <a:lstStyle/>
          <a:p>
            <a:r>
              <a:rPr lang="en-US" dirty="0" smtClean="0"/>
              <a:t>Code reuse</a:t>
            </a:r>
          </a:p>
          <a:p>
            <a:r>
              <a:rPr lang="en-US" dirty="0" smtClean="0"/>
              <a:t>Naming and versioning conventions</a:t>
            </a:r>
          </a:p>
          <a:p>
            <a:r>
              <a:rPr lang="en-US" dirty="0" smtClean="0"/>
              <a:t>Backward compatible code updates</a:t>
            </a:r>
          </a:p>
          <a:p>
            <a:r>
              <a:rPr lang="en-US" dirty="0" smtClean="0"/>
              <a:t>Prevent bad code from going into production</a:t>
            </a:r>
          </a:p>
          <a:p>
            <a:r>
              <a:rPr lang="en-US" dirty="0" smtClean="0"/>
              <a:t>Simple mechanism to specify conventions/policies to be enforced</a:t>
            </a:r>
          </a:p>
          <a:p>
            <a:r>
              <a:rPr lang="en-US" dirty="0" smtClean="0"/>
              <a:t>Scalable, cloud-native implementation</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54</a:t>
            </a:fld>
            <a:endParaRPr lang="en-US"/>
          </a:p>
        </p:txBody>
      </p:sp>
      <p:grpSp>
        <p:nvGrpSpPr>
          <p:cNvPr id="5" name="Group 4"/>
          <p:cNvGrpSpPr/>
          <p:nvPr/>
        </p:nvGrpSpPr>
        <p:grpSpPr>
          <a:xfrm>
            <a:off x="0" y="0"/>
            <a:ext cx="9144000" cy="983717"/>
            <a:chOff x="0" y="0"/>
            <a:chExt cx="9144000" cy="983717"/>
          </a:xfrm>
          <a:solidFill>
            <a:srgbClr val="FF0000"/>
          </a:solidFill>
        </p:grpSpPr>
        <p:sp>
          <p:nvSpPr>
            <p:cNvPr id="6" name="Rectangle 5"/>
            <p:cNvSpPr/>
            <p:nvPr/>
          </p:nvSpPr>
          <p:spPr>
            <a:xfrm>
              <a:off x="0" y="0"/>
              <a:ext cx="9144000" cy="298851"/>
            </a:xfrm>
            <a:prstGeom prst="rect">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98851"/>
              <a:ext cx="286382" cy="684866"/>
            </a:xfrm>
            <a:prstGeom prst="rect">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12349228"/>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Performance SLOs: Goals</a:t>
            </a:r>
            <a:endParaRPr lang="en-US" dirty="0"/>
          </a:p>
        </p:txBody>
      </p:sp>
      <p:sp>
        <p:nvSpPr>
          <p:cNvPr id="3" name="Content Placeholder 2"/>
          <p:cNvSpPr>
            <a:spLocks noGrp="1"/>
          </p:cNvSpPr>
          <p:nvPr>
            <p:ph idx="1"/>
          </p:nvPr>
        </p:nvSpPr>
        <p:spPr/>
        <p:txBody>
          <a:bodyPr>
            <a:normAutofit/>
          </a:bodyPr>
          <a:lstStyle/>
          <a:p>
            <a:r>
              <a:rPr lang="en-US" dirty="0" smtClean="0"/>
              <a:t>Determine bounds on application response times that are:</a:t>
            </a:r>
          </a:p>
          <a:p>
            <a:pPr lvl="1"/>
            <a:r>
              <a:rPr lang="en-US" dirty="0" smtClean="0"/>
              <a:t>Correct, tight and durable</a:t>
            </a:r>
          </a:p>
          <a:p>
            <a:r>
              <a:rPr lang="en-US" dirty="0" smtClean="0"/>
              <a:t>No extensive testing on the applications</a:t>
            </a:r>
          </a:p>
          <a:p>
            <a:pPr lvl="1"/>
            <a:r>
              <a:rPr lang="en-US" dirty="0" smtClean="0"/>
              <a:t>Automated analysis</a:t>
            </a:r>
          </a:p>
          <a:p>
            <a:r>
              <a:rPr lang="en-US" dirty="0" smtClean="0"/>
              <a:t>Enforce performance policies (design-time), and detect deviations (run-time)</a:t>
            </a:r>
          </a:p>
        </p:txBody>
      </p:sp>
      <p:sp>
        <p:nvSpPr>
          <p:cNvPr id="4" name="Slide Number Placeholder 3"/>
          <p:cNvSpPr>
            <a:spLocks noGrp="1"/>
          </p:cNvSpPr>
          <p:nvPr>
            <p:ph type="sldNum" sz="quarter" idx="12"/>
          </p:nvPr>
        </p:nvSpPr>
        <p:spPr/>
        <p:txBody>
          <a:bodyPr/>
          <a:lstStyle/>
          <a:p>
            <a:fld id="{D4755116-B387-CD40-9D82-4279FFF17F28}" type="slidenum">
              <a:rPr lang="en-US" smtClean="0"/>
              <a:t>55</a:t>
            </a:fld>
            <a:endParaRPr lang="en-US"/>
          </a:p>
        </p:txBody>
      </p:sp>
      <p:grpSp>
        <p:nvGrpSpPr>
          <p:cNvPr id="5" name="Group 4"/>
          <p:cNvGrpSpPr/>
          <p:nvPr/>
        </p:nvGrpSpPr>
        <p:grpSpPr>
          <a:xfrm>
            <a:off x="0" y="0"/>
            <a:ext cx="9144000" cy="983717"/>
            <a:chOff x="0" y="0"/>
            <a:chExt cx="9144000" cy="983717"/>
          </a:xfrm>
          <a:solidFill>
            <a:srgbClr val="0000FF"/>
          </a:solidFill>
        </p:grpSpPr>
        <p:sp>
          <p:nvSpPr>
            <p:cNvPr id="6" name="Rectangle 5"/>
            <p:cNvSpPr/>
            <p:nvPr/>
          </p:nvSpPr>
          <p:spPr>
            <a:xfrm>
              <a:off x="0" y="0"/>
              <a:ext cx="9144000" cy="298851"/>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98851"/>
              <a:ext cx="286382" cy="684866"/>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01996780"/>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Monitoring Framework: Goals</a:t>
            </a:r>
            <a:endParaRPr lang="en-US" dirty="0"/>
          </a:p>
        </p:txBody>
      </p:sp>
      <p:sp>
        <p:nvSpPr>
          <p:cNvPr id="3" name="Content Placeholder 2"/>
          <p:cNvSpPr>
            <a:spLocks noGrp="1"/>
          </p:cNvSpPr>
          <p:nvPr>
            <p:ph idx="1"/>
          </p:nvPr>
        </p:nvSpPr>
        <p:spPr/>
        <p:txBody>
          <a:bodyPr/>
          <a:lstStyle/>
          <a:p>
            <a:r>
              <a:rPr lang="en-US" dirty="0" smtClean="0"/>
              <a:t>Detect performance SLO violations in near real time</a:t>
            </a:r>
          </a:p>
          <a:p>
            <a:r>
              <a:rPr lang="en-US" dirty="0" smtClean="0"/>
              <a:t>Check if the application performance is correlated with the workload</a:t>
            </a:r>
          </a:p>
          <a:p>
            <a:r>
              <a:rPr lang="en-US" dirty="0" smtClean="0"/>
              <a:t>Diagnose bottlenecks in the cloud platform</a:t>
            </a:r>
          </a:p>
          <a:p>
            <a:r>
              <a:rPr lang="en-US" dirty="0" smtClean="0"/>
              <a:t>No invasive application instrumentation</a:t>
            </a:r>
          </a:p>
          <a:p>
            <a:pPr lvl="1"/>
            <a:r>
              <a:rPr lang="en-US" dirty="0" smtClean="0"/>
              <a:t>No additional restrictions on application code</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56</a:t>
            </a:fld>
            <a:endParaRPr lang="en-US"/>
          </a:p>
        </p:txBody>
      </p:sp>
      <p:grpSp>
        <p:nvGrpSpPr>
          <p:cNvPr id="5" name="Group 4"/>
          <p:cNvGrpSpPr/>
          <p:nvPr/>
        </p:nvGrpSpPr>
        <p:grpSpPr>
          <a:xfrm>
            <a:off x="0" y="0"/>
            <a:ext cx="9144000" cy="983717"/>
            <a:chOff x="0" y="0"/>
            <a:chExt cx="9144000" cy="983717"/>
          </a:xfrm>
        </p:grpSpPr>
        <p:sp>
          <p:nvSpPr>
            <p:cNvPr id="6" name="Rectangle 5"/>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2024289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Poor Performance Debugging Support</a:t>
            </a:r>
            <a:endParaRPr lang="en-US" dirty="0"/>
          </a:p>
        </p:txBody>
      </p:sp>
      <p:sp>
        <p:nvSpPr>
          <p:cNvPr id="3" name="Content Placeholder 2"/>
          <p:cNvSpPr>
            <a:spLocks noGrp="1"/>
          </p:cNvSpPr>
          <p:nvPr>
            <p:ph idx="1"/>
          </p:nvPr>
        </p:nvSpPr>
        <p:spPr/>
        <p:txBody>
          <a:bodyPr/>
          <a:lstStyle/>
          <a:p>
            <a:r>
              <a:rPr lang="en-US" dirty="0" smtClean="0"/>
              <a:t>Rudimentary monitoring features only</a:t>
            </a:r>
          </a:p>
          <a:p>
            <a:r>
              <a:rPr lang="en-US" dirty="0" smtClean="0"/>
              <a:t>Spawned a new business for cloud application monitoring</a:t>
            </a:r>
          </a:p>
          <a:p>
            <a:endParaRPr lang="en-US" dirty="0" smtClean="0"/>
          </a:p>
          <a:p>
            <a:endParaRPr lang="en-US" dirty="0"/>
          </a:p>
          <a:p>
            <a:endParaRPr lang="en-US" dirty="0" smtClean="0"/>
          </a:p>
          <a:p>
            <a:r>
              <a:rPr lang="en-US" dirty="0" smtClean="0"/>
              <a:t>Limited support for anomaly detection and bottleneck identification</a:t>
            </a:r>
            <a:endParaRPr lang="en-US" dirty="0"/>
          </a:p>
        </p:txBody>
      </p:sp>
      <p:pic>
        <p:nvPicPr>
          <p:cNvPr id="4" name="Picture 3" descr="NewRelic-logo-squa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447740"/>
            <a:ext cx="1686678" cy="1368111"/>
          </a:xfrm>
          <a:prstGeom prst="rect">
            <a:avLst/>
          </a:prstGeom>
        </p:spPr>
      </p:pic>
      <p:sp>
        <p:nvSpPr>
          <p:cNvPr id="5" name="Slide Number Placeholder 4"/>
          <p:cNvSpPr>
            <a:spLocks noGrp="1"/>
          </p:cNvSpPr>
          <p:nvPr>
            <p:ph type="sldNum" sz="quarter" idx="12"/>
          </p:nvPr>
        </p:nvSpPr>
        <p:spPr/>
        <p:txBody>
          <a:bodyPr/>
          <a:lstStyle/>
          <a:p>
            <a:fld id="{D4755116-B387-CD40-9D82-4279FFF17F28}" type="slidenum">
              <a:rPr lang="en-US" smtClean="0"/>
              <a:t>6</a:t>
            </a:fld>
            <a:endParaRPr lang="en-US"/>
          </a:p>
        </p:txBody>
      </p:sp>
      <p:pic>
        <p:nvPicPr>
          <p:cNvPr id="6" name="Picture 5" descr="Datadog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2418" y="3373442"/>
            <a:ext cx="1442409" cy="1442409"/>
          </a:xfrm>
          <a:prstGeom prst="rect">
            <a:avLst/>
          </a:prstGeom>
        </p:spPr>
      </p:pic>
      <p:pic>
        <p:nvPicPr>
          <p:cNvPr id="7" name="Picture 6" descr="dynatrace-squarelogo-145874484792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4460" y="3354353"/>
            <a:ext cx="1652951" cy="1652951"/>
          </a:xfrm>
          <a:prstGeom prst="rect">
            <a:avLst/>
          </a:prstGeom>
        </p:spPr>
      </p:pic>
      <p:pic>
        <p:nvPicPr>
          <p:cNvPr id="8" name="Picture 7" descr="sensu.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4200" y="3291851"/>
            <a:ext cx="1752600" cy="1524000"/>
          </a:xfrm>
          <a:prstGeom prst="rect">
            <a:avLst/>
          </a:prstGeom>
        </p:spPr>
      </p:pic>
    </p:spTree>
    <p:extLst>
      <p:ext uri="{BB962C8B-B14F-4D97-AF65-F5344CB8AC3E}">
        <p14:creationId xmlns:p14="http://schemas.microsoft.com/office/powerpoint/2010/main" val="224494462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Governance for Cloud-hosted Web Applications</a:t>
            </a:r>
            <a:endParaRPr lang="en-US" dirty="0"/>
          </a:p>
        </p:txBody>
      </p:sp>
      <p:sp>
        <p:nvSpPr>
          <p:cNvPr id="3" name="Content Placeholder 2"/>
          <p:cNvSpPr>
            <a:spLocks noGrp="1"/>
          </p:cNvSpPr>
          <p:nvPr>
            <p:ph idx="1"/>
          </p:nvPr>
        </p:nvSpPr>
        <p:spPr/>
        <p:txBody>
          <a:bodyPr>
            <a:normAutofit/>
          </a:bodyPr>
          <a:lstStyle/>
          <a:p>
            <a:r>
              <a:rPr lang="en-US" dirty="0"/>
              <a:t>Mechanism by which the acceptable operational parameters are specified and maintained in a system</a:t>
            </a:r>
          </a:p>
          <a:p>
            <a:pPr lvl="1"/>
            <a:r>
              <a:rPr lang="en-US" dirty="0" smtClean="0"/>
              <a:t>Specification</a:t>
            </a:r>
          </a:p>
          <a:p>
            <a:pPr lvl="1"/>
            <a:r>
              <a:rPr lang="en-US" dirty="0" smtClean="0"/>
              <a:t>Enforcement</a:t>
            </a:r>
          </a:p>
          <a:p>
            <a:pPr lvl="1"/>
            <a:r>
              <a:rPr lang="en-US" dirty="0" smtClean="0"/>
              <a:t>Monitoring</a:t>
            </a:r>
          </a:p>
          <a:p>
            <a:r>
              <a:rPr lang="en-US" dirty="0" smtClean="0"/>
              <a:t>Efficient: Non-invasive, Low overhead</a:t>
            </a:r>
          </a:p>
          <a:p>
            <a:r>
              <a:rPr lang="en-US" dirty="0" smtClean="0"/>
              <a:t>Automated: Without human intervention</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7</a:t>
            </a:fld>
            <a:endParaRPr lang="en-US"/>
          </a:p>
        </p:txBody>
      </p:sp>
    </p:spTree>
    <p:extLst>
      <p:ext uri="{BB962C8B-B14F-4D97-AF65-F5344CB8AC3E}">
        <p14:creationId xmlns:p14="http://schemas.microsoft.com/office/powerpoint/2010/main" val="31723432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Question</a:t>
            </a:r>
            <a:endParaRPr lang="en-US" dirty="0"/>
          </a:p>
        </p:txBody>
      </p:sp>
      <p:sp>
        <p:nvSpPr>
          <p:cNvPr id="3" name="Content Placeholder 2"/>
          <p:cNvSpPr>
            <a:spLocks noGrp="1"/>
          </p:cNvSpPr>
          <p:nvPr>
            <p:ph idx="1"/>
          </p:nvPr>
        </p:nvSpPr>
        <p:spPr/>
        <p:txBody>
          <a:bodyPr>
            <a:normAutofit/>
          </a:bodyPr>
          <a:lstStyle/>
          <a:p>
            <a:r>
              <a:rPr lang="en-US" dirty="0"/>
              <a:t>Can we efficiently enforce </a:t>
            </a:r>
            <a:r>
              <a:rPr lang="en-US" b="1" dirty="0"/>
              <a:t>governance</a:t>
            </a:r>
            <a:r>
              <a:rPr lang="en-US" dirty="0"/>
              <a:t> for cloud-hosted web applications to achieve administrative conformance, </a:t>
            </a:r>
            <a:r>
              <a:rPr lang="en-US" dirty="0" smtClean="0"/>
              <a:t>developer </a:t>
            </a:r>
            <a:r>
              <a:rPr lang="en-US" dirty="0"/>
              <a:t>best practices, and performance SLOs through automated analysis and </a:t>
            </a:r>
            <a:r>
              <a:rPr lang="en-US" dirty="0" smtClean="0"/>
              <a:t>diagnostics</a:t>
            </a:r>
            <a:r>
              <a:rPr lang="en-US" dirty="0"/>
              <a:t>? </a:t>
            </a:r>
          </a:p>
        </p:txBody>
      </p:sp>
      <p:sp>
        <p:nvSpPr>
          <p:cNvPr id="4" name="Slide Number Placeholder 3"/>
          <p:cNvSpPr>
            <a:spLocks noGrp="1"/>
          </p:cNvSpPr>
          <p:nvPr>
            <p:ph type="sldNum" sz="quarter" idx="12"/>
          </p:nvPr>
        </p:nvSpPr>
        <p:spPr/>
        <p:txBody>
          <a:bodyPr/>
          <a:lstStyle/>
          <a:p>
            <a:fld id="{D4755116-B387-CD40-9D82-4279FFF17F28}" type="slidenum">
              <a:rPr lang="en-US" smtClean="0"/>
              <a:t>8</a:t>
            </a:fld>
            <a:endParaRPr lang="en-US"/>
          </a:p>
        </p:txBody>
      </p:sp>
    </p:spTree>
    <p:extLst>
      <p:ext uri="{BB962C8B-B14F-4D97-AF65-F5344CB8AC3E}">
        <p14:creationId xmlns:p14="http://schemas.microsoft.com/office/powerpoint/2010/main" val="426996960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Contributions</a:t>
            </a:r>
            <a:endParaRPr lang="en-US" dirty="0"/>
          </a:p>
        </p:txBody>
      </p:sp>
      <p:sp>
        <p:nvSpPr>
          <p:cNvPr id="3" name="Content Placeholder 2"/>
          <p:cNvSpPr>
            <a:spLocks noGrp="1"/>
          </p:cNvSpPr>
          <p:nvPr>
            <p:ph idx="1"/>
          </p:nvPr>
        </p:nvSpPr>
        <p:spPr/>
        <p:txBody>
          <a:bodyPr/>
          <a:lstStyle/>
          <a:p>
            <a:r>
              <a:rPr lang="en-US" dirty="0" smtClean="0"/>
              <a:t>Low-overhead governance framework for cloud platforms that enforces best practices via policies</a:t>
            </a:r>
          </a:p>
          <a:p>
            <a:r>
              <a:rPr lang="en-US" dirty="0" smtClean="0"/>
              <a:t>Methodology for automatically stipulating performance SLOs for cloud applications</a:t>
            </a:r>
          </a:p>
          <a:p>
            <a:r>
              <a:rPr lang="en-US" dirty="0" smtClean="0"/>
              <a:t>Monitoring framework for detecting performance SLO violations, and diagnosing root causes</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9</a:t>
            </a:fld>
            <a:endParaRPr lang="en-US"/>
          </a:p>
        </p:txBody>
      </p:sp>
      <p:sp>
        <p:nvSpPr>
          <p:cNvPr id="5" name="Rectangle 4"/>
          <p:cNvSpPr/>
          <p:nvPr/>
        </p:nvSpPr>
        <p:spPr>
          <a:xfrm rot="16200000">
            <a:off x="-476708" y="2328543"/>
            <a:ext cx="1469349" cy="398467"/>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rot="16200000">
            <a:off x="-333448" y="3654633"/>
            <a:ext cx="1182829" cy="398467"/>
          </a:xfrm>
          <a:prstGeom prst="rect">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rot="16200000">
            <a:off x="-358474" y="4862488"/>
            <a:ext cx="1232881" cy="398467"/>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7307298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27981</TotalTime>
  <Words>3193</Words>
  <Application>Microsoft Macintosh PowerPoint</Application>
  <PresentationFormat>On-screen Show (4:3)</PresentationFormat>
  <Paragraphs>448</Paragraphs>
  <Slides>56</Slides>
  <Notes>19</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Governance of Cloud-hosted Web Applications</vt:lpstr>
      <vt:lpstr>Cloud Computing</vt:lpstr>
      <vt:lpstr>Aftermath</vt:lpstr>
      <vt:lpstr>Cannot Enforce Developer Best Practices</vt:lpstr>
      <vt:lpstr>Cannot Establish Performance SLOs</vt:lpstr>
      <vt:lpstr>Poor Performance Debugging Support</vt:lpstr>
      <vt:lpstr>Governance for Cloud-hosted Web Applications</vt:lpstr>
      <vt:lpstr>Thesis Question</vt:lpstr>
      <vt:lpstr>Research Contributions</vt:lpstr>
      <vt:lpstr>Cloud Platform-as-a-Service</vt:lpstr>
      <vt:lpstr>Research Contributions</vt:lpstr>
      <vt:lpstr>EAGER</vt:lpstr>
      <vt:lpstr>EAGER Architecture</vt:lpstr>
      <vt:lpstr>Policy Language</vt:lpstr>
      <vt:lpstr>Policy Examples</vt:lpstr>
      <vt:lpstr>EAGER Overhead vs Applications</vt:lpstr>
      <vt:lpstr>EAGER Results Summary</vt:lpstr>
      <vt:lpstr>Research Contributions</vt:lpstr>
      <vt:lpstr>Cerebro</vt:lpstr>
      <vt:lpstr>Cerebro Architecture</vt:lpstr>
      <vt:lpstr>SLO Durability</vt:lpstr>
      <vt:lpstr>Prediction Correctness</vt:lpstr>
      <vt:lpstr>Prediction Tightness</vt:lpstr>
      <vt:lpstr>SLO Renewals Per User</vt:lpstr>
      <vt:lpstr>Research Contributions</vt:lpstr>
      <vt:lpstr>Roots</vt:lpstr>
      <vt:lpstr>Roots Architecture</vt:lpstr>
      <vt:lpstr>Detecting SLO Violations</vt:lpstr>
      <vt:lpstr>Root Cause Analysis</vt:lpstr>
      <vt:lpstr>Linear Regression</vt:lpstr>
      <vt:lpstr>Quantile Analysis</vt:lpstr>
      <vt:lpstr>Diagnosis Accuracy</vt:lpstr>
      <vt:lpstr>Diagnosis Accuracy</vt:lpstr>
      <vt:lpstr>Workload Change Analysis</vt:lpstr>
      <vt:lpstr>Roots Performance Impact</vt:lpstr>
      <vt:lpstr>Roots Scalability (Pod-level)</vt:lpstr>
      <vt:lpstr>Overall Summary</vt:lpstr>
      <vt:lpstr>Conclusions</vt:lpstr>
      <vt:lpstr>Related Work</vt:lpstr>
      <vt:lpstr>Related Work</vt:lpstr>
      <vt:lpstr>PowerPoint Presentation</vt:lpstr>
      <vt:lpstr>Path Analysis</vt:lpstr>
      <vt:lpstr>EAGER Prototype</vt:lpstr>
      <vt:lpstr>EAGER Overhead by App</vt:lpstr>
      <vt:lpstr>EAGER Overhead vs Policies</vt:lpstr>
      <vt:lpstr>ProgrammableWeb Dataset</vt:lpstr>
      <vt:lpstr>QBETS: Queue Bounds Estimation from Time Series</vt:lpstr>
      <vt:lpstr>Detecting SLO Invalidation</vt:lpstr>
      <vt:lpstr>SLO Validity Periods (In Hours)</vt:lpstr>
      <vt:lpstr>Chen &amp; Liu Method Example</vt:lpstr>
      <vt:lpstr>Simulation Results</vt:lpstr>
      <vt:lpstr>Unresolved Issues in the Cloud</vt:lpstr>
      <vt:lpstr>Cerebro Results Summary</vt:lpstr>
      <vt:lpstr>Governance Framework: Goals</vt:lpstr>
      <vt:lpstr>Performance SLOs: Goals</vt:lpstr>
      <vt:lpstr>Monitoring Framework: Goals</vt:lpstr>
    </vt:vector>
  </TitlesOfParts>
  <Company>UC Santa Barbara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Hiranya Jayathilaka</dc:creator>
  <cp:lastModifiedBy>Hiranya Jayathilaka</cp:lastModifiedBy>
  <cp:revision>338</cp:revision>
  <dcterms:created xsi:type="dcterms:W3CDTF">2016-02-29T02:15:03Z</dcterms:created>
  <dcterms:modified xsi:type="dcterms:W3CDTF">2016-11-23T22:31:08Z</dcterms:modified>
</cp:coreProperties>
</file>