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64" r:id="rId2"/>
    <p:sldId id="265" r:id="rId3"/>
    <p:sldId id="267" r:id="rId4"/>
    <p:sldId id="268" r:id="rId5"/>
    <p:sldId id="269" r:id="rId6"/>
    <p:sldId id="266" r:id="rId7"/>
    <p:sldId id="274" r:id="rId8"/>
    <p:sldId id="275" r:id="rId9"/>
    <p:sldId id="270" r:id="rId10"/>
    <p:sldId id="271" r:id="rId11"/>
    <p:sldId id="276" r:id="rId12"/>
    <p:sldId id="277" r:id="rId13"/>
    <p:sldId id="278" r:id="rId14"/>
    <p:sldId id="279" r:id="rId15"/>
    <p:sldId id="284" r:id="rId16"/>
    <p:sldId id="311" r:id="rId17"/>
    <p:sldId id="286" r:id="rId18"/>
    <p:sldId id="288" r:id="rId19"/>
    <p:sldId id="287" r:id="rId20"/>
    <p:sldId id="289" r:id="rId21"/>
    <p:sldId id="292" r:id="rId22"/>
    <p:sldId id="293" r:id="rId23"/>
    <p:sldId id="290" r:id="rId24"/>
    <p:sldId id="312" r:id="rId25"/>
    <p:sldId id="296" r:id="rId26"/>
    <p:sldId id="297" r:id="rId27"/>
    <p:sldId id="298" r:id="rId28"/>
    <p:sldId id="299" r:id="rId29"/>
    <p:sldId id="301" r:id="rId30"/>
    <p:sldId id="304" r:id="rId31"/>
    <p:sldId id="300" r:id="rId32"/>
    <p:sldId id="305" r:id="rId33"/>
    <p:sldId id="306" r:id="rId34"/>
    <p:sldId id="318" r:id="rId35"/>
    <p:sldId id="319" r:id="rId36"/>
    <p:sldId id="320" r:id="rId37"/>
    <p:sldId id="321" r:id="rId38"/>
    <p:sldId id="322" r:id="rId39"/>
    <p:sldId id="323" r:id="rId40"/>
    <p:sldId id="324" r:id="rId41"/>
    <p:sldId id="307" r:id="rId42"/>
    <p:sldId id="308" r:id="rId43"/>
    <p:sldId id="309" r:id="rId44"/>
    <p:sldId id="310" r:id="rId45"/>
    <p:sldId id="313" r:id="rId46"/>
    <p:sldId id="314" r:id="rId47"/>
    <p:sldId id="315" r:id="rId48"/>
    <p:sldId id="316" r:id="rId49"/>
    <p:sldId id="317"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264"/>
            <p14:sldId id="265"/>
            <p14:sldId id="267"/>
            <p14:sldId id="268"/>
            <p14:sldId id="269"/>
            <p14:sldId id="266"/>
            <p14:sldId id="274"/>
            <p14:sldId id="275"/>
            <p14:sldId id="270"/>
            <p14:sldId id="271"/>
            <p14:sldId id="276"/>
            <p14:sldId id="277"/>
            <p14:sldId id="278"/>
            <p14:sldId id="279"/>
            <p14:sldId id="284"/>
            <p14:sldId id="311"/>
            <p14:sldId id="286"/>
            <p14:sldId id="288"/>
            <p14:sldId id="287"/>
            <p14:sldId id="289"/>
            <p14:sldId id="292"/>
            <p14:sldId id="293"/>
            <p14:sldId id="290"/>
            <p14:sldId id="312"/>
            <p14:sldId id="296"/>
            <p14:sldId id="297"/>
            <p14:sldId id="298"/>
            <p14:sldId id="299"/>
            <p14:sldId id="301"/>
            <p14:sldId id="304"/>
            <p14:sldId id="300"/>
            <p14:sldId id="305"/>
            <p14:sldId id="306"/>
          </p14:sldIdLst>
        </p14:section>
        <p14:section name="Backup" id="{7415901F-E265-BA4F-A4A2-A168803AFAF6}">
          <p14:sldIdLst>
            <p14:sldId id="318"/>
            <p14:sldId id="319"/>
            <p14:sldId id="320"/>
            <p14:sldId id="321"/>
            <p14:sldId id="322"/>
            <p14:sldId id="323"/>
            <p14:sldId id="324"/>
            <p14:sldId id="307"/>
            <p14:sldId id="308"/>
            <p14:sldId id="309"/>
            <p14:sldId id="310"/>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8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7</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3 chapter intros for EAGER, Cerebro, Roots</a:t>
            </a:r>
          </a:p>
          <a:p>
            <a:endParaRPr lang="en-US"/>
          </a:p>
          <a:p>
            <a:r>
              <a:rPr lang="en-US"/>
              <a:t>My thesis will....</a:t>
            </a:r>
          </a:p>
          <a:p>
            <a:endParaRPr lang="en-US"/>
          </a:p>
          <a:p>
            <a:r>
              <a:rPr lang="en-US"/>
              <a:t>Add timeline</a:t>
            </a:r>
          </a:p>
          <a:p>
            <a:endParaRPr lang="en-US"/>
          </a:p>
          <a:p>
            <a:r>
              <a:rPr lang="en-US"/>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48</a:t>
            </a:fld>
            <a:endParaRPr lang="en-US"/>
          </a:p>
        </p:txBody>
      </p:sp>
    </p:spTree>
    <p:extLst>
      <p:ext uri="{BB962C8B-B14F-4D97-AF65-F5344CB8AC3E}">
        <p14:creationId xmlns:p14="http://schemas.microsoft.com/office/powerpoint/2010/main" val="340415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4/15/16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4/15/16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4/15/16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4/15/16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4/15/16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endParaRPr lang="en-US" sz="1600" dirty="0" smtClean="0"/>
          </a:p>
          <a:p>
            <a:pPr algn="ctr"/>
            <a:endParaRPr lang="en-US" sz="1700"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Application Model</a:t>
            </a:r>
            <a:endParaRPr lang="en-US" dirty="0"/>
          </a:p>
        </p:txBody>
      </p:sp>
      <p:pic>
        <p:nvPicPr>
          <p:cNvPr id="4" name="Content Placeholder 3" descr="cloud_app_model.png"/>
          <p:cNvPicPr>
            <a:picLocks noGrp="1" noChangeAspect="1"/>
          </p:cNvPicPr>
          <p:nvPr>
            <p:ph idx="1"/>
          </p:nvPr>
        </p:nvPicPr>
        <p:blipFill>
          <a:blip r:embed="rId2">
            <a:extLst>
              <a:ext uri="{28A0092B-C50C-407E-A947-70E740481C1C}">
                <a14:useLocalDpi xmlns:a14="http://schemas.microsoft.com/office/drawing/2010/main" val="0"/>
              </a:ext>
            </a:extLst>
          </a:blip>
          <a:srcRect l="-27444" r="-27444"/>
          <a:stretch>
            <a:fillRect/>
          </a:stretch>
        </p:blipFill>
        <p:spPr/>
      </p:pic>
    </p:spTree>
    <p:extLst>
      <p:ext uri="{BB962C8B-B14F-4D97-AF65-F5344CB8AC3E}">
        <p14:creationId xmlns:p14="http://schemas.microsoft.com/office/powerpoint/2010/main" val="24225751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Good </a:t>
            </a:r>
            <a:r>
              <a:rPr lang="en-US" dirty="0" smtClean="0"/>
              <a:t>Coding </a:t>
            </a:r>
            <a:r>
              <a:rPr lang="en-US" dirty="0" smtClean="0"/>
              <a:t>Practices in the Cloud</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t>
            </a:r>
            <a:r>
              <a:rPr lang="en-US" dirty="0" smtClean="0"/>
              <a:t>Applications</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p:txBody>
      </p:sp>
    </p:spTree>
    <p:extLst>
      <p:ext uri="{BB962C8B-B14F-4D97-AF65-F5344CB8AC3E}">
        <p14:creationId xmlns:p14="http://schemas.microsoft.com/office/powerpoint/2010/main" val="246569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Application </a:t>
            </a:r>
            <a:r>
              <a:rPr lang="en-US" dirty="0" smtClean="0"/>
              <a:t>Performance in the Cloud</a:t>
            </a:r>
            <a:endParaRPr lang="en-US" dirty="0"/>
          </a:p>
        </p:txBody>
      </p:sp>
      <p:sp>
        <p:nvSpPr>
          <p:cNvPr id="3" name="Content Placeholder 2"/>
          <p:cNvSpPr>
            <a:spLocks noGrp="1"/>
          </p:cNvSpPr>
          <p:nvPr>
            <p:ph idx="1"/>
          </p:nvPr>
        </p:nvSpPr>
        <p:spPr/>
        <p:txBody>
          <a:bodyPr>
            <a:normAutofit/>
          </a:bodyPr>
          <a:lstStyle/>
          <a:p>
            <a:r>
              <a:rPr lang="en-US" dirty="0" smtClean="0"/>
              <a:t>Determine </a:t>
            </a:r>
            <a:r>
              <a:rPr lang="en-US" dirty="0" smtClean="0"/>
              <a:t>statistical </a:t>
            </a:r>
            <a:r>
              <a:rPr lang="en-US" dirty="0" smtClean="0"/>
              <a:t>bounds on application response times that are:</a:t>
            </a:r>
          </a:p>
          <a:p>
            <a:pPr lvl="1"/>
            <a:r>
              <a:rPr lang="en-US" dirty="0" smtClean="0"/>
              <a:t>Correct, tight and durable</a:t>
            </a:r>
            <a:endParaRPr lang="en-US" dirty="0" smtClean="0"/>
          </a:p>
          <a:p>
            <a:r>
              <a:rPr lang="en-US" dirty="0" smtClean="0"/>
              <a:t>No extensive testing on the applications</a:t>
            </a:r>
          </a:p>
          <a:p>
            <a:r>
              <a:rPr lang="en-US" dirty="0" smtClean="0"/>
              <a:t>Formulate performance SLAs</a:t>
            </a:r>
          </a:p>
          <a:p>
            <a:r>
              <a:rPr lang="en-US" dirty="0" smtClean="0"/>
              <a:t>Enforce performance policies (design-time), and detect deviations (run-time)</a:t>
            </a:r>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20</a:t>
            </a:fld>
            <a:endParaRPr lang="en-US"/>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21</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rare event</a:t>
            </a:r>
          </a:p>
          <a:p>
            <a:r>
              <a:rPr lang="en-US" dirty="0" smtClean="0"/>
              <a:t>We consider the SLA to have become invalid if this rare event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22</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a:t>
            </a:r>
            <a:r>
              <a:rPr lang="en-US" dirty="0" smtClean="0"/>
              <a:t>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23</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lstStyle/>
          <a:p>
            <a:r>
              <a:rPr lang="en-US" dirty="0" smtClean="0"/>
              <a:t>Prediction tightness [App Engine, </a:t>
            </a:r>
            <a:r>
              <a:rPr lang="en-US" dirty="0" err="1" smtClean="0"/>
              <a:t>AppScale</a:t>
            </a:r>
            <a:r>
              <a:rPr lang="en-US" dirty="0" smtClean="0"/>
              <a:t>]</a:t>
            </a:r>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endParaRPr lang="en-US" dirty="0"/>
          </a:p>
        </p:txBody>
      </p:sp>
    </p:spTree>
    <p:extLst>
      <p:ext uri="{BB962C8B-B14F-4D97-AF65-F5344CB8AC3E}">
        <p14:creationId xmlns:p14="http://schemas.microsoft.com/office/powerpoint/2010/main" val="2300239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Anomaly Detection and Bottleneck Identification</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Identify bottlenecks in the cloud platform</a:t>
            </a:r>
          </a:p>
          <a:p>
            <a:r>
              <a:rPr lang="en-US" dirty="0" smtClean="0"/>
              <a:t>No invasive application instrumentation</a:t>
            </a:r>
          </a:p>
          <a:p>
            <a:pPr lvl="1"/>
            <a:r>
              <a:rPr lang="en-US" dirty="0" smtClean="0"/>
              <a:t>No additional restrictions on application code</a:t>
            </a:r>
            <a:endParaRPr lang="en-US" dirty="0"/>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a:t>
            </a:r>
          </a:p>
          <a:p>
            <a:r>
              <a:rPr lang="en-US" dirty="0" smtClean="0"/>
              <a:t>Chen &amp; Liu method</a:t>
            </a:r>
            <a:endParaRPr lang="en-US" dirty="0"/>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916180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a:t>
            </a:r>
            <a:r>
              <a:rPr lang="en-US" dirty="0" smtClean="0"/>
              <a:t>limits</a:t>
            </a:r>
          </a:p>
          <a:p>
            <a:pPr lvl="1"/>
            <a:r>
              <a:rPr lang="en-US" dirty="0" smtClean="0"/>
              <a:t>Runtime details hidden by cloud abstractions</a:t>
            </a:r>
            <a:endParaRPr lang="en-US" dirty="0" smtClean="0"/>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45919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45</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46</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47</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for Cloud</a:t>
            </a:r>
            <a:endParaRPr lang="en-US" dirty="0"/>
          </a:p>
        </p:txBody>
      </p:sp>
      <p:sp>
        <p:nvSpPr>
          <p:cNvPr id="3" name="Content Placeholder 2"/>
          <p:cNvSpPr>
            <a:spLocks noGrp="1"/>
          </p:cNvSpPr>
          <p:nvPr>
            <p:ph idx="1"/>
          </p:nvPr>
        </p:nvSpPr>
        <p:spPr/>
        <p:txBody>
          <a:bodyPr>
            <a:normAutofit/>
          </a:bodyPr>
          <a:lstStyle/>
          <a:p>
            <a:r>
              <a:rPr lang="en-US" dirty="0" smtClean="0"/>
              <a:t>Specifying acceptable </a:t>
            </a:r>
            <a:r>
              <a:rPr lang="en-US" dirty="0" smtClean="0"/>
              <a:t>operational parameters</a:t>
            </a:r>
          </a:p>
          <a:p>
            <a:r>
              <a:rPr lang="en-US" dirty="0" smtClean="0"/>
              <a:t>Enforcing </a:t>
            </a:r>
            <a:r>
              <a:rPr lang="en-US" dirty="0" smtClean="0"/>
              <a:t>them</a:t>
            </a:r>
            <a:endParaRPr lang="en-US" dirty="0" smtClean="0"/>
          </a:p>
          <a:p>
            <a:r>
              <a:rPr lang="en-US" dirty="0" smtClean="0"/>
              <a:t>Monitoring and detecting </a:t>
            </a:r>
            <a:r>
              <a:rPr lang="en-US" dirty="0" smtClean="0"/>
              <a:t>deviations</a:t>
            </a:r>
            <a:endParaRPr lang="en-US" dirty="0" smtClean="0"/>
          </a:p>
          <a:p>
            <a:r>
              <a:rPr lang="en-US" dirty="0" smtClean="0"/>
              <a:t>Taking </a:t>
            </a:r>
            <a:r>
              <a:rPr lang="en-US" dirty="0" smtClean="0"/>
              <a:t>corrective action when necessary</a:t>
            </a:r>
          </a:p>
          <a:p>
            <a:endParaRPr lang="en-US" dirty="0" smtClean="0"/>
          </a:p>
          <a:p>
            <a:r>
              <a:rPr lang="en-US" dirty="0" smtClean="0"/>
              <a:t>Efficient: Non-invasive, No big overhead</a:t>
            </a:r>
          </a:p>
          <a:p>
            <a:r>
              <a:rPr lang="en-US" dirty="0" smtClean="0"/>
              <a:t>Automated: No human intervention</a:t>
            </a:r>
            <a:endParaRPr lang="en-US" dirty="0"/>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p:txBody>
          <a:bodyPr/>
          <a:lstStyle/>
          <a:p>
            <a:r>
              <a:rPr lang="en-US" dirty="0" smtClean="0"/>
              <a:t>Managed programming platform that hides</a:t>
            </a:r>
            <a:r>
              <a:rPr lang="is-IS" dirty="0" smtClean="0"/>
              <a:t>…</a:t>
            </a:r>
            <a:endParaRPr lang="en-US" dirty="0" smtClean="0"/>
          </a:p>
          <a:p>
            <a:pPr lvl="1"/>
            <a:r>
              <a:rPr lang="en-US" dirty="0" smtClean="0"/>
              <a:t>Infrastructure details</a:t>
            </a:r>
          </a:p>
          <a:p>
            <a:pPr lvl="1"/>
            <a:r>
              <a:rPr lang="en-US" dirty="0" smtClean="0"/>
              <a:t>VM and OS details</a:t>
            </a:r>
          </a:p>
          <a:p>
            <a:r>
              <a:rPr lang="en-US" dirty="0" smtClean="0"/>
              <a:t>Provides abstractions for common application utilities</a:t>
            </a:r>
          </a:p>
          <a:p>
            <a:pPr lvl="1"/>
            <a:r>
              <a:rPr lang="en-US" dirty="0" smtClean="0"/>
              <a:t>Data storage, caching, queuing, security </a:t>
            </a:r>
            <a:r>
              <a:rPr lang="en-US" dirty="0" smtClean="0"/>
              <a:t>etc</a:t>
            </a:r>
            <a:r>
              <a:rPr lang="en-US" dirty="0"/>
              <a:t>.</a:t>
            </a:r>
            <a:endParaRPr lang="en-US" dirty="0" smtClean="0"/>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22340</TotalTime>
  <Words>1814</Words>
  <Application>Microsoft Macintosh PowerPoint</Application>
  <PresentationFormat>On-screen Show (4:3)</PresentationFormat>
  <Paragraphs>337</Paragraphs>
  <Slides>49</Slides>
  <Notes>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Cloud Computing</vt:lpstr>
      <vt:lpstr>Aftermath</vt:lpstr>
      <vt:lpstr>Does Not Enforce Good Coding</vt:lpstr>
      <vt:lpstr>Cannot Reason about Performance</vt:lpstr>
      <vt:lpstr>Poor Support for Performance Anomaly Detection</vt:lpstr>
      <vt:lpstr>Unresolved Issues in the Cloud</vt:lpstr>
      <vt:lpstr>Thesis Question</vt:lpstr>
      <vt:lpstr>Governance for Cloud</vt:lpstr>
      <vt:lpstr>Platform-as-a-Service</vt:lpstr>
      <vt:lpstr>PaaS Application Model</vt:lpstr>
      <vt:lpstr>Good Coding Practices in the Cloud</vt:lpstr>
      <vt:lpstr>EAGER</vt:lpstr>
      <vt:lpstr>EAGER Architecture</vt:lpstr>
      <vt:lpstr>Policy Language</vt:lpstr>
      <vt:lpstr>EAGER Overhead vs Applications</vt:lpstr>
      <vt:lpstr>EAGER Results Summary</vt:lpstr>
      <vt:lpstr>Reasoning About Application Performance in the Cloud</vt:lpstr>
      <vt:lpstr>Cerebro</vt:lpstr>
      <vt:lpstr>Cerebro Architecture</vt:lpstr>
      <vt:lpstr>QBETS: Queue Bounds Estimation from Time Series</vt:lpstr>
      <vt:lpstr>SLA Durability: An Example</vt:lpstr>
      <vt:lpstr>Detecting SLA Invalidation</vt:lpstr>
      <vt:lpstr>Prediction Correctness</vt:lpstr>
      <vt:lpstr>Cerebro Results Summary</vt:lpstr>
      <vt:lpstr>Performance Anomaly Detection and Bottleneck Identification</vt:lpstr>
      <vt:lpstr>Roots</vt:lpstr>
      <vt:lpstr>Roots Architecture</vt:lpstr>
      <vt:lpstr>Anomaly Detection</vt:lpstr>
      <vt:lpstr>Workload Analysis</vt:lpstr>
      <vt:lpstr>Analyzing SDK Call Traces</vt:lpstr>
      <vt:lpstr>Bottleneck Identification</vt:lpstr>
      <vt:lpstr>Future Work</vt:lpstr>
      <vt:lpstr>Summary and Conclusion</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99</cp:revision>
  <dcterms:created xsi:type="dcterms:W3CDTF">2016-02-29T02:15:03Z</dcterms:created>
  <dcterms:modified xsi:type="dcterms:W3CDTF">2016-04-16T00:07:03Z</dcterms:modified>
</cp:coreProperties>
</file>