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256" r:id="rId2"/>
    <p:sldId id="258" r:id="rId3"/>
    <p:sldId id="259" r:id="rId4"/>
    <p:sldId id="260" r:id="rId5"/>
    <p:sldId id="262" r:id="rId6"/>
    <p:sldId id="261" r:id="rId7"/>
    <p:sldId id="263" r:id="rId8"/>
    <p:sldId id="264" r:id="rId9"/>
    <p:sldId id="265" r:id="rId10"/>
    <p:sldId id="266" r:id="rId11"/>
    <p:sldId id="267" r:id="rId12"/>
    <p:sldId id="269" r:id="rId13"/>
    <p:sldId id="270" r:id="rId14"/>
    <p:sldId id="268" r:id="rId15"/>
    <p:sldId id="271" r:id="rId16"/>
    <p:sldId id="274" r:id="rId17"/>
    <p:sldId id="276" r:id="rId18"/>
    <p:sldId id="275" r:id="rId19"/>
    <p:sldId id="277" r:id="rId20"/>
    <p:sldId id="278" r:id="rId21"/>
    <p:sldId id="279" r:id="rId22"/>
    <p:sldId id="273" r:id="rId23"/>
    <p:sldId id="280"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52912F-868D-9E46-BEEA-C9059E515018}">
          <p14:sldIdLst>
            <p14:sldId id="256"/>
            <p14:sldId id="258"/>
            <p14:sldId id="259"/>
            <p14:sldId id="260"/>
            <p14:sldId id="262"/>
            <p14:sldId id="261"/>
            <p14:sldId id="263"/>
            <p14:sldId id="264"/>
            <p14:sldId id="265"/>
            <p14:sldId id="266"/>
            <p14:sldId id="267"/>
            <p14:sldId id="269"/>
            <p14:sldId id="270"/>
            <p14:sldId id="268"/>
            <p14:sldId id="271"/>
            <p14:sldId id="274"/>
            <p14:sldId id="276"/>
            <p14:sldId id="275"/>
            <p14:sldId id="277"/>
            <p14:sldId id="278"/>
            <p14:sldId id="279"/>
            <p14:sldId id="273"/>
          </p14:sldIdLst>
        </p14:section>
        <p14:section name="Backup" id="{755331E6-AA27-6044-B5DA-B5DBA1C27F1F}">
          <p14:sldIdLst>
            <p14:sldId id="28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8" d="100"/>
          <a:sy n="98" d="100"/>
        </p:scale>
        <p:origin x="-194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A0BB3ED-4967-8A44-83B2-DAAB62E3220B}" type="datetimeFigureOut">
              <a:rPr lang="en-US" smtClean="0"/>
              <a:t>10/9/14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89D500-F3CB-9D47-9E01-F6DF08D4E460}" type="slidenum">
              <a:rPr lang="en-US" smtClean="0"/>
              <a:t>‹#›</a:t>
            </a:fld>
            <a:endParaRPr lang="en-US"/>
          </a:p>
        </p:txBody>
      </p:sp>
    </p:spTree>
    <p:extLst>
      <p:ext uri="{BB962C8B-B14F-4D97-AF65-F5344CB8AC3E}">
        <p14:creationId xmlns:p14="http://schemas.microsoft.com/office/powerpoint/2010/main" val="3983469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F139D-8D3C-F945-A8C3-CC516CA6214C}" type="datetimeFigureOut">
              <a:rPr lang="en-US" smtClean="0"/>
              <a:t>10/9/14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B1F72-8AF6-4049-85F5-95426AA31CE5}" type="slidenum">
              <a:rPr lang="en-US" smtClean="0"/>
              <a:t>‹#›</a:t>
            </a:fld>
            <a:endParaRPr lang="en-US"/>
          </a:p>
        </p:txBody>
      </p:sp>
    </p:spTree>
    <p:extLst>
      <p:ext uri="{BB962C8B-B14F-4D97-AF65-F5344CB8AC3E}">
        <p14:creationId xmlns:p14="http://schemas.microsoft.com/office/powerpoint/2010/main" val="24608946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APIs play a crucial role in our lives. Just think about all the web applications, mobile apps and cloud services that we consume in a day-to-day basis. </a:t>
            </a:r>
            <a:r>
              <a:rPr lang="en-US" dirty="0" smtClean="0"/>
              <a:t>These </a:t>
            </a:r>
            <a:r>
              <a:rPr lang="en-US" dirty="0" smtClean="0"/>
              <a:t>systems or services may come from many different business domains like search, social networking, online shopping and video streaming; but they all have one thing in common. That is they heavily rely on web APIs to deliver functionality and data to end-users. </a:t>
            </a:r>
          </a:p>
        </p:txBody>
      </p:sp>
      <p:sp>
        <p:nvSpPr>
          <p:cNvPr id="4" name="Slide Number Placeholder 3"/>
          <p:cNvSpPr>
            <a:spLocks noGrp="1"/>
          </p:cNvSpPr>
          <p:nvPr>
            <p:ph type="sldNum" sz="quarter" idx="10"/>
          </p:nvPr>
        </p:nvSpPr>
        <p:spPr/>
        <p:txBody>
          <a:bodyPr/>
          <a:lstStyle/>
          <a:p>
            <a:fld id="{F7F9A15D-B2A5-9D42-B9E6-4B3D45464DF9}" type="slidenum">
              <a:rPr lang="en-US" smtClean="0"/>
              <a:t>2</a:t>
            </a:fld>
            <a:endParaRPr lang="en-US"/>
          </a:p>
        </p:txBody>
      </p:sp>
    </p:spTree>
    <p:extLst>
      <p:ext uri="{BB962C8B-B14F-4D97-AF65-F5344CB8AC3E}">
        <p14:creationId xmlns:p14="http://schemas.microsoft.com/office/powerpoint/2010/main" val="2094530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 number of apps based on web APIs isn’t the only thing that has been growing. The number of web APIs itself has been increasing at an alarming rate over the last decade.</a:t>
            </a:r>
            <a:endParaRPr lang="en-US" dirty="0"/>
          </a:p>
        </p:txBody>
      </p:sp>
      <p:sp>
        <p:nvSpPr>
          <p:cNvPr id="4" name="Slide Number Placeholder 3"/>
          <p:cNvSpPr>
            <a:spLocks noGrp="1"/>
          </p:cNvSpPr>
          <p:nvPr>
            <p:ph type="sldNum" sz="quarter" idx="10"/>
          </p:nvPr>
        </p:nvSpPr>
        <p:spPr/>
        <p:txBody>
          <a:bodyPr/>
          <a:lstStyle/>
          <a:p>
            <a:fld id="{837B1F72-8AF6-4049-85F5-95426AA31CE5}" type="slidenum">
              <a:rPr lang="en-US" smtClean="0"/>
              <a:t>3</a:t>
            </a:fld>
            <a:endParaRPr lang="en-US"/>
          </a:p>
        </p:txBody>
      </p:sp>
    </p:spTree>
    <p:extLst>
      <p:ext uri="{BB962C8B-B14F-4D97-AF65-F5344CB8AC3E}">
        <p14:creationId xmlns:p14="http://schemas.microsoft.com/office/powerpoint/2010/main" val="259239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2DF701-FE7B-384A-A811-72B66958D5CD}" type="datetime1">
              <a:rPr lang="en-US" smtClean="0"/>
              <a:t>10/9/14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7755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61F829-5946-A149-8F3E-9CA2E04C77B5}" type="datetime1">
              <a:rPr lang="en-US" smtClean="0"/>
              <a:t>10/9/14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2264198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FED93-D080-1742-979F-A614B9AA23CF}" type="datetime1">
              <a:rPr lang="en-US" smtClean="0"/>
              <a:t>10/9/14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8560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452D3C-F9D5-DE45-B32A-D56B94D3AA4D}" type="datetime1">
              <a:rPr lang="en-US" smtClean="0"/>
              <a:t>10/9/14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250302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43F194-14F8-7849-859E-E910F17790B5}" type="datetime1">
              <a:rPr lang="en-US" smtClean="0"/>
              <a:t>10/9/14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45686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89C3C1-E15C-1C47-A27F-F77BF568E652}" type="datetime1">
              <a:rPr lang="en-US" smtClean="0"/>
              <a:t>10/9/14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90679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D76CD3-50C0-A140-A8A4-B0E4E895BDE5}" type="datetime1">
              <a:rPr lang="en-US" smtClean="0"/>
              <a:t>10/9/14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3385760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915172-1B9F-2C47-B4A9-3C7321004AF1}" type="datetime1">
              <a:rPr lang="en-US" smtClean="0"/>
              <a:t>10/9/14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193077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5EAD87-DFD6-BF40-9C46-A6B2AED86438}" type="datetime1">
              <a:rPr lang="en-US" smtClean="0"/>
              <a:t>10/9/14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56187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7D3B3D-A6B0-5B4A-936A-0985DBD03C72}" type="datetime1">
              <a:rPr lang="en-US" smtClean="0"/>
              <a:t>10/9/14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101457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09263B-E534-CB45-B7BC-F6F11AD33A2F}" type="datetime1">
              <a:rPr lang="en-US" smtClean="0"/>
              <a:t>10/9/14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F4CE80-8832-1343-A366-72DC32D2CE29}" type="slidenum">
              <a:rPr lang="en-US" smtClean="0"/>
              <a:t>‹#›</a:t>
            </a:fld>
            <a:endParaRPr lang="en-US"/>
          </a:p>
        </p:txBody>
      </p:sp>
    </p:spTree>
    <p:extLst>
      <p:ext uri="{BB962C8B-B14F-4D97-AF65-F5344CB8AC3E}">
        <p14:creationId xmlns:p14="http://schemas.microsoft.com/office/powerpoint/2010/main" val="4229767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FC6F-C73E-F140-9638-9DC9578FB135}" type="datetime1">
              <a:rPr lang="en-US" smtClean="0"/>
              <a:t>10/9/14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4CE80-8832-1343-A366-72DC32D2CE29}" type="slidenum">
              <a:rPr lang="en-US" smtClean="0"/>
              <a:t>‹#›</a:t>
            </a:fld>
            <a:endParaRPr lang="en-US"/>
          </a:p>
        </p:txBody>
      </p:sp>
    </p:spTree>
    <p:extLst>
      <p:ext uri="{BB962C8B-B14F-4D97-AF65-F5344CB8AC3E}">
        <p14:creationId xmlns:p14="http://schemas.microsoft.com/office/powerpoint/2010/main" val="455258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hiranya@cs.ucsb.edu" TargetMode="Externa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appscale.com" TargetMode="Externa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2.xml.rels><?xml version="1.0" encoding="UTF-8" standalone="yes"?>
<Relationships xmlns="http://schemas.openxmlformats.org/package/2006/relationships"><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jpg"/><Relationship Id="rId15" Type="http://schemas.openxmlformats.org/officeDocument/2006/relationships/image" Target="../media/image15.jpg"/><Relationship Id="rId16"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7.jp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gif"/><Relationship Id="rId7" Type="http://schemas.openxmlformats.org/officeDocument/2006/relationships/image" Target="../media/image23.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jpg"/><Relationship Id="rId9"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67601"/>
            <a:ext cx="7772400" cy="1470025"/>
          </a:xfrm>
        </p:spPr>
        <p:txBody>
          <a:bodyPr/>
          <a:lstStyle/>
          <a:p>
            <a:r>
              <a:rPr lang="en-US" b="1" dirty="0" smtClean="0"/>
              <a:t>EAGER: API Governance for Modern </a:t>
            </a:r>
            <a:r>
              <a:rPr lang="en-US" b="1" dirty="0" err="1" smtClean="0"/>
              <a:t>PaaS</a:t>
            </a:r>
            <a:r>
              <a:rPr lang="en-US" b="1" dirty="0" smtClean="0"/>
              <a:t> Clouds</a:t>
            </a:r>
            <a:endParaRPr lang="en-US" b="1" dirty="0"/>
          </a:p>
        </p:txBody>
      </p:sp>
      <p:sp>
        <p:nvSpPr>
          <p:cNvPr id="3" name="Subtitle 2"/>
          <p:cNvSpPr>
            <a:spLocks noGrp="1"/>
          </p:cNvSpPr>
          <p:nvPr>
            <p:ph type="subTitle" idx="1"/>
          </p:nvPr>
        </p:nvSpPr>
        <p:spPr>
          <a:xfrm>
            <a:off x="1371600" y="3446817"/>
            <a:ext cx="6400800" cy="3022557"/>
          </a:xfrm>
        </p:spPr>
        <p:txBody>
          <a:bodyPr>
            <a:normAutofit/>
          </a:bodyPr>
          <a:lstStyle/>
          <a:p>
            <a:r>
              <a:rPr lang="en-US" sz="2400" dirty="0" smtClean="0"/>
              <a:t>Hiranya </a:t>
            </a:r>
            <a:r>
              <a:rPr lang="en-US" sz="2400" dirty="0" smtClean="0"/>
              <a:t>Jayathilaka</a:t>
            </a:r>
            <a:endParaRPr lang="en-US" sz="2400" dirty="0" smtClean="0"/>
          </a:p>
          <a:p>
            <a:r>
              <a:rPr lang="en-US" sz="2400" dirty="0" smtClean="0"/>
              <a:t>Chandra </a:t>
            </a:r>
            <a:r>
              <a:rPr lang="en-US" sz="2400" dirty="0" err="1" smtClean="0"/>
              <a:t>Krintz</a:t>
            </a:r>
            <a:endParaRPr lang="en-US" sz="2400" dirty="0" smtClean="0"/>
          </a:p>
          <a:p>
            <a:r>
              <a:rPr lang="en-US" sz="2400" dirty="0" smtClean="0"/>
              <a:t>Rich </a:t>
            </a:r>
            <a:r>
              <a:rPr lang="en-US" sz="2400" dirty="0" err="1" smtClean="0"/>
              <a:t>Wolski</a:t>
            </a:r>
            <a:endParaRPr lang="en-US" sz="2400" dirty="0" smtClean="0"/>
          </a:p>
          <a:p>
            <a:endParaRPr lang="en-US" sz="2400" dirty="0" smtClean="0"/>
          </a:p>
          <a:p>
            <a:r>
              <a:rPr lang="en-US" sz="2000" dirty="0" smtClean="0">
                <a:hlinkClick r:id="rId2"/>
              </a:rPr>
              <a:t>hiranya@cs.ucsb.edu</a:t>
            </a:r>
            <a:endParaRPr lang="en-US" sz="2000" dirty="0" smtClean="0"/>
          </a:p>
          <a:p>
            <a:endParaRPr lang="en-US" sz="2400" dirty="0" smtClean="0"/>
          </a:p>
          <a:p>
            <a:r>
              <a:rPr lang="en-US" sz="1800" dirty="0" smtClean="0"/>
              <a:t>GSWC 2014</a:t>
            </a:r>
            <a:endParaRPr lang="en-US" sz="1800" dirty="0"/>
          </a:p>
        </p:txBody>
      </p:sp>
      <p:pic>
        <p:nvPicPr>
          <p:cNvPr id="5" name="Picture 4" descr="RaceLa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265" y="5890472"/>
            <a:ext cx="1987051" cy="930703"/>
          </a:xfrm>
          <a:prstGeom prst="rect">
            <a:avLst/>
          </a:prstGeom>
        </p:spPr>
      </p:pic>
    </p:spTree>
    <p:extLst>
      <p:ext uri="{BB962C8B-B14F-4D97-AF65-F5344CB8AC3E}">
        <p14:creationId xmlns:p14="http://schemas.microsoft.com/office/powerpoint/2010/main" val="214833037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a:t>
            </a:r>
            <a:endParaRPr lang="en-US" dirty="0">
              <a:solidFill>
                <a:srgbClr val="FFFFFF"/>
              </a:solidFill>
            </a:endParaRPr>
          </a:p>
        </p:txBody>
      </p:sp>
      <p:sp>
        <p:nvSpPr>
          <p:cNvPr id="3" name="Content Placeholder 2"/>
          <p:cNvSpPr>
            <a:spLocks noGrp="1"/>
          </p:cNvSpPr>
          <p:nvPr>
            <p:ph idx="1"/>
          </p:nvPr>
        </p:nvSpPr>
        <p:spPr/>
        <p:txBody>
          <a:bodyPr/>
          <a:lstStyle/>
          <a:p>
            <a:r>
              <a:rPr lang="en-US" b="1" dirty="0" smtClean="0"/>
              <a:t>E</a:t>
            </a:r>
            <a:r>
              <a:rPr lang="en-US" dirty="0" smtClean="0"/>
              <a:t>nforced </a:t>
            </a:r>
            <a:r>
              <a:rPr lang="en-US" b="1" dirty="0" smtClean="0"/>
              <a:t>A</a:t>
            </a:r>
            <a:r>
              <a:rPr lang="en-US" dirty="0" smtClean="0"/>
              <a:t>PI </a:t>
            </a:r>
            <a:r>
              <a:rPr lang="en-US" b="1" dirty="0" smtClean="0"/>
              <a:t>G</a:t>
            </a:r>
            <a:r>
              <a:rPr lang="en-US" dirty="0" smtClean="0"/>
              <a:t>overnance </a:t>
            </a:r>
            <a:r>
              <a:rPr lang="en-US" b="1" dirty="0" smtClean="0"/>
              <a:t>E</a:t>
            </a:r>
            <a:r>
              <a:rPr lang="en-US" dirty="0" smtClean="0"/>
              <a:t>ngine for </a:t>
            </a:r>
            <a:r>
              <a:rPr lang="en-US" b="1" dirty="0" smtClean="0"/>
              <a:t>R</a:t>
            </a:r>
            <a:r>
              <a:rPr lang="en-US" dirty="0" smtClean="0"/>
              <a:t>EST</a:t>
            </a:r>
          </a:p>
          <a:p>
            <a:r>
              <a:rPr lang="en-US" dirty="0" smtClean="0"/>
              <a:t>A model and an architecture for facilitating API governance as a native feature in modern </a:t>
            </a:r>
            <a:r>
              <a:rPr lang="en-US" dirty="0" err="1" smtClean="0"/>
              <a:t>PaaS</a:t>
            </a:r>
            <a:r>
              <a:rPr lang="en-US" dirty="0" smtClean="0"/>
              <a:t> clouds</a:t>
            </a:r>
          </a:p>
          <a:p>
            <a:r>
              <a:rPr lang="en-US" dirty="0" smtClean="0"/>
              <a:t>Can be easily built into existing cloud platforms</a:t>
            </a:r>
          </a:p>
          <a:p>
            <a:r>
              <a:rPr lang="en-US" dirty="0" smtClean="0"/>
              <a:t>Facilitates comprehensive policy enforcement at deployment and run time of APIs</a:t>
            </a:r>
          </a:p>
          <a:p>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10</a:t>
            </a:fld>
            <a:endParaRPr lang="en-US"/>
          </a:p>
        </p:txBody>
      </p:sp>
    </p:spTree>
    <p:extLst>
      <p:ext uri="{BB962C8B-B14F-4D97-AF65-F5344CB8AC3E}">
        <p14:creationId xmlns:p14="http://schemas.microsoft.com/office/powerpoint/2010/main" val="41694922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Architecture</a:t>
            </a:r>
            <a:endParaRPr lang="en-US" dirty="0">
              <a:solidFill>
                <a:srgbClr val="FFFFFF"/>
              </a:solidFill>
            </a:endParaRPr>
          </a:p>
        </p:txBody>
      </p:sp>
      <p:pic>
        <p:nvPicPr>
          <p:cNvPr id="4" name="Content Placeholder 3" descr="eager_design_2.png"/>
          <p:cNvPicPr>
            <a:picLocks noGrp="1" noChangeAspect="1"/>
          </p:cNvPicPr>
          <p:nvPr>
            <p:ph idx="1"/>
          </p:nvPr>
        </p:nvPicPr>
        <p:blipFill>
          <a:blip r:embed="rId2">
            <a:extLst>
              <a:ext uri="{28A0092B-C50C-407E-A947-70E740481C1C}">
                <a14:useLocalDpi xmlns:a14="http://schemas.microsoft.com/office/drawing/2010/main" val="0"/>
              </a:ext>
            </a:extLst>
          </a:blip>
          <a:srcRect l="-14689" r="-14689"/>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11</a:t>
            </a:fld>
            <a:endParaRPr lang="en-US"/>
          </a:p>
        </p:txBody>
      </p:sp>
    </p:spTree>
    <p:extLst>
      <p:ext uri="{BB962C8B-B14F-4D97-AF65-F5344CB8AC3E}">
        <p14:creationId xmlns:p14="http://schemas.microsoft.com/office/powerpoint/2010/main" val="18018280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Policy Language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Based on Python</a:t>
            </a:r>
          </a:p>
          <a:p>
            <a:pPr lvl="1"/>
            <a:r>
              <a:rPr lang="en-US" dirty="0" smtClean="0"/>
              <a:t>No file system or network access</a:t>
            </a:r>
          </a:p>
          <a:p>
            <a:pPr lvl="1"/>
            <a:r>
              <a:rPr lang="en-US" dirty="0" smtClean="0"/>
              <a:t>Restricted access to other Python modules</a:t>
            </a:r>
          </a:p>
          <a:p>
            <a:r>
              <a:rPr lang="en-US" dirty="0" smtClean="0"/>
              <a:t>Policy conditions are expressed using assertion functions</a:t>
            </a:r>
          </a:p>
          <a:p>
            <a:pPr lvl="1"/>
            <a:r>
              <a:rPr lang="en-US" sz="2000" dirty="0" err="1" smtClean="0">
                <a:latin typeface="Courier"/>
                <a:cs typeface="Courier"/>
              </a:rPr>
              <a:t>assert_true</a:t>
            </a:r>
            <a:r>
              <a:rPr lang="en-US" sz="2000" dirty="0" smtClean="0">
                <a:latin typeface="Courier"/>
                <a:cs typeface="Courier"/>
              </a:rPr>
              <a:t>(…)</a:t>
            </a:r>
          </a:p>
          <a:p>
            <a:pPr lvl="1"/>
            <a:r>
              <a:rPr lang="en-US" sz="2000" dirty="0" err="1" smtClean="0">
                <a:latin typeface="Courier"/>
                <a:cs typeface="Courier"/>
              </a:rPr>
              <a:t>assert_false</a:t>
            </a:r>
            <a:r>
              <a:rPr lang="en-US" sz="2000" dirty="0" smtClean="0">
                <a:latin typeface="Courier"/>
                <a:cs typeface="Courier"/>
              </a:rPr>
              <a:t>(…)</a:t>
            </a:r>
          </a:p>
          <a:p>
            <a:pPr lvl="1"/>
            <a:r>
              <a:rPr lang="en-US" sz="2000" dirty="0" err="1" smtClean="0">
                <a:latin typeface="Courier"/>
                <a:cs typeface="Courier"/>
              </a:rPr>
              <a:t>assert_app_dependency</a:t>
            </a:r>
            <a:r>
              <a:rPr lang="en-US" sz="2000" dirty="0" smtClean="0">
                <a:latin typeface="Courier"/>
                <a:cs typeface="Courier"/>
              </a:rPr>
              <a:t>(…)</a:t>
            </a:r>
          </a:p>
          <a:p>
            <a:pPr lvl="1"/>
            <a:r>
              <a:rPr lang="en-US" sz="2000" dirty="0" err="1" smtClean="0">
                <a:latin typeface="Courier"/>
                <a:cs typeface="Courier"/>
              </a:rPr>
              <a:t>assert_not_app_dependency</a:t>
            </a:r>
            <a:r>
              <a:rPr lang="en-US" sz="2000" dirty="0" smtClean="0">
                <a:latin typeface="Courier"/>
                <a:cs typeface="Courier"/>
              </a:rPr>
              <a:t>(…)</a:t>
            </a:r>
          </a:p>
          <a:p>
            <a:pPr lvl="1"/>
            <a:r>
              <a:rPr lang="en-US" sz="2000" dirty="0" err="1" smtClean="0">
                <a:latin typeface="Courier"/>
                <a:cs typeface="Courier"/>
              </a:rPr>
              <a:t>assert_app_dependency_in_range</a:t>
            </a:r>
            <a:r>
              <a:rPr lang="en-US" sz="2000" dirty="0" smtClean="0">
                <a:latin typeface="Courier"/>
                <a:cs typeface="Courier"/>
              </a:rPr>
              <a:t>(…)</a:t>
            </a:r>
          </a:p>
        </p:txBody>
      </p:sp>
      <p:sp>
        <p:nvSpPr>
          <p:cNvPr id="4" name="Slide Number Placeholder 3"/>
          <p:cNvSpPr>
            <a:spLocks noGrp="1"/>
          </p:cNvSpPr>
          <p:nvPr>
            <p:ph type="sldNum" sz="quarter" idx="12"/>
          </p:nvPr>
        </p:nvSpPr>
        <p:spPr/>
        <p:txBody>
          <a:bodyPr/>
          <a:lstStyle/>
          <a:p>
            <a:fld id="{F1F4CE80-8832-1343-A366-72DC32D2CE29}" type="slidenum">
              <a:rPr lang="en-US" smtClean="0"/>
              <a:t>12</a:t>
            </a:fld>
            <a:endParaRPr lang="en-US"/>
          </a:p>
        </p:txBody>
      </p:sp>
    </p:spTree>
    <p:extLst>
      <p:ext uri="{BB962C8B-B14F-4D97-AF65-F5344CB8AC3E}">
        <p14:creationId xmlns:p14="http://schemas.microsoft.com/office/powerpoint/2010/main" val="38168548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Example Policies</a:t>
            </a:r>
            <a:endParaRPr lang="en-US" dirty="0">
              <a:solidFill>
                <a:srgbClr val="FFFFFF"/>
              </a:solidFill>
            </a:endParaRPr>
          </a:p>
        </p:txBody>
      </p:sp>
      <p:sp>
        <p:nvSpPr>
          <p:cNvPr id="3" name="Content Placeholder 2"/>
          <p:cNvSpPr>
            <a:spLocks noGrp="1"/>
          </p:cNvSpPr>
          <p:nvPr>
            <p:ph idx="1"/>
          </p:nvPr>
        </p:nvSpPr>
        <p:spPr/>
        <p:txBody>
          <a:bodyPr>
            <a:normAutofit/>
          </a:bodyPr>
          <a:lstStyle/>
          <a:p>
            <a:pPr marL="0" indent="0">
              <a:buNone/>
            </a:pPr>
            <a:r>
              <a:rPr lang="en-US" sz="2000" dirty="0" smtClean="0">
                <a:latin typeface="Courier"/>
                <a:cs typeface="Courier"/>
              </a:rPr>
              <a:t>if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engineering.test.com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‘Log’, ‘1.0’)</a:t>
            </a:r>
          </a:p>
          <a:p>
            <a:pPr marL="0" indent="0">
              <a:buNone/>
            </a:pPr>
            <a:r>
              <a:rPr lang="en-US" sz="2000" dirty="0" err="1" smtClean="0">
                <a:latin typeface="Courier"/>
                <a:cs typeface="Courier"/>
              </a:rPr>
              <a:t>elif</a:t>
            </a:r>
            <a:r>
              <a:rPr lang="en-US" sz="2000" dirty="0" smtClean="0">
                <a:latin typeface="Courier"/>
                <a:cs typeface="Courier"/>
              </a:rPr>
              <a:t> </a:t>
            </a:r>
            <a:r>
              <a:rPr lang="en-US" sz="2000" dirty="0" err="1" smtClean="0">
                <a:latin typeface="Courier"/>
                <a:cs typeface="Courier"/>
              </a:rPr>
              <a:t>app.owner.endswith</a:t>
            </a:r>
            <a:r>
              <a:rPr lang="en-US" sz="2000" dirty="0" smtClean="0">
                <a:latin typeface="Courier"/>
                <a:cs typeface="Courier"/>
              </a:rPr>
              <a:t>(‘@</a:t>
            </a:r>
            <a:r>
              <a:rPr lang="en-US" sz="2000" dirty="0" err="1" smtClean="0">
                <a:latin typeface="Courier"/>
                <a:cs typeface="Courier"/>
              </a:rPr>
              <a:t>sales.test.com</a:t>
            </a:r>
            <a:r>
              <a:rPr lang="en-US" sz="2000" dirty="0" smtClean="0">
                <a:latin typeface="Courier"/>
                <a:cs typeface="Courier"/>
              </a:rPr>
              <a:t>’):</a:t>
            </a:r>
          </a:p>
          <a:p>
            <a:pPr marL="0" indent="0">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AnalyticsLog</a:t>
            </a:r>
            <a:r>
              <a:rPr lang="en-US" sz="2000" dirty="0" smtClean="0">
                <a:latin typeface="Courier"/>
                <a:cs typeface="Courier"/>
              </a:rPr>
              <a:t>’, ‘1.0’)</a:t>
            </a:r>
          </a:p>
          <a:p>
            <a:pPr marL="0" indent="0">
              <a:buNone/>
            </a:pPr>
            <a:r>
              <a:rPr lang="en-US" sz="2000" dirty="0">
                <a:latin typeface="Courier"/>
                <a:cs typeface="Courier"/>
              </a:rPr>
              <a:t>e</a:t>
            </a:r>
            <a:r>
              <a:rPr lang="en-US" sz="2000" dirty="0" smtClean="0">
                <a:latin typeface="Courier"/>
                <a:cs typeface="Courier"/>
              </a:rPr>
              <a:t>lse:</a:t>
            </a:r>
          </a:p>
          <a:p>
            <a:pPr marL="0" indent="0">
              <a:buNone/>
            </a:pPr>
            <a:r>
              <a:rPr lang="en-US" sz="2000" dirty="0" smtClean="0">
                <a:latin typeface="Courier"/>
                <a:cs typeface="Courier"/>
              </a:rPr>
              <a:t>  </a:t>
            </a:r>
            <a:r>
              <a:rPr lang="en-US" sz="2000" dirty="0" err="1" smtClean="0">
                <a:latin typeface="Courier"/>
                <a:cs typeface="Courier"/>
              </a:rPr>
              <a:t>assert_app_dependency</a:t>
            </a:r>
            <a:r>
              <a:rPr lang="en-US" sz="2000" dirty="0" smtClean="0">
                <a:latin typeface="Courier"/>
                <a:cs typeface="Courier"/>
              </a:rPr>
              <a:t>(app, ‘</a:t>
            </a:r>
            <a:r>
              <a:rPr lang="en-US" sz="2000" dirty="0" err="1" smtClean="0">
                <a:latin typeface="Courier"/>
                <a:cs typeface="Courier"/>
              </a:rPr>
              <a:t>GenericLog</a:t>
            </a:r>
            <a:r>
              <a:rPr lang="en-US" sz="2000" dirty="0" smtClean="0">
                <a:latin typeface="Courier"/>
                <a:cs typeface="Courier"/>
              </a:rPr>
              <a:t>’, ‘1.0’)</a:t>
            </a:r>
          </a:p>
          <a:p>
            <a:pPr marL="0" indent="0">
              <a:buNone/>
            </a:pPr>
            <a:endParaRPr lang="en-US" sz="2000" dirty="0">
              <a:latin typeface="Courier"/>
              <a:cs typeface="Courier"/>
            </a:endParaRPr>
          </a:p>
          <a:p>
            <a:pPr marL="0" indent="0">
              <a:buNone/>
            </a:pPr>
            <a:r>
              <a:rPr lang="en-US" sz="2000" dirty="0" smtClean="0">
                <a:latin typeface="Courier"/>
                <a:cs typeface="Courier"/>
              </a:rPr>
              <a:t>deprecated = filter(</a:t>
            </a:r>
          </a:p>
          <a:p>
            <a:pPr marL="0" indent="0">
              <a:buNone/>
            </a:pPr>
            <a:r>
              <a:rPr lang="en-US" sz="2000" dirty="0" smtClean="0">
                <a:latin typeface="Courier"/>
                <a:cs typeface="Courier"/>
              </a:rPr>
              <a:t>  lambda </a:t>
            </a:r>
            <a:r>
              <a:rPr lang="en-US" sz="2000" dirty="0" err="1" smtClean="0">
                <a:latin typeface="Courier"/>
                <a:cs typeface="Courier"/>
              </a:rPr>
              <a:t>dep</a:t>
            </a:r>
            <a:r>
              <a:rPr lang="en-US" sz="2000" dirty="0" smtClean="0">
                <a:latin typeface="Courier"/>
                <a:cs typeface="Courier"/>
              </a:rPr>
              <a:t>: </a:t>
            </a:r>
            <a:r>
              <a:rPr lang="en-US" sz="2000" dirty="0" err="1" smtClean="0">
                <a:latin typeface="Courier"/>
                <a:cs typeface="Courier"/>
              </a:rPr>
              <a:t>dep.status</a:t>
            </a:r>
            <a:r>
              <a:rPr lang="en-US" sz="2000" dirty="0" smtClean="0">
                <a:latin typeface="Courier"/>
                <a:cs typeface="Courier"/>
              </a:rPr>
              <a:t> = ‘Deprecated’,</a:t>
            </a:r>
          </a:p>
          <a:p>
            <a:pPr marL="0" indent="0">
              <a:buNone/>
            </a:pPr>
            <a:r>
              <a:rPr lang="en-US" sz="2000" dirty="0" smtClean="0">
                <a:latin typeface="Courier"/>
                <a:cs typeface="Courier"/>
              </a:rPr>
              <a:t>  </a:t>
            </a:r>
            <a:r>
              <a:rPr lang="en-US" sz="2000" dirty="0" err="1" smtClean="0">
                <a:latin typeface="Courier"/>
                <a:cs typeface="Courier"/>
              </a:rPr>
              <a:t>app.dependencies</a:t>
            </a:r>
            <a:r>
              <a:rPr lang="en-US" sz="2000" dirty="0" smtClean="0">
                <a:latin typeface="Courier"/>
                <a:cs typeface="Courier"/>
              </a:rPr>
              <a:t>)</a:t>
            </a:r>
          </a:p>
          <a:p>
            <a:pPr marL="0" indent="0">
              <a:buNone/>
            </a:pPr>
            <a:r>
              <a:rPr lang="en-US" sz="2000" dirty="0" err="1" smtClean="0">
                <a:latin typeface="Courier"/>
                <a:cs typeface="Courier"/>
              </a:rPr>
              <a:t>assert_false</a:t>
            </a:r>
            <a:r>
              <a:rPr lang="en-US" sz="2000" dirty="0" smtClean="0">
                <a:latin typeface="Courier"/>
                <a:cs typeface="Courier"/>
              </a:rPr>
              <a:t>(deprecated, </a:t>
            </a:r>
          </a:p>
          <a:p>
            <a:pPr marL="0" indent="0">
              <a:buNone/>
            </a:pPr>
            <a:r>
              <a:rPr lang="en-US" sz="2000" dirty="0" smtClean="0">
                <a:latin typeface="Courier"/>
                <a:cs typeface="Courier"/>
              </a:rPr>
              <a:t>  ‘must not use deprecated dependencies’)</a:t>
            </a:r>
          </a:p>
          <a:p>
            <a:pPr marL="0" indent="0">
              <a:buNone/>
            </a:pPr>
            <a:endParaRPr lang="en-US" sz="2000" dirty="0">
              <a:latin typeface="Courier"/>
              <a:cs typeface="Courier"/>
            </a:endParaRPr>
          </a:p>
        </p:txBody>
      </p:sp>
      <p:sp>
        <p:nvSpPr>
          <p:cNvPr id="4" name="Slide Number Placeholder 3"/>
          <p:cNvSpPr>
            <a:spLocks noGrp="1"/>
          </p:cNvSpPr>
          <p:nvPr>
            <p:ph type="sldNum" sz="quarter" idx="12"/>
          </p:nvPr>
        </p:nvSpPr>
        <p:spPr/>
        <p:txBody>
          <a:bodyPr/>
          <a:lstStyle/>
          <a:p>
            <a:fld id="{F1F4CE80-8832-1343-A366-72DC32D2CE29}" type="slidenum">
              <a:rPr lang="en-US" smtClean="0"/>
              <a:t>13</a:t>
            </a:fld>
            <a:endParaRPr lang="en-US"/>
          </a:p>
        </p:txBody>
      </p:sp>
    </p:spTree>
    <p:extLst>
      <p:ext uri="{BB962C8B-B14F-4D97-AF65-F5344CB8AC3E}">
        <p14:creationId xmlns:p14="http://schemas.microsoft.com/office/powerpoint/2010/main" val="2783228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Prototype Implementation</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Implemented into </a:t>
            </a:r>
            <a:r>
              <a:rPr lang="en-US" dirty="0" err="1" smtClean="0"/>
              <a:t>AppScale</a:t>
            </a:r>
            <a:endParaRPr lang="en-US" dirty="0" smtClean="0"/>
          </a:p>
          <a:p>
            <a:pPr lvl="1"/>
            <a:r>
              <a:rPr lang="en-US" dirty="0" smtClean="0">
                <a:hlinkClick r:id="rId2"/>
              </a:rPr>
              <a:t>http://appscale.com</a:t>
            </a:r>
            <a:endParaRPr lang="en-US" dirty="0" smtClean="0"/>
          </a:p>
          <a:p>
            <a:r>
              <a:rPr lang="en-US" dirty="0" smtClean="0"/>
              <a:t>Metadata Manager – MySQL</a:t>
            </a:r>
          </a:p>
          <a:p>
            <a:r>
              <a:rPr lang="en-US" dirty="0" smtClean="0"/>
              <a:t>API Gateway and Discovery Portal – WSO2</a:t>
            </a:r>
          </a:p>
          <a:p>
            <a:r>
              <a:rPr lang="en-US" dirty="0" smtClean="0"/>
              <a:t>All additional processes integrated into the task management subsystem of </a:t>
            </a:r>
            <a:r>
              <a:rPr lang="en-US" dirty="0" err="1" smtClean="0"/>
              <a:t>AppScale</a:t>
            </a:r>
            <a:endParaRPr lang="en-US" dirty="0" smtClean="0"/>
          </a:p>
          <a:p>
            <a:r>
              <a:rPr lang="en-US" dirty="0" smtClean="0"/>
              <a:t>Minimal code changes/additions</a:t>
            </a:r>
            <a:endParaRPr lang="en-US" dirty="0"/>
          </a:p>
        </p:txBody>
      </p:sp>
      <p:pic>
        <p:nvPicPr>
          <p:cNvPr id="4" name="Picture 3" descr="AppScale_Systems_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631" y="1298568"/>
            <a:ext cx="1117693" cy="1605768"/>
          </a:xfrm>
          <a:prstGeom prst="rect">
            <a:avLst/>
          </a:prstGeom>
        </p:spPr>
      </p:pic>
      <p:sp>
        <p:nvSpPr>
          <p:cNvPr id="5" name="Slide Number Placeholder 4"/>
          <p:cNvSpPr>
            <a:spLocks noGrp="1"/>
          </p:cNvSpPr>
          <p:nvPr>
            <p:ph type="sldNum" sz="quarter" idx="12"/>
          </p:nvPr>
        </p:nvSpPr>
        <p:spPr/>
        <p:txBody>
          <a:bodyPr/>
          <a:lstStyle/>
          <a:p>
            <a:fld id="{F1F4CE80-8832-1343-A366-72DC32D2CE29}" type="slidenum">
              <a:rPr lang="en-US" smtClean="0"/>
              <a:t>14</a:t>
            </a:fld>
            <a:endParaRPr lang="en-US"/>
          </a:p>
        </p:txBody>
      </p:sp>
    </p:spTree>
    <p:extLst>
      <p:ext uri="{BB962C8B-B14F-4D97-AF65-F5344CB8AC3E}">
        <p14:creationId xmlns:p14="http://schemas.microsoft.com/office/powerpoint/2010/main" val="251784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a:t>
            </a:r>
            <a:r>
              <a:rPr lang="en-US" dirty="0" err="1" smtClean="0">
                <a:solidFill>
                  <a:srgbClr val="FFFFFF"/>
                </a:solidFill>
              </a:rPr>
              <a:t>Dev</a:t>
            </a:r>
            <a:r>
              <a:rPr lang="en-US" dirty="0" smtClean="0">
                <a:solidFill>
                  <a:srgbClr val="FFFFFF"/>
                </a:solidFill>
              </a:rPr>
              <a:t> Tools</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Currently only supports Java</a:t>
            </a:r>
          </a:p>
          <a:p>
            <a:r>
              <a:rPr lang="en-US" dirty="0" smtClean="0"/>
              <a:t>Apache Maven archetype for setting up a web API project with the required dependencies</a:t>
            </a:r>
          </a:p>
          <a:p>
            <a:r>
              <a:rPr lang="en-US" dirty="0" smtClean="0"/>
              <a:t>Maven plug-ins for auto-generating API specs from Java code</a:t>
            </a:r>
          </a:p>
          <a:p>
            <a:pPr lvl="1"/>
            <a:r>
              <a:rPr lang="en-US" dirty="0" smtClean="0"/>
              <a:t>Swagger 1.2 (http://</a:t>
            </a:r>
            <a:r>
              <a:rPr lang="en-US" dirty="0" err="1" smtClean="0"/>
              <a:t>swagger.io</a:t>
            </a:r>
            <a:r>
              <a:rPr lang="en-US" dirty="0" smtClean="0"/>
              <a: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15</a:t>
            </a:fld>
            <a:endParaRPr lang="en-US"/>
          </a:p>
        </p:txBody>
      </p:sp>
    </p:spTree>
    <p:extLst>
      <p:ext uri="{BB962C8B-B14F-4D97-AF65-F5344CB8AC3E}">
        <p14:creationId xmlns:p14="http://schemas.microsoft.com/office/powerpoint/2010/main" val="9834767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Experiments</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All experiments conducted on a single-node </a:t>
            </a:r>
            <a:r>
              <a:rPr lang="en-US" dirty="0" err="1" smtClean="0"/>
              <a:t>AppScale</a:t>
            </a:r>
            <a:r>
              <a:rPr lang="en-US" dirty="0" smtClean="0"/>
              <a:t> installation</a:t>
            </a:r>
          </a:p>
          <a:p>
            <a:pPr lvl="1"/>
            <a:r>
              <a:rPr lang="en-US" dirty="0" smtClean="0"/>
              <a:t>Ubuntu 12.04 VM on Vagrant</a:t>
            </a:r>
          </a:p>
          <a:p>
            <a:r>
              <a:rPr lang="en-US" dirty="0" smtClean="0"/>
              <a:t>Time </a:t>
            </a:r>
            <a:r>
              <a:rPr lang="en-US" dirty="0" smtClean="0"/>
              <a:t>to deploy an app in </a:t>
            </a:r>
            <a:r>
              <a:rPr lang="en-US" dirty="0" err="1" smtClean="0"/>
              <a:t>AppScale</a:t>
            </a:r>
            <a:r>
              <a:rPr lang="en-US" dirty="0" smtClean="0"/>
              <a:t> (without EAGER): 20-30 seconds</a:t>
            </a:r>
          </a:p>
          <a:p>
            <a:r>
              <a:rPr lang="en-US" dirty="0" smtClean="0"/>
              <a:t>We measure the deployment overhead caused by EAGER</a:t>
            </a:r>
          </a:p>
          <a:p>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16</a:t>
            </a:fld>
            <a:endParaRPr lang="en-US"/>
          </a:p>
        </p:txBody>
      </p:sp>
    </p:spTree>
    <p:extLst>
      <p:ext uri="{BB962C8B-B14F-4D97-AF65-F5344CB8AC3E}">
        <p14:creationId xmlns:p14="http://schemas.microsoft.com/office/powerpoint/2010/main" val="16858242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by App</a:t>
            </a:r>
            <a:endParaRPr lang="en-US" dirty="0">
              <a:solidFill>
                <a:srgbClr val="FFFFFF"/>
              </a:solidFill>
            </a:endParaRPr>
          </a:p>
        </p:txBody>
      </p:sp>
      <p:pic>
        <p:nvPicPr>
          <p:cNvPr id="4" name="Content Placeholder 3" descr="overhead_by_app.png"/>
          <p:cNvPicPr>
            <a:picLocks noGrp="1" noChangeAspect="1"/>
          </p:cNvPicPr>
          <p:nvPr>
            <p:ph idx="1"/>
          </p:nvPr>
        </p:nvPicPr>
        <p:blipFill>
          <a:blip r:embed="rId2">
            <a:extLst>
              <a:ext uri="{28A0092B-C50C-407E-A947-70E740481C1C}">
                <a14:useLocalDpi xmlns:a14="http://schemas.microsoft.com/office/drawing/2010/main" val="0"/>
              </a:ext>
            </a:extLst>
          </a:blip>
          <a:srcRect l="-7416" r="-7416"/>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17</a:t>
            </a:fld>
            <a:endParaRPr lang="en-US"/>
          </a:p>
        </p:txBody>
      </p:sp>
    </p:spTree>
    <p:extLst>
      <p:ext uri="{BB962C8B-B14F-4D97-AF65-F5344CB8AC3E}">
        <p14:creationId xmlns:p14="http://schemas.microsoft.com/office/powerpoint/2010/main" val="799195484"/>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Dependencies</a:t>
            </a:r>
            <a:endParaRPr lang="en-US" dirty="0">
              <a:solidFill>
                <a:srgbClr val="FFFFFF"/>
              </a:solidFill>
            </a:endParaRPr>
          </a:p>
        </p:txBody>
      </p:sp>
      <p:pic>
        <p:nvPicPr>
          <p:cNvPr id="6" name="Content Placeholder 5" descr="overhead_by_dep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18</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Policies</a:t>
            </a:r>
            <a:endParaRPr lang="en-US" dirty="0">
              <a:solidFill>
                <a:srgbClr val="FFFFFF"/>
              </a:solidFill>
            </a:endParaRPr>
          </a:p>
        </p:txBody>
      </p:sp>
      <p:pic>
        <p:nvPicPr>
          <p:cNvPr id="6" name="Content Placeholder 5" descr="overhead_by_policies.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19</a:t>
            </a:fld>
            <a:endParaRPr lang="en-US"/>
          </a:p>
        </p:txBody>
      </p:sp>
    </p:spTree>
    <p:extLst>
      <p:ext uri="{BB962C8B-B14F-4D97-AF65-F5344CB8AC3E}">
        <p14:creationId xmlns:p14="http://schemas.microsoft.com/office/powerpoint/2010/main" val="86744679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bg1"/>
                </a:solidFill>
              </a:rPr>
              <a:t>Web APIs in Our Day-to-day Lives</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t>Web applications</a:t>
            </a:r>
          </a:p>
          <a:p>
            <a:r>
              <a:rPr lang="en-US" dirty="0" smtClean="0"/>
              <a:t>Mobile apps</a:t>
            </a:r>
          </a:p>
          <a:p>
            <a:r>
              <a:rPr lang="en-US" dirty="0" smtClean="0"/>
              <a:t>Cloud services</a:t>
            </a:r>
            <a:endParaRPr lang="en-US" dirty="0"/>
          </a:p>
        </p:txBody>
      </p:sp>
      <p:pic>
        <p:nvPicPr>
          <p:cNvPr id="4" name="Picture 3" descr="amazon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502" y="4282114"/>
            <a:ext cx="3267418" cy="1192166"/>
          </a:xfrm>
          <a:prstGeom prst="rect">
            <a:avLst/>
          </a:prstGeom>
        </p:spPr>
      </p:pic>
      <p:pic>
        <p:nvPicPr>
          <p:cNvPr id="5" name="Picture 4" descr="new-google-logo-offici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0436" y="5822893"/>
            <a:ext cx="2887579" cy="1036567"/>
          </a:xfrm>
          <a:prstGeom prst="rect">
            <a:avLst/>
          </a:prstGeom>
        </p:spPr>
      </p:pic>
      <p:pic>
        <p:nvPicPr>
          <p:cNvPr id="6" name="Picture 5" descr="yahoo-api.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5122" y="1466577"/>
            <a:ext cx="1396534" cy="1269576"/>
          </a:xfrm>
          <a:prstGeom prst="rect">
            <a:avLst/>
          </a:prstGeom>
        </p:spPr>
      </p:pic>
      <p:pic>
        <p:nvPicPr>
          <p:cNvPr id="7" name="Picture 6" descr="twitter-ap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05976" y="1466395"/>
            <a:ext cx="1367589" cy="1367589"/>
          </a:xfrm>
          <a:prstGeom prst="rect">
            <a:avLst/>
          </a:prstGeom>
        </p:spPr>
      </p:pic>
      <p:pic>
        <p:nvPicPr>
          <p:cNvPr id="8" name="Picture 7" descr="ebay-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59628" y="4041881"/>
            <a:ext cx="2101254" cy="884628"/>
          </a:xfrm>
          <a:prstGeom prst="rect">
            <a:avLst/>
          </a:prstGeom>
        </p:spPr>
      </p:pic>
      <p:pic>
        <p:nvPicPr>
          <p:cNvPr id="9" name="Picture 8" descr="Faceboo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12726" y="5076439"/>
            <a:ext cx="1777998" cy="1777998"/>
          </a:xfrm>
          <a:prstGeom prst="rect">
            <a:avLst/>
          </a:prstGeom>
        </p:spPr>
      </p:pic>
      <p:pic>
        <p:nvPicPr>
          <p:cNvPr id="10" name="Picture 9" descr="netflix-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61741" y="2910481"/>
            <a:ext cx="1665504" cy="936846"/>
          </a:xfrm>
          <a:prstGeom prst="rect">
            <a:avLst/>
          </a:prstGeom>
        </p:spPr>
      </p:pic>
      <p:pic>
        <p:nvPicPr>
          <p:cNvPr id="11" name="Picture 10" descr="salesforce-logo-300x218.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5312" y="5743689"/>
            <a:ext cx="1423793" cy="1034623"/>
          </a:xfrm>
          <a:prstGeom prst="rect">
            <a:avLst/>
          </a:prstGeom>
        </p:spPr>
      </p:pic>
      <p:pic>
        <p:nvPicPr>
          <p:cNvPr id="12" name="Picture 11" descr="Bing_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26318" y="5629934"/>
            <a:ext cx="2007570" cy="895376"/>
          </a:xfrm>
          <a:prstGeom prst="rect">
            <a:avLst/>
          </a:prstGeom>
        </p:spPr>
      </p:pic>
      <p:pic>
        <p:nvPicPr>
          <p:cNvPr id="13" name="Picture 12" descr="Digg_new.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74946" y="4076016"/>
            <a:ext cx="1565221" cy="1330438"/>
          </a:xfrm>
          <a:prstGeom prst="rect">
            <a:avLst/>
          </a:prstGeom>
        </p:spPr>
      </p:pic>
      <p:pic>
        <p:nvPicPr>
          <p:cNvPr id="14" name="Picture 13" descr="1024px-StubHub_logo.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77489" y="3092033"/>
            <a:ext cx="1796076" cy="983983"/>
          </a:xfrm>
          <a:prstGeom prst="rect">
            <a:avLst/>
          </a:prstGeom>
        </p:spPr>
      </p:pic>
      <p:pic>
        <p:nvPicPr>
          <p:cNvPr id="15" name="Picture 14" descr="youtube_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248773" y="1446836"/>
            <a:ext cx="1219200" cy="1219200"/>
          </a:xfrm>
          <a:prstGeom prst="rect">
            <a:avLst/>
          </a:prstGeom>
        </p:spPr>
      </p:pic>
      <p:pic>
        <p:nvPicPr>
          <p:cNvPr id="16" name="Picture 15" descr="dropbox_logo.jp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602153" y="2835769"/>
            <a:ext cx="1345024" cy="1386623"/>
          </a:xfrm>
          <a:prstGeom prst="rect">
            <a:avLst/>
          </a:prstGeom>
        </p:spPr>
      </p:pic>
      <p:pic>
        <p:nvPicPr>
          <p:cNvPr id="17" name="Picture 16" descr="wordpressIcon2.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9332" y="4334425"/>
            <a:ext cx="1326267" cy="1184167"/>
          </a:xfrm>
          <a:prstGeom prst="rect">
            <a:avLst/>
          </a:prstGeom>
        </p:spPr>
      </p:pic>
      <p:sp>
        <p:nvSpPr>
          <p:cNvPr id="19" name="Slide Number Placeholder 18"/>
          <p:cNvSpPr>
            <a:spLocks noGrp="1"/>
          </p:cNvSpPr>
          <p:nvPr>
            <p:ph type="sldNum" sz="quarter" idx="12"/>
          </p:nvPr>
        </p:nvSpPr>
        <p:spPr/>
        <p:txBody>
          <a:bodyPr/>
          <a:lstStyle/>
          <a:p>
            <a:fld id="{F1F4CE80-8832-1343-A366-72DC32D2CE29}" type="slidenum">
              <a:rPr lang="en-US" smtClean="0"/>
              <a:t>2</a:t>
            </a:fld>
            <a:endParaRPr lang="en-US"/>
          </a:p>
        </p:txBody>
      </p:sp>
    </p:spTree>
    <p:extLst>
      <p:ext uri="{BB962C8B-B14F-4D97-AF65-F5344CB8AC3E}">
        <p14:creationId xmlns:p14="http://schemas.microsoft.com/office/powerpoint/2010/main" val="2090611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
                            </p:stCondLst>
                            <p:childTnLst>
                              <p:par>
                                <p:cTn id="11" presetID="1" presetClass="entr" presetSubtype="0" fill="hold" nodeType="afterEffect">
                                  <p:stCondLst>
                                    <p:cond delay="1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200"/>
                            </p:stCondLst>
                            <p:childTnLst>
                              <p:par>
                                <p:cTn id="14" presetID="1" presetClass="entr" presetSubtype="0" fill="hold" nodeType="afterEffect">
                                  <p:stCondLst>
                                    <p:cond delay="100"/>
                                  </p:stCondLst>
                                  <p:childTnLst>
                                    <p:set>
                                      <p:cBhvr>
                                        <p:cTn id="15" dur="1" fill="hold">
                                          <p:stCondLst>
                                            <p:cond delay="0"/>
                                          </p:stCondLst>
                                        </p:cTn>
                                        <p:tgtEl>
                                          <p:spTgt spid="12"/>
                                        </p:tgtEl>
                                        <p:attrNameLst>
                                          <p:attrName>style.visibility</p:attrName>
                                        </p:attrNameLst>
                                      </p:cBhvr>
                                      <p:to>
                                        <p:strVal val="visible"/>
                                      </p:to>
                                    </p:set>
                                  </p:childTnLst>
                                </p:cTn>
                              </p:par>
                            </p:childTnLst>
                          </p:cTn>
                        </p:par>
                        <p:par>
                          <p:cTn id="16" fill="hold">
                            <p:stCondLst>
                              <p:cond delay="300"/>
                            </p:stCondLst>
                            <p:childTnLst>
                              <p:par>
                                <p:cTn id="17" presetID="1" presetClass="entr" presetSubtype="0" fill="hold" nodeType="afterEffect">
                                  <p:stCondLst>
                                    <p:cond delay="100"/>
                                  </p:stCondLst>
                                  <p:childTnLst>
                                    <p:set>
                                      <p:cBhvr>
                                        <p:cTn id="18" dur="1" fill="hold">
                                          <p:stCondLst>
                                            <p:cond delay="0"/>
                                          </p:stCondLst>
                                        </p:cTn>
                                        <p:tgtEl>
                                          <p:spTgt spid="16"/>
                                        </p:tgtEl>
                                        <p:attrNameLst>
                                          <p:attrName>style.visibility</p:attrName>
                                        </p:attrNameLst>
                                      </p:cBhvr>
                                      <p:to>
                                        <p:strVal val="visible"/>
                                      </p:to>
                                    </p:set>
                                  </p:childTnLst>
                                </p:cTn>
                              </p:par>
                            </p:childTnLst>
                          </p:cTn>
                        </p:par>
                        <p:par>
                          <p:cTn id="19" fill="hold">
                            <p:stCondLst>
                              <p:cond delay="400"/>
                            </p:stCondLst>
                            <p:childTnLst>
                              <p:par>
                                <p:cTn id="20" presetID="1" presetClass="entr" presetSubtype="0" fill="hold" nodeType="afterEffect">
                                  <p:stCondLst>
                                    <p:cond delay="1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10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600"/>
                            </p:stCondLst>
                            <p:childTnLst>
                              <p:par>
                                <p:cTn id="26" presetID="1" presetClass="entr" presetSubtype="0" fill="hold" nodeType="afterEffect">
                                  <p:stCondLst>
                                    <p:cond delay="10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700"/>
                            </p:stCondLst>
                            <p:childTnLst>
                              <p:par>
                                <p:cTn id="29" presetID="1" presetClass="entr" presetSubtype="0" fill="hold" nodeType="afterEffect">
                                  <p:stCondLst>
                                    <p:cond delay="10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800"/>
                            </p:stCondLst>
                            <p:childTnLst>
                              <p:par>
                                <p:cTn id="32" presetID="1" presetClass="entr" presetSubtype="0" fill="hold" nodeType="afterEffect">
                                  <p:stCondLst>
                                    <p:cond delay="100"/>
                                  </p:stCondLst>
                                  <p:childTnLst>
                                    <p:set>
                                      <p:cBhvr>
                                        <p:cTn id="33" dur="1" fill="hold">
                                          <p:stCondLst>
                                            <p:cond delay="0"/>
                                          </p:stCondLst>
                                        </p:cTn>
                                        <p:tgtEl>
                                          <p:spTgt spid="8"/>
                                        </p:tgtEl>
                                        <p:attrNameLst>
                                          <p:attrName>style.visibility</p:attrName>
                                        </p:attrNameLst>
                                      </p:cBhvr>
                                      <p:to>
                                        <p:strVal val="visible"/>
                                      </p:to>
                                    </p:set>
                                  </p:childTnLst>
                                </p:cTn>
                              </p:par>
                            </p:childTnLst>
                          </p:cTn>
                        </p:par>
                        <p:par>
                          <p:cTn id="34" fill="hold">
                            <p:stCondLst>
                              <p:cond delay="900"/>
                            </p:stCondLst>
                            <p:childTnLst>
                              <p:par>
                                <p:cTn id="35" presetID="1" presetClass="entr" presetSubtype="0" fill="hold" nodeType="afterEffect">
                                  <p:stCondLst>
                                    <p:cond delay="100"/>
                                  </p:stCondLst>
                                  <p:childTnLst>
                                    <p:set>
                                      <p:cBhvr>
                                        <p:cTn id="36" dur="1" fill="hold">
                                          <p:stCondLst>
                                            <p:cond delay="0"/>
                                          </p:stCondLst>
                                        </p:cTn>
                                        <p:tgtEl>
                                          <p:spTgt spid="10"/>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nodeType="afterEffect">
                                  <p:stCondLst>
                                    <p:cond delay="100"/>
                                  </p:stCondLst>
                                  <p:childTnLst>
                                    <p:set>
                                      <p:cBhvr>
                                        <p:cTn id="39" dur="1" fill="hold">
                                          <p:stCondLst>
                                            <p:cond delay="0"/>
                                          </p:stCondLst>
                                        </p:cTn>
                                        <p:tgtEl>
                                          <p:spTgt spid="15"/>
                                        </p:tgtEl>
                                        <p:attrNameLst>
                                          <p:attrName>style.visibility</p:attrName>
                                        </p:attrNameLst>
                                      </p:cBhvr>
                                      <p:to>
                                        <p:strVal val="visible"/>
                                      </p:to>
                                    </p:set>
                                  </p:childTnLst>
                                </p:cTn>
                              </p:par>
                            </p:childTnLst>
                          </p:cTn>
                        </p:par>
                        <p:par>
                          <p:cTn id="40" fill="hold">
                            <p:stCondLst>
                              <p:cond delay="1100"/>
                            </p:stCondLst>
                            <p:childTnLst>
                              <p:par>
                                <p:cTn id="41" presetID="1" presetClass="entr" presetSubtype="0" fill="hold" nodeType="afterEffect">
                                  <p:stCondLst>
                                    <p:cond delay="100"/>
                                  </p:stCondLst>
                                  <p:childTnLst>
                                    <p:set>
                                      <p:cBhvr>
                                        <p:cTn id="42" dur="1" fill="hold">
                                          <p:stCondLst>
                                            <p:cond delay="0"/>
                                          </p:stCondLst>
                                        </p:cTn>
                                        <p:tgtEl>
                                          <p:spTgt spid="9"/>
                                        </p:tgtEl>
                                        <p:attrNameLst>
                                          <p:attrName>style.visibility</p:attrName>
                                        </p:attrNameLst>
                                      </p:cBhvr>
                                      <p:to>
                                        <p:strVal val="visible"/>
                                      </p:to>
                                    </p:set>
                                  </p:childTnLst>
                                </p:cTn>
                              </p:par>
                            </p:childTnLst>
                          </p:cTn>
                        </p:par>
                        <p:par>
                          <p:cTn id="43" fill="hold">
                            <p:stCondLst>
                              <p:cond delay="1200"/>
                            </p:stCondLst>
                            <p:childTnLst>
                              <p:par>
                                <p:cTn id="44" presetID="1" presetClass="entr" presetSubtype="0" fill="hold" nodeType="afterEffect">
                                  <p:stCondLst>
                                    <p:cond delay="10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Metadata Volume</a:t>
            </a:r>
            <a:endParaRPr lang="en-US" dirty="0">
              <a:solidFill>
                <a:srgbClr val="FFFFFF"/>
              </a:solidFill>
            </a:endParaRPr>
          </a:p>
        </p:txBody>
      </p:sp>
      <p:pic>
        <p:nvPicPr>
          <p:cNvPr id="4" name="Content Placeholder 3" descr="scalability.png"/>
          <p:cNvPicPr>
            <a:picLocks noGrp="1" noChangeAspect="1"/>
          </p:cNvPicPr>
          <p:nvPr>
            <p:ph idx="1"/>
          </p:nvPr>
        </p:nvPicPr>
        <p:blipFill>
          <a:blip r:embed="rId2">
            <a:extLst>
              <a:ext uri="{28A0092B-C50C-407E-A947-70E740481C1C}">
                <a14:useLocalDpi xmlns:a14="http://schemas.microsoft.com/office/drawing/2010/main" val="0"/>
              </a:ext>
            </a:extLst>
          </a:blip>
          <a:srcRect l="-7470" r="-7470"/>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20</a:t>
            </a:fld>
            <a:endParaRPr lang="en-US"/>
          </a:p>
        </p:txBody>
      </p:sp>
    </p:spTree>
    <p:extLst>
      <p:ext uri="{BB962C8B-B14F-4D97-AF65-F5344CB8AC3E}">
        <p14:creationId xmlns:p14="http://schemas.microsoft.com/office/powerpoint/2010/main" val="212569978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FFFF"/>
                </a:solidFill>
              </a:rPr>
              <a:t>ProgrammableWeb</a:t>
            </a:r>
            <a:r>
              <a:rPr lang="en-US" dirty="0" smtClean="0">
                <a:solidFill>
                  <a:srgbClr val="FFFFFF"/>
                </a:solidFill>
              </a:rPr>
              <a:t> Dataset</a:t>
            </a:r>
            <a:endParaRPr lang="en-US" dirty="0">
              <a:solidFill>
                <a:srgbClr val="FFFFFF"/>
              </a:solidFill>
            </a:endParaRPr>
          </a:p>
        </p:txBody>
      </p:sp>
      <p:pic>
        <p:nvPicPr>
          <p:cNvPr id="4" name="Content Placeholder 3" descr="pweb_sample_overhead.png"/>
          <p:cNvPicPr>
            <a:picLocks noGrp="1" noChangeAspect="1"/>
          </p:cNvPicPr>
          <p:nvPr>
            <p:ph idx="1"/>
          </p:nvPr>
        </p:nvPicPr>
        <p:blipFill>
          <a:blip r:embed="rId2">
            <a:extLst>
              <a:ext uri="{28A0092B-C50C-407E-A947-70E740481C1C}">
                <a14:useLocalDpi xmlns:a14="http://schemas.microsoft.com/office/drawing/2010/main" val="0"/>
              </a:ext>
            </a:extLst>
          </a:blip>
          <a:srcRect l="-7502" r="-7502"/>
          <a:stretch>
            <a:fillRect/>
          </a:stretch>
        </p:blipFill>
        <p:spPr/>
      </p:pic>
      <p:sp>
        <p:nvSpPr>
          <p:cNvPr id="5" name="TextBox 4"/>
          <p:cNvSpPr txBox="1"/>
          <p:nvPr/>
        </p:nvSpPr>
        <p:spPr>
          <a:xfrm>
            <a:off x="457200" y="6466022"/>
            <a:ext cx="8229600" cy="369332"/>
          </a:xfrm>
          <a:prstGeom prst="rect">
            <a:avLst/>
          </a:prstGeom>
          <a:noFill/>
        </p:spPr>
        <p:txBody>
          <a:bodyPr wrap="square" rtlCol="0">
            <a:spAutoFit/>
          </a:bodyPr>
          <a:lstStyle/>
          <a:p>
            <a:r>
              <a:rPr lang="en-US" dirty="0" smtClean="0"/>
              <a:t>0 policies; 18322 APIs in DB; 33615 dependency edges </a:t>
            </a:r>
            <a:endParaRPr lang="en-US" dirty="0"/>
          </a:p>
        </p:txBody>
      </p:sp>
      <p:sp>
        <p:nvSpPr>
          <p:cNvPr id="3" name="Slide Number Placeholder 2"/>
          <p:cNvSpPr>
            <a:spLocks noGrp="1"/>
          </p:cNvSpPr>
          <p:nvPr>
            <p:ph type="sldNum" sz="quarter" idx="12"/>
          </p:nvPr>
        </p:nvSpPr>
        <p:spPr/>
        <p:txBody>
          <a:bodyPr/>
          <a:lstStyle/>
          <a:p>
            <a:fld id="{F1F4CE80-8832-1343-A366-72DC32D2CE29}" type="slidenum">
              <a:rPr lang="en-US" smtClean="0"/>
              <a:t>21</a:t>
            </a:fld>
            <a:endParaRPr lang="en-US"/>
          </a:p>
        </p:txBody>
      </p:sp>
    </p:spTree>
    <p:extLst>
      <p:ext uri="{BB962C8B-B14F-4D97-AF65-F5344CB8AC3E}">
        <p14:creationId xmlns:p14="http://schemas.microsoft.com/office/powerpoint/2010/main" val="177338327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Conclusions</a:t>
            </a:r>
            <a:endParaRPr lang="en-US" dirty="0">
              <a:solidFill>
                <a:srgbClr val="FFFFFF"/>
              </a:solidFill>
            </a:endParaRPr>
          </a:p>
        </p:txBody>
      </p:sp>
      <p:sp>
        <p:nvSpPr>
          <p:cNvPr id="3" name="Content Placeholder 2"/>
          <p:cNvSpPr>
            <a:spLocks noGrp="1"/>
          </p:cNvSpPr>
          <p:nvPr>
            <p:ph idx="1"/>
          </p:nvPr>
        </p:nvSpPr>
        <p:spPr/>
        <p:txBody>
          <a:bodyPr>
            <a:normAutofit lnSpcReduction="10000"/>
          </a:bodyPr>
          <a:lstStyle/>
          <a:p>
            <a:r>
              <a:rPr lang="en-US" dirty="0" smtClean="0"/>
              <a:t>EAGER augments existing clouds to support API governance as a cloud-native feature.</a:t>
            </a:r>
          </a:p>
          <a:p>
            <a:r>
              <a:rPr lang="en-US" dirty="0" smtClean="0"/>
              <a:t>It supports many software development and maintenance best practices.</a:t>
            </a:r>
          </a:p>
          <a:p>
            <a:r>
              <a:rPr lang="en-US" dirty="0" smtClean="0"/>
              <a:t>EAGER supports thousands of APIs, hundreds of dependencies and policies with no noticeable performance overhead.</a:t>
            </a:r>
          </a:p>
          <a:p>
            <a:r>
              <a:rPr lang="en-US" dirty="0" smtClean="0"/>
              <a:t>The Python-based policy language facilitates easy development and debugging of policies.</a:t>
            </a:r>
          </a:p>
        </p:txBody>
      </p:sp>
      <p:sp>
        <p:nvSpPr>
          <p:cNvPr id="4" name="Slide Number Placeholder 3"/>
          <p:cNvSpPr>
            <a:spLocks noGrp="1"/>
          </p:cNvSpPr>
          <p:nvPr>
            <p:ph type="sldNum" sz="quarter" idx="12"/>
          </p:nvPr>
        </p:nvSpPr>
        <p:spPr/>
        <p:txBody>
          <a:bodyPr/>
          <a:lstStyle/>
          <a:p>
            <a:fld id="{F1F4CE80-8832-1343-A366-72DC32D2CE29}" type="slidenum">
              <a:rPr lang="en-US" smtClean="0"/>
              <a:t>22</a:t>
            </a:fld>
            <a:endParaRPr lang="en-US"/>
          </a:p>
        </p:txBody>
      </p:sp>
    </p:spTree>
    <p:extLst>
      <p:ext uri="{BB962C8B-B14F-4D97-AF65-F5344CB8AC3E}">
        <p14:creationId xmlns:p14="http://schemas.microsoft.com/office/powerpoint/2010/main" val="2012641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EAGER Overhead </a:t>
            </a:r>
            <a:r>
              <a:rPr lang="en-US" dirty="0" err="1" smtClean="0">
                <a:solidFill>
                  <a:srgbClr val="FFFFFF"/>
                </a:solidFill>
              </a:rPr>
              <a:t>vs</a:t>
            </a:r>
            <a:r>
              <a:rPr lang="en-US" dirty="0" smtClean="0">
                <a:solidFill>
                  <a:srgbClr val="FFFFFF"/>
                </a:solidFill>
              </a:rPr>
              <a:t> APIs</a:t>
            </a:r>
            <a:endParaRPr lang="en-US" dirty="0">
              <a:solidFill>
                <a:srgbClr val="FFFFFF"/>
              </a:solidFill>
            </a:endParaRPr>
          </a:p>
        </p:txBody>
      </p:sp>
      <p:pic>
        <p:nvPicPr>
          <p:cNvPr id="4" name="Content Placeholder 3" descr="overhead_by_apis.png"/>
          <p:cNvPicPr>
            <a:picLocks noGrp="1" noChangeAspect="1"/>
          </p:cNvPicPr>
          <p:nvPr>
            <p:ph idx="1"/>
          </p:nvPr>
        </p:nvPicPr>
        <p:blipFill>
          <a:blip r:embed="rId2">
            <a:extLst>
              <a:ext uri="{28A0092B-C50C-407E-A947-70E740481C1C}">
                <a14:useLocalDpi xmlns:a14="http://schemas.microsoft.com/office/drawing/2010/main" val="0"/>
              </a:ext>
            </a:extLst>
          </a:blip>
          <a:srcRect l="-7557" r="-7557"/>
          <a:stretch>
            <a:fillRect/>
          </a:stretch>
        </p:blipFill>
        <p:spPr/>
      </p:pic>
      <p:sp>
        <p:nvSpPr>
          <p:cNvPr id="3" name="Slide Number Placeholder 2"/>
          <p:cNvSpPr>
            <a:spLocks noGrp="1"/>
          </p:cNvSpPr>
          <p:nvPr>
            <p:ph type="sldNum" sz="quarter" idx="12"/>
          </p:nvPr>
        </p:nvSpPr>
        <p:spPr/>
        <p:txBody>
          <a:bodyPr/>
          <a:lstStyle/>
          <a:p>
            <a:fld id="{F1F4CE80-8832-1343-A366-72DC32D2CE29}" type="slidenum">
              <a:rPr lang="en-US" smtClean="0"/>
              <a:t>23</a:t>
            </a:fld>
            <a:endParaRPr lang="en-US"/>
          </a:p>
        </p:txBody>
      </p:sp>
    </p:spTree>
    <p:extLst>
      <p:ext uri="{BB962C8B-B14F-4D97-AF65-F5344CB8AC3E}">
        <p14:creationId xmlns:p14="http://schemas.microsoft.com/office/powerpoint/2010/main" val="25396836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API Numbers are on the Rise!</a:t>
            </a:r>
            <a:endParaRPr lang="en-US" dirty="0">
              <a:solidFill>
                <a:schemeClr val="bg1"/>
              </a:solidFill>
            </a:endParaRPr>
          </a:p>
        </p:txBody>
      </p:sp>
      <p:pic>
        <p:nvPicPr>
          <p:cNvPr id="6" name="Content Placeholder 5" descr="api-growth-6k-600x343.png"/>
          <p:cNvPicPr>
            <a:picLocks noGrp="1" noChangeAspect="1"/>
          </p:cNvPicPr>
          <p:nvPr>
            <p:ph idx="1"/>
          </p:nvPr>
        </p:nvPicPr>
        <p:blipFill>
          <a:blip r:embed="rId3">
            <a:extLst>
              <a:ext uri="{28A0092B-C50C-407E-A947-70E740481C1C}">
                <a14:useLocalDpi xmlns:a14="http://schemas.microsoft.com/office/drawing/2010/main" val="0"/>
              </a:ext>
            </a:extLst>
          </a:blip>
          <a:srcRect l="-1973" r="-1973"/>
          <a:stretch>
            <a:fillRect/>
          </a:stretch>
        </p:blipFill>
        <p:spPr/>
      </p:pic>
      <p:sp>
        <p:nvSpPr>
          <p:cNvPr id="7" name="TextBox 6"/>
          <p:cNvSpPr txBox="1"/>
          <p:nvPr/>
        </p:nvSpPr>
        <p:spPr>
          <a:xfrm>
            <a:off x="457200" y="6350306"/>
            <a:ext cx="8229600" cy="369332"/>
          </a:xfrm>
          <a:prstGeom prst="rect">
            <a:avLst/>
          </a:prstGeom>
          <a:noFill/>
        </p:spPr>
        <p:txBody>
          <a:bodyPr wrap="square" rtlCol="0">
            <a:spAutoFit/>
          </a:bodyPr>
          <a:lstStyle/>
          <a:p>
            <a:pPr algn="ctr"/>
            <a:r>
              <a:rPr lang="en-US" b="1" dirty="0" smtClean="0"/>
              <a:t>Today: </a:t>
            </a:r>
            <a:r>
              <a:rPr lang="en-US" b="1" dirty="0" smtClean="0"/>
              <a:t>12,000+ </a:t>
            </a:r>
            <a:r>
              <a:rPr lang="en-US" b="1" dirty="0" smtClean="0"/>
              <a:t>APIs</a:t>
            </a:r>
            <a:endParaRPr lang="en-US" b="1" dirty="0"/>
          </a:p>
        </p:txBody>
      </p:sp>
      <p:sp>
        <p:nvSpPr>
          <p:cNvPr id="3" name="Slide Number Placeholder 2"/>
          <p:cNvSpPr>
            <a:spLocks noGrp="1"/>
          </p:cNvSpPr>
          <p:nvPr>
            <p:ph type="sldNum" sz="quarter" idx="12"/>
          </p:nvPr>
        </p:nvSpPr>
        <p:spPr/>
        <p:txBody>
          <a:bodyPr/>
          <a:lstStyle/>
          <a:p>
            <a:fld id="{F1F4CE80-8832-1343-A366-72DC32D2CE29}" type="slidenum">
              <a:rPr lang="en-US" smtClean="0"/>
              <a:t>3</a:t>
            </a:fld>
            <a:endParaRPr lang="en-US"/>
          </a:p>
        </p:txBody>
      </p:sp>
    </p:spTree>
    <p:extLst>
      <p:ext uri="{BB962C8B-B14F-4D97-AF65-F5344CB8AC3E}">
        <p14:creationId xmlns:p14="http://schemas.microsoft.com/office/powerpoint/2010/main" val="31675460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Need for Strong API Governance</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Lack of API governance in a proliferating API ecosystem causes many issues</a:t>
            </a:r>
          </a:p>
          <a:p>
            <a:r>
              <a:rPr lang="en-US" dirty="0" smtClean="0"/>
              <a:t>Poor code reuse</a:t>
            </a:r>
          </a:p>
          <a:p>
            <a:r>
              <a:rPr lang="en-US" dirty="0" smtClean="0"/>
              <a:t>Security breaches, </a:t>
            </a:r>
            <a:r>
              <a:rPr lang="en-US" dirty="0" err="1" smtClean="0"/>
              <a:t>DoS</a:t>
            </a:r>
            <a:r>
              <a:rPr lang="en-US" dirty="0" smtClean="0"/>
              <a:t> attacks etc.</a:t>
            </a:r>
          </a:p>
          <a:p>
            <a:r>
              <a:rPr lang="en-US" dirty="0" smtClean="0"/>
              <a:t>Violation of API service-level agreements</a:t>
            </a:r>
          </a:p>
          <a:p>
            <a:r>
              <a:rPr lang="en-US" dirty="0" smtClean="0"/>
              <a:t>Naming and branding issues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4</a:t>
            </a:fld>
            <a:endParaRPr lang="en-US"/>
          </a:p>
        </p:txBody>
      </p:sp>
    </p:spTree>
    <p:extLst>
      <p:ext uri="{BB962C8B-B14F-4D97-AF65-F5344CB8AC3E}">
        <p14:creationId xmlns:p14="http://schemas.microsoft.com/office/powerpoint/2010/main" val="31284790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What is API Governance?</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Deployment/Design time governance</a:t>
            </a:r>
          </a:p>
          <a:p>
            <a:pPr lvl="1"/>
            <a:r>
              <a:rPr lang="en-US" dirty="0" smtClean="0"/>
              <a:t>Enforcing API reuse</a:t>
            </a:r>
          </a:p>
          <a:p>
            <a:pPr lvl="1"/>
            <a:r>
              <a:rPr lang="en-US" dirty="0" smtClean="0"/>
              <a:t>Dependency management</a:t>
            </a:r>
          </a:p>
          <a:p>
            <a:pPr lvl="1"/>
            <a:r>
              <a:rPr lang="en-US" dirty="0" smtClean="0"/>
              <a:t>API versioning and lifecycle management</a:t>
            </a:r>
          </a:p>
          <a:p>
            <a:r>
              <a:rPr lang="en-US" dirty="0" smtClean="0"/>
              <a:t>Run time governance</a:t>
            </a:r>
          </a:p>
          <a:p>
            <a:pPr lvl="1"/>
            <a:r>
              <a:rPr lang="en-US" dirty="0" smtClean="0"/>
              <a:t>Access control</a:t>
            </a:r>
          </a:p>
          <a:p>
            <a:pPr lvl="1"/>
            <a:r>
              <a:rPr lang="en-US" dirty="0" smtClean="0"/>
              <a:t>Rate limiting</a:t>
            </a:r>
          </a:p>
          <a:p>
            <a:pPr lvl="1"/>
            <a:r>
              <a:rPr lang="en-US" dirty="0" smtClean="0"/>
              <a:t>SLA enforcement</a:t>
            </a:r>
          </a:p>
          <a:p>
            <a:pPr lvl="1"/>
            <a:endParaRPr lang="en-US" dirty="0"/>
          </a:p>
        </p:txBody>
      </p:sp>
      <p:sp>
        <p:nvSpPr>
          <p:cNvPr id="4" name="Oval 3"/>
          <p:cNvSpPr/>
          <p:nvPr/>
        </p:nvSpPr>
        <p:spPr>
          <a:xfrm>
            <a:off x="740780" y="2500433"/>
            <a:ext cx="7946020" cy="287086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Policies</a:t>
            </a:r>
          </a:p>
          <a:p>
            <a:pPr algn="ctr"/>
            <a:r>
              <a:rPr lang="en-US" sz="2800" dirty="0" smtClean="0"/>
              <a:t>+</a:t>
            </a:r>
          </a:p>
          <a:p>
            <a:pPr algn="ctr"/>
            <a:r>
              <a:rPr lang="en-US" sz="2800" dirty="0" smtClean="0"/>
              <a:t>Policy Engine</a:t>
            </a:r>
            <a:endParaRPr lang="en-US" sz="2800" dirty="0"/>
          </a:p>
        </p:txBody>
      </p:sp>
      <p:sp>
        <p:nvSpPr>
          <p:cNvPr id="5" name="Slide Number Placeholder 4"/>
          <p:cNvSpPr>
            <a:spLocks noGrp="1"/>
          </p:cNvSpPr>
          <p:nvPr>
            <p:ph type="sldNum" sz="quarter" idx="12"/>
          </p:nvPr>
        </p:nvSpPr>
        <p:spPr/>
        <p:txBody>
          <a:bodyPr/>
          <a:lstStyle/>
          <a:p>
            <a:fld id="{F1F4CE80-8832-1343-A366-72DC32D2CE29}" type="slidenum">
              <a:rPr lang="en-US" smtClean="0"/>
              <a:t>5</a:t>
            </a:fld>
            <a:endParaRPr lang="en-US"/>
          </a:p>
        </p:txBody>
      </p:sp>
    </p:spTree>
    <p:extLst>
      <p:ext uri="{BB962C8B-B14F-4D97-AF65-F5344CB8AC3E}">
        <p14:creationId xmlns:p14="http://schemas.microsoft.com/office/powerpoint/2010/main" val="1378797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State of the Art</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Many API management solutions</a:t>
            </a:r>
          </a:p>
          <a:p>
            <a:endParaRPr lang="en-US" dirty="0" smtClean="0"/>
          </a:p>
          <a:p>
            <a:endParaRPr lang="en-US" dirty="0"/>
          </a:p>
          <a:p>
            <a:endParaRPr lang="en-US" dirty="0" smtClean="0"/>
          </a:p>
          <a:p>
            <a:endParaRPr lang="en-US" dirty="0"/>
          </a:p>
          <a:p>
            <a:r>
              <a:rPr lang="en-US" dirty="0" smtClean="0"/>
              <a:t>Operate </a:t>
            </a:r>
            <a:r>
              <a:rPr lang="en-US" dirty="0" smtClean="0"/>
              <a:t>as standalone servers or external cloud services that need to be integrated with the API deployment</a:t>
            </a:r>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6</a:t>
            </a:fld>
            <a:endParaRPr lang="en-US"/>
          </a:p>
        </p:txBody>
      </p:sp>
      <p:pic>
        <p:nvPicPr>
          <p:cNvPr id="5" name="Picture 4" descr="2030-168690607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152" y="2414781"/>
            <a:ext cx="2529305" cy="667503"/>
          </a:xfrm>
          <a:prstGeom prst="rect">
            <a:avLst/>
          </a:prstGeom>
        </p:spPr>
      </p:pic>
      <p:pic>
        <p:nvPicPr>
          <p:cNvPr id="6" name="Picture 5" descr="apigee-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805" y="3082284"/>
            <a:ext cx="2309395" cy="1268274"/>
          </a:xfrm>
          <a:prstGeom prst="rect">
            <a:avLst/>
          </a:prstGeom>
        </p:spPr>
      </p:pic>
      <p:pic>
        <p:nvPicPr>
          <p:cNvPr id="7" name="Picture 6" descr="layer7-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464" y="2579926"/>
            <a:ext cx="2020518" cy="706521"/>
          </a:xfrm>
          <a:prstGeom prst="rect">
            <a:avLst/>
          </a:prstGeom>
        </p:spPr>
      </p:pic>
      <p:pic>
        <p:nvPicPr>
          <p:cNvPr id="8" name="Picture 7" descr="WSO2-api-manager-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950" y="3622845"/>
            <a:ext cx="3001472" cy="568638"/>
          </a:xfrm>
          <a:prstGeom prst="rect">
            <a:avLst/>
          </a:prstGeom>
        </p:spPr>
      </p:pic>
      <p:pic>
        <p:nvPicPr>
          <p:cNvPr id="9" name="Picture 8" descr="6a00d8341dfbdb53ef00e54f7eb77e8834-800wi.gi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53200" y="2228935"/>
            <a:ext cx="1365426" cy="1143544"/>
          </a:xfrm>
          <a:prstGeom prst="rect">
            <a:avLst/>
          </a:prstGeom>
        </p:spPr>
      </p:pic>
      <p:pic>
        <p:nvPicPr>
          <p:cNvPr id="10" name="Picture 9" descr="vordel.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33842" y="3573005"/>
            <a:ext cx="1555106" cy="777553"/>
          </a:xfrm>
          <a:prstGeom prst="rect">
            <a:avLst/>
          </a:prstGeom>
        </p:spPr>
      </p:pic>
    </p:spTree>
    <p:extLst>
      <p:ext uri="{BB962C8B-B14F-4D97-AF65-F5344CB8AC3E}">
        <p14:creationId xmlns:p14="http://schemas.microsoft.com/office/powerpoint/2010/main" val="879658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FFFF"/>
                </a:solidFill>
              </a:rPr>
              <a:t>Web API Development in the Cloud</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Today, many web applications and APIs are developed and deployed in cloud </a:t>
            </a:r>
            <a:r>
              <a:rPr lang="en-US" dirty="0" smtClean="0"/>
              <a:t>settings</a:t>
            </a:r>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7</a:t>
            </a:fld>
            <a:endParaRPr lang="en-US"/>
          </a:p>
        </p:txBody>
      </p:sp>
      <p:pic>
        <p:nvPicPr>
          <p:cNvPr id="5" name="Picture 4" descr="Google App Engin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63" y="3145694"/>
            <a:ext cx="1804737" cy="1804737"/>
          </a:xfrm>
          <a:prstGeom prst="rect">
            <a:avLst/>
          </a:prstGeom>
        </p:spPr>
      </p:pic>
      <p:pic>
        <p:nvPicPr>
          <p:cNvPr id="6" name="Picture 5" descr="heroku-Logo-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1721" y="4402075"/>
            <a:ext cx="3553863" cy="1112070"/>
          </a:xfrm>
          <a:prstGeom prst="rect">
            <a:avLst/>
          </a:prstGeom>
        </p:spPr>
      </p:pic>
      <p:pic>
        <p:nvPicPr>
          <p:cNvPr id="7" name="Picture 6" descr="CloudBees-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653" y="3224357"/>
            <a:ext cx="1937405" cy="823706"/>
          </a:xfrm>
          <a:prstGeom prst="rect">
            <a:avLst/>
          </a:prstGeom>
        </p:spPr>
      </p:pic>
      <p:pic>
        <p:nvPicPr>
          <p:cNvPr id="8" name="Picture 7" descr="cloud-foundry-log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476" y="4742953"/>
            <a:ext cx="1884946" cy="1884946"/>
          </a:xfrm>
          <a:prstGeom prst="rect">
            <a:avLst/>
          </a:prstGeom>
        </p:spPr>
      </p:pic>
      <p:pic>
        <p:nvPicPr>
          <p:cNvPr id="9" name="Picture 8" descr="elastic_beanstalk.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824" y="2907838"/>
            <a:ext cx="1685758" cy="1685758"/>
          </a:xfrm>
          <a:prstGeom prst="rect">
            <a:avLst/>
          </a:prstGeom>
        </p:spPr>
      </p:pic>
      <p:pic>
        <p:nvPicPr>
          <p:cNvPr id="10" name="Picture 9" descr="1024px-OpenShift-LogoType.svg.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99894" y="2937710"/>
            <a:ext cx="1397000" cy="1397000"/>
          </a:xfrm>
          <a:prstGeom prst="rect">
            <a:avLst/>
          </a:prstGeom>
        </p:spPr>
      </p:pic>
      <p:pic>
        <p:nvPicPr>
          <p:cNvPr id="11" name="Picture 10" descr="Engine_Yard,_HQ_in_San_Francisco,_log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31721" y="5776421"/>
            <a:ext cx="3238347" cy="699483"/>
          </a:xfrm>
          <a:prstGeom prst="rect">
            <a:avLst/>
          </a:prstGeom>
        </p:spPr>
      </p:pic>
      <p:pic>
        <p:nvPicPr>
          <p:cNvPr id="12" name="Picture 11" descr="stratos-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95500" y="5340586"/>
            <a:ext cx="2834451" cy="871670"/>
          </a:xfrm>
          <a:prstGeom prst="rect">
            <a:avLst/>
          </a:prstGeom>
        </p:spPr>
      </p:pic>
    </p:spTree>
    <p:extLst>
      <p:ext uri="{BB962C8B-B14F-4D97-AF65-F5344CB8AC3E}">
        <p14:creationId xmlns:p14="http://schemas.microsoft.com/office/powerpoint/2010/main" val="28280781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FF"/>
                </a:solidFill>
              </a:rPr>
              <a:t>What about API Governance in </a:t>
            </a:r>
            <a:r>
              <a:rPr lang="en-US" dirty="0" smtClean="0">
                <a:solidFill>
                  <a:srgbClr val="FFFFFF"/>
                </a:solidFill>
              </a:rPr>
              <a:t>the Cloud?</a:t>
            </a:r>
            <a:endParaRPr lang="en-US" dirty="0">
              <a:solidFill>
                <a:srgbClr val="FFFFFF"/>
              </a:solidFill>
            </a:endParaRPr>
          </a:p>
        </p:txBody>
      </p:sp>
      <p:sp>
        <p:nvSpPr>
          <p:cNvPr id="3" name="Content Placeholder 2"/>
          <p:cNvSpPr>
            <a:spLocks noGrp="1"/>
          </p:cNvSpPr>
          <p:nvPr>
            <p:ph idx="1"/>
          </p:nvPr>
        </p:nvSpPr>
        <p:spPr/>
        <p:txBody>
          <a:bodyPr/>
          <a:lstStyle/>
          <a:p>
            <a:r>
              <a:rPr lang="en-US" dirty="0" smtClean="0"/>
              <a:t>Virtually non-existent</a:t>
            </a:r>
          </a:p>
          <a:p>
            <a:r>
              <a:rPr lang="en-US" dirty="0" err="1" smtClean="0"/>
              <a:t>PaaS</a:t>
            </a:r>
            <a:r>
              <a:rPr lang="en-US" dirty="0" smtClean="0"/>
              <a:t> clouds do not integrate well with external API management systems</a:t>
            </a:r>
          </a:p>
          <a:p>
            <a:r>
              <a:rPr lang="en-US" dirty="0" smtClean="0"/>
              <a:t>External API management systems cannot access the internal subsystems of the </a:t>
            </a:r>
            <a:r>
              <a:rPr lang="en-US" dirty="0" smtClean="0"/>
              <a:t>cloud</a:t>
            </a:r>
            <a:endParaRPr lang="en-US" dirty="0" smtClean="0"/>
          </a:p>
        </p:txBody>
      </p:sp>
      <p:sp>
        <p:nvSpPr>
          <p:cNvPr id="4" name="Slide Number Placeholder 3"/>
          <p:cNvSpPr>
            <a:spLocks noGrp="1"/>
          </p:cNvSpPr>
          <p:nvPr>
            <p:ph type="sldNum" sz="quarter" idx="12"/>
          </p:nvPr>
        </p:nvSpPr>
        <p:spPr/>
        <p:txBody>
          <a:bodyPr/>
          <a:lstStyle/>
          <a:p>
            <a:fld id="{F1F4CE80-8832-1343-A366-72DC32D2CE29}" type="slidenum">
              <a:rPr lang="en-US" smtClean="0"/>
              <a:t>8</a:t>
            </a:fld>
            <a:endParaRPr lang="en-US"/>
          </a:p>
        </p:txBody>
      </p:sp>
    </p:spTree>
    <p:extLst>
      <p:ext uri="{BB962C8B-B14F-4D97-AF65-F5344CB8AC3E}">
        <p14:creationId xmlns:p14="http://schemas.microsoft.com/office/powerpoint/2010/main" val="95670360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Our Proposal</a:t>
            </a:r>
            <a:endParaRPr lang="en-US" dirty="0">
              <a:solidFill>
                <a:srgbClr val="FFFFFF"/>
              </a:solidFill>
            </a:endParaRPr>
          </a:p>
        </p:txBody>
      </p:sp>
      <p:sp>
        <p:nvSpPr>
          <p:cNvPr id="3" name="Content Placeholder 2"/>
          <p:cNvSpPr>
            <a:spLocks noGrp="1"/>
          </p:cNvSpPr>
          <p:nvPr>
            <p:ph idx="1"/>
          </p:nvPr>
        </p:nvSpPr>
        <p:spPr/>
        <p:txBody>
          <a:bodyPr>
            <a:normAutofit/>
          </a:bodyPr>
          <a:lstStyle/>
          <a:p>
            <a:r>
              <a:rPr lang="en-US" dirty="0" smtClean="0"/>
              <a:t>Facilitate API governance as a built-in, native cloud service</a:t>
            </a:r>
          </a:p>
          <a:p>
            <a:pPr lvl="1"/>
            <a:r>
              <a:rPr lang="en-US" dirty="0" smtClean="0"/>
              <a:t>Enable both deployment and run time enforcement of governance policies in the cloud</a:t>
            </a:r>
          </a:p>
          <a:p>
            <a:pPr lvl="1"/>
            <a:r>
              <a:rPr lang="en-US" dirty="0" smtClean="0"/>
              <a:t>Leverage </a:t>
            </a:r>
            <a:r>
              <a:rPr lang="en-US" dirty="0" smtClean="0"/>
              <a:t>existing cloud features (fault tolerance, scalability etc.) to facilitate better governance</a:t>
            </a:r>
          </a:p>
          <a:p>
            <a:r>
              <a:rPr lang="en-US" dirty="0" smtClean="0"/>
              <a:t>Perform most governance checks at the deployment time</a:t>
            </a:r>
          </a:p>
          <a:p>
            <a:pPr lvl="1"/>
            <a:endParaRPr lang="en-US" dirty="0"/>
          </a:p>
        </p:txBody>
      </p:sp>
      <p:sp>
        <p:nvSpPr>
          <p:cNvPr id="4" name="Slide Number Placeholder 3"/>
          <p:cNvSpPr>
            <a:spLocks noGrp="1"/>
          </p:cNvSpPr>
          <p:nvPr>
            <p:ph type="sldNum" sz="quarter" idx="12"/>
          </p:nvPr>
        </p:nvSpPr>
        <p:spPr/>
        <p:txBody>
          <a:bodyPr/>
          <a:lstStyle/>
          <a:p>
            <a:fld id="{F1F4CE80-8832-1343-A366-72DC32D2CE29}" type="slidenum">
              <a:rPr lang="en-US" smtClean="0"/>
              <a:t>9</a:t>
            </a:fld>
            <a:endParaRPr lang="en-US"/>
          </a:p>
        </p:txBody>
      </p:sp>
    </p:spTree>
    <p:extLst>
      <p:ext uri="{BB962C8B-B14F-4D97-AF65-F5344CB8AC3E}">
        <p14:creationId xmlns:p14="http://schemas.microsoft.com/office/powerpoint/2010/main" val="17211706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553</TotalTime>
  <Words>785</Words>
  <Application>Microsoft Macintosh PowerPoint</Application>
  <PresentationFormat>On-screen Show (4:3)</PresentationFormat>
  <Paragraphs>134</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EAGER: API Governance for Modern PaaS Clouds</vt:lpstr>
      <vt:lpstr>Web APIs in Our Day-to-day Lives</vt:lpstr>
      <vt:lpstr>API Numbers are on the Rise!</vt:lpstr>
      <vt:lpstr>Need for Strong API Governance</vt:lpstr>
      <vt:lpstr>What is API Governance?</vt:lpstr>
      <vt:lpstr>State of the Art</vt:lpstr>
      <vt:lpstr>Web API Development in the Cloud</vt:lpstr>
      <vt:lpstr>What about API Governance in the Cloud?</vt:lpstr>
      <vt:lpstr>Our Proposal</vt:lpstr>
      <vt:lpstr>EAGER</vt:lpstr>
      <vt:lpstr>Architecture</vt:lpstr>
      <vt:lpstr>Policy Language</vt:lpstr>
      <vt:lpstr>Example Policies</vt:lpstr>
      <vt:lpstr>Prototype Implementation</vt:lpstr>
      <vt:lpstr>EAGER Dev Tools</vt:lpstr>
      <vt:lpstr>Experiments</vt:lpstr>
      <vt:lpstr>EAGER Overhead by App</vt:lpstr>
      <vt:lpstr>EAGER Overhead vs Dependencies</vt:lpstr>
      <vt:lpstr>EAGER Overhead vs Policies</vt:lpstr>
      <vt:lpstr>EAGER Overhead vs Metadata Volume</vt:lpstr>
      <vt:lpstr>ProgrammableWeb Dataset</vt:lpstr>
      <vt:lpstr>Conclusions</vt:lpstr>
      <vt:lpstr>EAGER Overhead vs APIs</vt:lpstr>
    </vt:vector>
  </TitlesOfParts>
  <Manager/>
  <Company>UC Santa Barbara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EAGER: API Governance for Modern PaaS Clouds</dc:title>
  <dc:subject/>
  <dc:creator>Hiranya Jayathilaka</dc:creator>
  <cp:keywords/>
  <dc:description/>
  <cp:lastModifiedBy>Hiranya Jayathilaka</cp:lastModifiedBy>
  <cp:revision>60</cp:revision>
  <dcterms:created xsi:type="dcterms:W3CDTF">2014-10-03T20:25:11Z</dcterms:created>
  <dcterms:modified xsi:type="dcterms:W3CDTF">2014-10-10T01:40:58Z</dcterms:modified>
  <cp:category/>
</cp:coreProperties>
</file>