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4" r:id="rId13"/>
    <p:sldId id="273" r:id="rId14"/>
    <p:sldId id="275" r:id="rId15"/>
    <p:sldId id="276" r:id="rId16"/>
    <p:sldId id="262" r:id="rId17"/>
    <p:sldId id="260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CD42D-FE18-4CA3-99E4-8AD1ABA2A9BA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D1220-EA12-4D88-B7EF-7B16788F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D1220-EA12-4D88-B7EF-7B16788FB58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758B-1935-4C0E-9450-B0F1D2FF39DE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5958-3F6C-4EE3-BC95-13D858CE59AE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D781-F7C9-4020-86EE-233AF1E411F6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9D1-086C-4CF2-9C76-28B83CC8BB0D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035-B7A6-42E2-AA4F-6D9A16FB0BF0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4E8C-5C25-4BBB-9762-94F2F77F4155}" type="datetime1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424C-1381-410E-9480-E5E417839DDE}" type="datetime1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1EF6-4E80-410F-9B16-B1E06CA21DCB}" type="datetime1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1840-10ED-4988-A8DA-6426DE776A39}" type="datetime1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EE0-C68D-4347-B39B-8C2F5A9D12E8}" type="datetime1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85EE-1955-4F0E-B95D-4E953B341311}" type="datetime1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B55A-5FB7-4350-B56D-A243D99A3308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CE5A-5AA2-49C3-9A2B-B12448B05F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Improved Server Architecture for Highly Efficient Message</a:t>
            </a:r>
            <a:br>
              <a:rPr lang="en-US" dirty="0" smtClean="0"/>
            </a:br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Hiranya Jayathilaka (UCSB)</a:t>
            </a:r>
          </a:p>
          <a:p>
            <a:r>
              <a:rPr lang="en-US" sz="1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Pradeep</a:t>
            </a:r>
            <a:r>
              <a:rPr 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Fernando, </a:t>
            </a:r>
            <a:r>
              <a:rPr lang="en-US" sz="1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Dushan</a:t>
            </a:r>
            <a:r>
              <a:rPr 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Abeyruwan</a:t>
            </a:r>
            <a:r>
              <a:rPr 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Kasun</a:t>
            </a:r>
            <a:r>
              <a:rPr 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Indrasiri</a:t>
            </a:r>
            <a:r>
              <a:rPr 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Paul Fremantle, </a:t>
            </a:r>
            <a:r>
              <a:rPr lang="en-US" sz="1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Sanjiva</a:t>
            </a:r>
            <a:r>
              <a:rPr 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Weerawarana</a:t>
            </a:r>
            <a:r>
              <a:rPr 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Srinath</a:t>
            </a:r>
            <a:r>
              <a:rPr 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Perera</a:t>
            </a:r>
            <a:r>
              <a:rPr 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(WSO2)</a:t>
            </a:r>
          </a:p>
          <a:p>
            <a:r>
              <a:rPr 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Supun</a:t>
            </a:r>
            <a:r>
              <a:rPr 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Kamburugamuwa</a:t>
            </a:r>
            <a:r>
              <a:rPr 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(Indiana University)</a:t>
            </a:r>
          </a:p>
          <a:p>
            <a:r>
              <a:rPr 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Sadeep</a:t>
            </a:r>
            <a:r>
              <a:rPr 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Jayasumana</a:t>
            </a:r>
            <a:r>
              <a:rPr 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(ANU)</a:t>
            </a:r>
            <a:endParaRPr lang="en-US" sz="1800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iiWAS2013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299E-1859-44BF-89AC-B81615C45B37}" type="datetime1">
              <a:rPr lang="en-US" smtClean="0"/>
              <a:t>12/2/13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2: Selective </a:t>
            </a:r>
            <a:r>
              <a:rPr lang="en-US" dirty="0"/>
              <a:t>Building at the Mediation Engine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group mediators into two categories.</a:t>
            </a:r>
          </a:p>
          <a:p>
            <a:pPr lvl="1"/>
            <a:r>
              <a:rPr lang="en-US" dirty="0" smtClean="0"/>
              <a:t>Content aware mediators</a:t>
            </a:r>
          </a:p>
          <a:p>
            <a:pPr lvl="1"/>
            <a:r>
              <a:rPr lang="en-US" dirty="0" smtClean="0"/>
              <a:t>Content unaware mediators</a:t>
            </a:r>
          </a:p>
          <a:p>
            <a:r>
              <a:rPr lang="en-US" dirty="0" smtClean="0"/>
              <a:t>During the development time of the ESB, we annotate the mediators so that the engine can identify whether a message flow is content aware or not</a:t>
            </a:r>
          </a:p>
          <a:p>
            <a:pPr lvl="1"/>
            <a:r>
              <a:rPr lang="en-US" dirty="0" smtClean="0"/>
              <a:t>A message flow is content aware, if at least one mediator in the flow is content aware</a:t>
            </a:r>
          </a:p>
          <a:p>
            <a:r>
              <a:rPr lang="en-US" dirty="0" smtClean="0"/>
              <a:t>The canonicalization of the message depends on deployment time information </a:t>
            </a:r>
          </a:p>
          <a:p>
            <a:r>
              <a:rPr lang="en-US" dirty="0" smtClean="0"/>
              <a:t>What if there are if/else constructs in the flow configuration 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D5C8-1D70-470E-9D3B-90F72C5364E1}" type="datetime1">
              <a:rPr lang="en-US" smtClean="0"/>
              <a:t>12/2/13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3: Deferred </a:t>
            </a:r>
            <a:r>
              <a:rPr lang="en-US" dirty="0"/>
              <a:t>Building at the Mediation Engine</a:t>
            </a:r>
          </a:p>
        </p:txBody>
      </p:sp>
      <p:pic>
        <p:nvPicPr>
          <p:cNvPr id="4" name="Content Placeholder 3" descr="defferd_build_message_flo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83570"/>
            <a:ext cx="8229600" cy="128823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8DB6-2ED0-4FB1-BFDD-0F61F2DFC23A}" type="datetime1">
              <a:rPr lang="en-US" smtClean="0"/>
              <a:t>12/2/13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3124200"/>
            <a:ext cx="701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Content awareness/Not awareness is decided at runtime (as opposed to deployment time)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If the mediation flow encounters an content aware mediator, it builds (</a:t>
            </a:r>
            <a:r>
              <a:rPr lang="en-US" sz="2400" dirty="0" err="1" smtClean="0"/>
              <a:t>canonicalizes</a:t>
            </a:r>
            <a:r>
              <a:rPr lang="en-US" sz="2400" dirty="0" smtClean="0"/>
              <a:t>) the message.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Otherwise, original byte stream itself is passed along the mediators.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ESB can now deal with If/else constructs in a smart manner.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4: Pull </a:t>
            </a:r>
            <a:r>
              <a:rPr lang="en-US" dirty="0"/>
              <a:t>Parsing and Stream Duplication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Make use of pull parsing in XML with the </a:t>
            </a:r>
            <a:r>
              <a:rPr lang="en-US" dirty="0" err="1" smtClean="0"/>
              <a:t>StAX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Unlike DOM, </a:t>
            </a:r>
            <a:r>
              <a:rPr lang="en-US" dirty="0" err="1" smtClean="0"/>
              <a:t>StAX</a:t>
            </a:r>
            <a:r>
              <a:rPr lang="en-US" dirty="0" smtClean="0"/>
              <a:t> parsers are capable of creating a partial object model</a:t>
            </a:r>
          </a:p>
          <a:p>
            <a:r>
              <a:rPr lang="en-US" dirty="0" smtClean="0"/>
              <a:t>The rest of the input stream is left in the original input buffer</a:t>
            </a:r>
          </a:p>
          <a:p>
            <a:r>
              <a:rPr lang="en-US" dirty="0"/>
              <a:t>ESB </a:t>
            </a:r>
            <a:r>
              <a:rPr lang="en-US" dirty="0" smtClean="0"/>
              <a:t> reconstructs the </a:t>
            </a:r>
            <a:r>
              <a:rPr lang="en-US" dirty="0"/>
              <a:t>original message by serializing the partial object </a:t>
            </a:r>
            <a:r>
              <a:rPr lang="en-US" dirty="0" smtClean="0"/>
              <a:t>model constructed </a:t>
            </a:r>
            <a:r>
              <a:rPr lang="en-US" dirty="0"/>
              <a:t>by </a:t>
            </a:r>
            <a:r>
              <a:rPr lang="en-US" dirty="0" err="1"/>
              <a:t>StAX</a:t>
            </a:r>
            <a:r>
              <a:rPr lang="en-US" dirty="0"/>
              <a:t> and simply transferring the </a:t>
            </a:r>
            <a:r>
              <a:rPr lang="en-US" dirty="0" smtClean="0"/>
              <a:t>remaining bytes </a:t>
            </a:r>
            <a:r>
              <a:rPr lang="en-US" dirty="0"/>
              <a:t>from the input </a:t>
            </a:r>
            <a:r>
              <a:rPr lang="en-US" dirty="0" smtClean="0"/>
              <a:t>buffer </a:t>
            </a:r>
            <a:r>
              <a:rPr lang="en-US" dirty="0"/>
              <a:t>to the output </a:t>
            </a:r>
            <a:r>
              <a:rPr lang="en-US" dirty="0" smtClean="0"/>
              <a:t>buffer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FF14-C8DC-4612-A7ED-C0946BB80C59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5: Single Buffer to Process Messages</a:t>
            </a:r>
            <a:endParaRPr lang="en-US" dirty="0"/>
          </a:p>
        </p:txBody>
      </p:sp>
      <p:pic>
        <p:nvPicPr>
          <p:cNvPr id="4" name="Content Placeholder 3" descr="defferd_build_and_direct_co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83570"/>
            <a:ext cx="8229600" cy="128823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81A-90F2-4151-A822-5F8D1A81D9F0}" type="datetime1">
              <a:rPr lang="en-US" smtClean="0"/>
              <a:t>12/2/13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3048000"/>
            <a:ext cx="6934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With the previous optimizations in place we can now identify mediation flows that alter the original input stream vs. the ones that do not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If the mediation flow is a read-only flow, the original message is preserved in the input buffer (+ partial object model)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Later we can simply read the input buffer to get the outgoing message.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This eliminates the output buffer and XML object serialization in some mediation flows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the proposed optimizations on Apache Synapse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Implemented in Java</a:t>
            </a:r>
          </a:p>
          <a:p>
            <a:r>
              <a:rPr lang="en-US" dirty="0" smtClean="0"/>
              <a:t>Less than 1000 lines of code changes in the mediation engine</a:t>
            </a:r>
          </a:p>
          <a:p>
            <a:r>
              <a:rPr lang="en-US" dirty="0" smtClean="0"/>
              <a:t>We shall refer to the optimized ESB implementation as WSO2 ESB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9D1-086C-4CF2-9C76-28B83CC8BB0D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467100" y="2514600"/>
            <a:ext cx="22098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9D1-086C-4CF2-9C76-28B83CC8BB0D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15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2514600"/>
            <a:ext cx="22098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07614" y="2971800"/>
            <a:ext cx="1752600" cy="1219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WSO2 ESB</a:t>
            </a:r>
          </a:p>
          <a:p>
            <a:pPr algn="ctr"/>
            <a:r>
              <a:rPr lang="en-US" dirty="0" smtClean="0"/>
              <a:t>Heap: 2GB</a:t>
            </a:r>
          </a:p>
          <a:p>
            <a:pPr algn="ctr"/>
            <a:r>
              <a:rPr lang="en-US" dirty="0" smtClean="0"/>
              <a:t>Threads: 500</a:t>
            </a:r>
          </a:p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705600" y="2514600"/>
            <a:ext cx="22098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3276600"/>
            <a:ext cx="17526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Bench Load Generator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4200" y="3048000"/>
            <a:ext cx="17526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Echo service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>
          <a:xfrm>
            <a:off x="2514600" y="3429000"/>
            <a:ext cx="838200" cy="381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5765014" y="3429000"/>
            <a:ext cx="838200" cy="381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2133600"/>
            <a:ext cx="143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EC2 c1.xlarge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03989" y="2133600"/>
            <a:ext cx="143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EC2 c1.xlarge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04389" y="2133600"/>
            <a:ext cx="143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EC2 c1.xlarge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1" y="5410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EC2 c1.xlarge: 64-bit, 8 </a:t>
            </a:r>
            <a:r>
              <a:rPr lang="en-US" dirty="0" err="1" smtClean="0"/>
              <a:t>vCPUs</a:t>
            </a:r>
            <a:r>
              <a:rPr lang="en-US" dirty="0" smtClean="0"/>
              <a:t> based on an Intel Xeon processor, 7GB memory, High network performance, Operating on Ubuntu Linux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82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b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229600" cy="406897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DB44-4B35-4B0E-A98E-2FAF9E0C9DF8}" type="datetime1">
              <a:rPr lang="en-US" smtClean="0"/>
              <a:t>12/2/13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 the incoming message buffers get copied from kernel buffers to user buffers and back.</a:t>
            </a:r>
          </a:p>
          <a:p>
            <a:r>
              <a:rPr lang="en-US" dirty="0" smtClean="0"/>
              <a:t>If the incoming message is not altered then we could write to the output network interface from the kernel buffer itself (zero copy pass through).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E299-A0D3-4965-8E17-78B8797015E5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ESB is a crucial component in the enterprise software architecture. A slow ESB equates to sluggish application performance all-around.</a:t>
            </a:r>
          </a:p>
          <a:p>
            <a:r>
              <a:rPr lang="en-US" dirty="0" smtClean="0"/>
              <a:t>Selective building and deferred building to reduce the canonicalization overhead.</a:t>
            </a:r>
          </a:p>
          <a:p>
            <a:r>
              <a:rPr lang="en-US" dirty="0" smtClean="0"/>
              <a:t>Pull parsing and single buffer mediation model to further reduce the in-memory message copying and serialization overheads.</a:t>
            </a:r>
          </a:p>
          <a:p>
            <a:r>
              <a:rPr lang="en-US" dirty="0" smtClean="0"/>
              <a:t>Proposed optimizations successfully implemented on an open source ESB to achieve up to 2x performance gain.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D056-D9D8-4C39-AF3B-89BAF82079F5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Service Bus (ESB)</a:t>
            </a:r>
          </a:p>
          <a:p>
            <a:r>
              <a:rPr lang="en-US" dirty="0" smtClean="0"/>
              <a:t>Typical ESB architecture and its limitations</a:t>
            </a:r>
          </a:p>
          <a:p>
            <a:r>
              <a:rPr lang="en-US" dirty="0" smtClean="0"/>
              <a:t>Proposed architectural improvements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FFCB-AF98-4AEE-8E99-5DDB7B6B2E61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Integration and Spaghetti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37373"/>
            <a:ext cx="3483429" cy="3002453"/>
          </a:xfrm>
        </p:spPr>
      </p:pic>
      <p:sp>
        <p:nvSpPr>
          <p:cNvPr id="6" name="TextBox 5"/>
          <p:cNvSpPr txBox="1"/>
          <p:nvPr/>
        </p:nvSpPr>
        <p:spPr>
          <a:xfrm>
            <a:off x="228600" y="61722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[Image : </a:t>
            </a:r>
            <a:r>
              <a:rPr lang="en-US" sz="1200" dirty="0"/>
              <a:t>http://</a:t>
            </a:r>
            <a:r>
              <a:rPr lang="en-US" sz="1200" dirty="0" err="1"/>
              <a:t>www.eaipatterns.com</a:t>
            </a:r>
            <a:r>
              <a:rPr lang="en-US" sz="1200" dirty="0"/>
              <a:t>/ramblings/03_hubandspoke.html]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52600"/>
            <a:ext cx="480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Large enterprises do not emerge out of nothing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More often than not, they have humble beginnings.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Grow iteratively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Acquire heterogynous software/systems in the process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At some point these systems has to be integrated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Point to point integration is not a good idea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O(n</a:t>
            </a:r>
            <a:r>
              <a:rPr lang="en-US" sz="2000" baseline="30000" dirty="0"/>
              <a:t>2</a:t>
            </a:r>
            <a:r>
              <a:rPr lang="en-US" sz="2000" dirty="0" smtClean="0"/>
              <a:t>) connection growth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Maintenance difficulties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79BD-C686-4194-8472-C5100CC9873D}" type="datetime1">
              <a:rPr lang="en-US" smtClean="0"/>
              <a:t>12/2/13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Service Bus (ESB)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379267"/>
            <a:ext cx="3587880" cy="2677110"/>
          </a:xfrm>
        </p:spPr>
      </p:pic>
      <p:sp>
        <p:nvSpPr>
          <p:cNvPr id="5" name="TextBox 4"/>
          <p:cNvSpPr txBox="1"/>
          <p:nvPr/>
        </p:nvSpPr>
        <p:spPr>
          <a:xfrm>
            <a:off x="381000" y="1752600"/>
            <a:ext cx="510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400" dirty="0" smtClean="0"/>
              <a:t>Connectivity layer in the distributed enterprise software architecture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Allows space de-coupled communication and mediation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switching wire-level protocols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switching message data formats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content-based routing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enriching messages, using some other data source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fast operating ESB is crucial for achieving high application performance.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096000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[Image</a:t>
            </a:r>
            <a:r>
              <a:rPr lang="en-US" sz="1200" dirty="0"/>
              <a:t>: http://</a:t>
            </a:r>
            <a:r>
              <a:rPr lang="en-US" sz="1200" dirty="0" err="1"/>
              <a:t>www.centeractive.com</a:t>
            </a:r>
            <a:r>
              <a:rPr lang="en-US" sz="1200" dirty="0"/>
              <a:t>/content/enterprise-service-bus]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A0DD-4B7A-4C25-934B-77234D725132}" type="datetime1">
              <a:rPr lang="en-US" smtClean="0"/>
              <a:t>12/2/13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ESB Architecture</a:t>
            </a:r>
            <a:endParaRPr lang="en-US" dirty="0"/>
          </a:p>
        </p:txBody>
      </p:sp>
      <p:pic>
        <p:nvPicPr>
          <p:cNvPr id="6" name="Picture 5" descr="esb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7086600" cy="857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2971800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Transport  listeners – Receive messages over different wire-level protocols (HTTP/S, JMS , SMS etc.)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Message builder – Transforms the incoming message to canonical representation (canonicalization)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Mediation engine – Processes and mediates messages</a:t>
            </a:r>
          </a:p>
          <a:p>
            <a:r>
              <a:rPr lang="en-US" dirty="0" smtClean="0"/>
              <a:t>Message formatter – Converts the canonical format to output wire format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Transport sender – Send messages to their destination endpoints (HTTP/S, JMS, SMS etc.)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E458-8FA8-4BAB-881B-059C7E1D1978}" type="datetime1">
              <a:rPr lang="en-US" smtClean="0"/>
              <a:t>12/2/13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 Engine: Mediators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Mediation engine is comprised of a number of components referred to as mediators</a:t>
            </a:r>
          </a:p>
          <a:p>
            <a:r>
              <a:rPr lang="en-US" dirty="0" smtClean="0"/>
              <a:t>Each mediator is designed to perform some processing on received messages</a:t>
            </a:r>
          </a:p>
          <a:p>
            <a:r>
              <a:rPr lang="en-US" dirty="0" smtClean="0"/>
              <a:t>Users configure and combine mediators to construct useful message flows and services</a:t>
            </a:r>
          </a:p>
          <a:p>
            <a:r>
              <a:rPr lang="en-US" dirty="0" smtClean="0"/>
              <a:t>ESB implementations may provide a DSL or a GUI to configure mediators and message flows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F5A-C45B-4A80-9B63-102A3600B79E}" type="datetime1">
              <a:rPr lang="en-US" smtClean="0"/>
              <a:t>12/2/13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 Flow Example </a:t>
            </a:r>
            <a:br>
              <a:rPr lang="en-US" dirty="0" smtClean="0"/>
            </a:br>
            <a:r>
              <a:rPr lang="en-US" dirty="0" smtClean="0"/>
              <a:t>(Apache Synapse)</a:t>
            </a:r>
            <a:endParaRPr lang="en-US" dirty="0"/>
          </a:p>
        </p:txBody>
      </p:sp>
      <p:pic>
        <p:nvPicPr>
          <p:cNvPr id="4" name="Content Placeholder 3" descr="sampleMessageFlo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8143495" cy="50593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864A-ED7E-4E2D-BB70-0AED051E5791}" type="datetime1">
              <a:rPr lang="en-US" smtClean="0"/>
              <a:t>12/2/13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Message Flow (Dual Buffer)</a:t>
            </a:r>
            <a:endParaRPr lang="en-US" dirty="0"/>
          </a:p>
        </p:txBody>
      </p:sp>
      <p:pic>
        <p:nvPicPr>
          <p:cNvPr id="4" name="Content Placeholder 3" descr="normal_message_flo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8229600" cy="1288230"/>
          </a:xfrm>
        </p:spPr>
      </p:pic>
      <p:sp>
        <p:nvSpPr>
          <p:cNvPr id="5" name="TextBox 4"/>
          <p:cNvSpPr txBox="1"/>
          <p:nvPr/>
        </p:nvSpPr>
        <p:spPr>
          <a:xfrm>
            <a:off x="533400" y="3581400"/>
            <a:ext cx="777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Pros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Simple, and allows all the mediators to act upon messages and manipulate them.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Provides a uniform view for the mediator developers.</a:t>
            </a:r>
          </a:p>
          <a:p>
            <a:endParaRPr lang="en-US" sz="2000" dirty="0" smtClean="0"/>
          </a:p>
          <a:p>
            <a:r>
              <a:rPr lang="en-US" sz="2000" b="1" dirty="0" smtClean="0"/>
              <a:t>Cons: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All messages must go through the canonicalization process.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Slow and high memory utilization.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Think about URL based routing.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2F19-C929-4083-8874-3A8C27C86B23}" type="datetime1">
              <a:rPr lang="en-US" smtClean="0"/>
              <a:t>12/2/13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1: Omitting </a:t>
            </a:r>
            <a:r>
              <a:rPr lang="en-US" dirty="0"/>
              <a:t>Message Building Altogether</a:t>
            </a:r>
          </a:p>
        </p:txBody>
      </p:sp>
      <p:pic>
        <p:nvPicPr>
          <p:cNvPr id="4" name="Content Placeholder 3" descr="wrapped_stream_flo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12170"/>
            <a:ext cx="8229600" cy="1288230"/>
          </a:xfrm>
        </p:spPr>
      </p:pic>
      <p:sp>
        <p:nvSpPr>
          <p:cNvPr id="5" name="TextBox 4"/>
          <p:cNvSpPr txBox="1"/>
          <p:nvPr/>
        </p:nvSpPr>
        <p:spPr>
          <a:xfrm>
            <a:off x="838200" y="35052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No message building and formatting overhead (no canonicalization).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Still the messages are read into the memory. This is problematic for large messages.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Mediators that access the message body do not work with this optimization.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1CF6-2E2D-4EB0-BC4C-AB406F74FBDB}" type="datetime1">
              <a:rPr lang="en-US" smtClean="0"/>
              <a:t>12/2/13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CE5A-5AA2-49C3-9A2B-B12448B05F2E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iiWAS2013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1045</Words>
  <Application>Microsoft Macintosh PowerPoint</Application>
  <PresentationFormat>On-screen Show (4:3)</PresentationFormat>
  <Paragraphs>163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Improved Server Architecture for Highly Efficient Message Mediation</vt:lpstr>
      <vt:lpstr>Outline</vt:lpstr>
      <vt:lpstr>Enterprise Integration and Spaghetti Architecture</vt:lpstr>
      <vt:lpstr>Enterprise Service Bus (ESB)</vt:lpstr>
      <vt:lpstr>Typical ESB Architecture</vt:lpstr>
      <vt:lpstr>Mediation Engine: Mediators</vt:lpstr>
      <vt:lpstr>Message Flow Example  (Apache Synapse)</vt:lpstr>
      <vt:lpstr>Typical Message Flow (Dual Buffer)</vt:lpstr>
      <vt:lpstr>Optimization 1: Omitting Message Building Altogether</vt:lpstr>
      <vt:lpstr>Optimization 2: Selective Building at the Mediation Engine</vt:lpstr>
      <vt:lpstr>Optimization 3: Deferred Building at the Mediation Engine</vt:lpstr>
      <vt:lpstr>Optimization 4: Pull Parsing and Stream Duplication</vt:lpstr>
      <vt:lpstr>Optimization 5: Single Buffer to Process Messages</vt:lpstr>
      <vt:lpstr>Implementation</vt:lpstr>
      <vt:lpstr>Evaluation</vt:lpstr>
      <vt:lpstr>Results</vt:lpstr>
      <vt:lpstr>Future Work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</dc:creator>
  <cp:lastModifiedBy>Hiranya Jayathilaka</cp:lastModifiedBy>
  <cp:revision>87</cp:revision>
  <dcterms:created xsi:type="dcterms:W3CDTF">2013-12-02T00:42:52Z</dcterms:created>
  <dcterms:modified xsi:type="dcterms:W3CDTF">2013-12-02T21:07:35Z</dcterms:modified>
</cp:coreProperties>
</file>