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embeddings/oleObject2.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9" r:id="rId3"/>
    <p:sldId id="287" r:id="rId4"/>
    <p:sldId id="288" r:id="rId5"/>
    <p:sldId id="292" r:id="rId6"/>
    <p:sldId id="258" r:id="rId7"/>
    <p:sldId id="267" r:id="rId8"/>
    <p:sldId id="268" r:id="rId9"/>
    <p:sldId id="269" r:id="rId10"/>
    <p:sldId id="270" r:id="rId11"/>
    <p:sldId id="271" r:id="rId12"/>
    <p:sldId id="273" r:id="rId13"/>
    <p:sldId id="274" r:id="rId14"/>
    <p:sldId id="278" r:id="rId15"/>
    <p:sldId id="279" r:id="rId16"/>
    <p:sldId id="280" r:id="rId17"/>
    <p:sldId id="281" r:id="rId18"/>
    <p:sldId id="284" r:id="rId19"/>
    <p:sldId id="285" r:id="rId20"/>
    <p:sldId id="286" r:id="rId21"/>
    <p:sldId id="282" r:id="rId22"/>
    <p:sldId id="295" r:id="rId23"/>
    <p:sldId id="298" r:id="rId24"/>
    <p:sldId id="29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3CAFC9-6F02-7E46-836D-043A375A8580}">
          <p14:sldIdLst>
            <p14:sldId id="256"/>
            <p14:sldId id="259"/>
            <p14:sldId id="287"/>
            <p14:sldId id="288"/>
            <p14:sldId id="292"/>
            <p14:sldId id="258"/>
            <p14:sldId id="267"/>
            <p14:sldId id="268"/>
            <p14:sldId id="269"/>
            <p14:sldId id="270"/>
            <p14:sldId id="271"/>
            <p14:sldId id="273"/>
            <p14:sldId id="274"/>
            <p14:sldId id="278"/>
            <p14:sldId id="279"/>
            <p14:sldId id="280"/>
            <p14:sldId id="281"/>
            <p14:sldId id="284"/>
            <p14:sldId id="285"/>
          </p14:sldIdLst>
        </p14:section>
        <p14:section name="Appendix" id="{36883F38-A962-1C42-8A14-F22527181859}">
          <p14:sldIdLst>
            <p14:sldId id="286"/>
            <p14:sldId id="282"/>
            <p14:sldId id="295"/>
            <p14:sldId id="298"/>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214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2060" autoAdjust="0"/>
  </p:normalViewPr>
  <p:slideViewPr>
    <p:cSldViewPr snapToGrid="0" snapToObjects="1">
      <p:cViewPr varScale="1">
        <p:scale>
          <a:sx n="87" d="100"/>
          <a:sy n="87" d="100"/>
        </p:scale>
        <p:origin x="-22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B5A3AC-1116-9247-B9DF-1E85D87D8F05}" type="datetimeFigureOut">
              <a:rPr lang="en-US" smtClean="0"/>
              <a:t>6/27/14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DB4605-5B7E-6E45-BB21-8510424C9C5B}" type="slidenum">
              <a:rPr lang="en-US" smtClean="0"/>
              <a:t>‹#›</a:t>
            </a:fld>
            <a:endParaRPr lang="en-US"/>
          </a:p>
        </p:txBody>
      </p:sp>
    </p:spTree>
    <p:extLst>
      <p:ext uri="{BB962C8B-B14F-4D97-AF65-F5344CB8AC3E}">
        <p14:creationId xmlns:p14="http://schemas.microsoft.com/office/powerpoint/2010/main" val="2867854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9993A-5E9A-5049-9FEF-E2E96468003F}" type="datetimeFigureOut">
              <a:rPr lang="en-US" smtClean="0"/>
              <a:t>6/27/14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9A15D-B2A5-9D42-B9E6-4B3D45464DF9}" type="slidenum">
              <a:rPr lang="en-US" smtClean="0"/>
              <a:t>‹#›</a:t>
            </a:fld>
            <a:endParaRPr lang="en-US"/>
          </a:p>
        </p:txBody>
      </p:sp>
    </p:spTree>
    <p:extLst>
      <p:ext uri="{BB962C8B-B14F-4D97-AF65-F5344CB8AC3E}">
        <p14:creationId xmlns:p14="http://schemas.microsoft.com/office/powerpoint/2010/main" val="11500318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ladies and gentlemen. My name is Hiranya and I’m a PhD candidate at UC Santa</a:t>
            </a:r>
            <a:r>
              <a:rPr lang="en-US" baseline="0" dirty="0" smtClean="0"/>
              <a:t> Barbara. This was a collaborative effort by myself and my advisors Dr. Chandra </a:t>
            </a:r>
            <a:r>
              <a:rPr lang="en-US" baseline="0" dirty="0" err="1" smtClean="0"/>
              <a:t>Krintz</a:t>
            </a:r>
            <a:r>
              <a:rPr lang="en-US" baseline="0" dirty="0" smtClean="0"/>
              <a:t> and Dr. Rich </a:t>
            </a:r>
            <a:r>
              <a:rPr lang="en-US" baseline="0" dirty="0" err="1" smtClean="0"/>
              <a:t>Wolski</a:t>
            </a:r>
            <a:r>
              <a:rPr lang="en-US" baseline="0" dirty="0" smtClean="0"/>
              <a:t>. My research at UCSB </a:t>
            </a:r>
            <a:r>
              <a:rPr lang="en-US" baseline="0" dirty="0" err="1" smtClean="0"/>
              <a:t>RACELab</a:t>
            </a:r>
            <a:r>
              <a:rPr lang="en-US" baseline="0" dirty="0" smtClean="0"/>
              <a:t> focuses on the management, control and governance of web APIs.</a:t>
            </a:r>
          </a:p>
        </p:txBody>
      </p:sp>
      <p:sp>
        <p:nvSpPr>
          <p:cNvPr id="4" name="Slide Number Placeholder 3"/>
          <p:cNvSpPr>
            <a:spLocks noGrp="1"/>
          </p:cNvSpPr>
          <p:nvPr>
            <p:ph type="sldNum" sz="quarter" idx="10"/>
          </p:nvPr>
        </p:nvSpPr>
        <p:spPr/>
        <p:txBody>
          <a:bodyPr/>
          <a:lstStyle/>
          <a:p>
            <a:fld id="{F7F9A15D-B2A5-9D42-B9E6-4B3D45464DF9}" type="slidenum">
              <a:rPr lang="en-US" smtClean="0"/>
              <a:t>1</a:t>
            </a:fld>
            <a:endParaRPr lang="en-US"/>
          </a:p>
        </p:txBody>
      </p:sp>
    </p:spTree>
    <p:extLst>
      <p:ext uri="{BB962C8B-B14F-4D97-AF65-F5344CB8AC3E}">
        <p14:creationId xmlns:p14="http://schemas.microsoft.com/office/powerpoint/2010/main" val="606867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language captures the axiomatic semantics</a:t>
            </a:r>
            <a:r>
              <a:rPr lang="en-US" baseline="0" dirty="0" smtClean="0"/>
              <a:t> of web APIs. That is, it documents the preconditions and </a:t>
            </a:r>
            <a:r>
              <a:rPr lang="en-US" baseline="0" dirty="0" err="1" smtClean="0"/>
              <a:t>postconditions</a:t>
            </a:r>
            <a:r>
              <a:rPr lang="en-US" baseline="0" dirty="0" smtClean="0"/>
              <a:t> associated with API operations. Axiomatic semantics are great for describing web services, since they allow describing the functionality and behavior of a service without digging into the service implementation, which is generally abstracted away from users and application developers. </a:t>
            </a:r>
          </a:p>
          <a:p>
            <a:endParaRPr lang="en-US" baseline="0" dirty="0" smtClean="0"/>
          </a:p>
          <a:p>
            <a:r>
              <a:rPr lang="en-US" baseline="0" dirty="0" smtClean="0"/>
              <a:t>To specify these preconditions and </a:t>
            </a:r>
            <a:r>
              <a:rPr lang="en-US" baseline="0" dirty="0" err="1" smtClean="0"/>
              <a:t>postconditions</a:t>
            </a:r>
            <a:r>
              <a:rPr lang="en-US" baseline="0" dirty="0" smtClean="0"/>
              <a:t> we employ a simple syntax based on the Python programming language. Use of a real programming language to specify API semantics enables API developers to easily document their APIs without having to learn any new tools, languages or service modeling techniques. Also you can use existing Python programming tools and </a:t>
            </a:r>
            <a:r>
              <a:rPr lang="en-US" baseline="0" smtClean="0"/>
              <a:t>verifiers to </a:t>
            </a:r>
            <a:r>
              <a:rPr lang="en-US" baseline="0" dirty="0" smtClean="0"/>
              <a:t>write and validate the API semantic descriptions. </a:t>
            </a:r>
          </a:p>
          <a:p>
            <a:endParaRPr lang="en-US" baseline="0" dirty="0" smtClean="0"/>
          </a:p>
          <a:p>
            <a:r>
              <a:rPr lang="en-US" baseline="0" dirty="0" smtClean="0"/>
              <a:t>In order to keep our analysis simple and efficient, we restrict the allowed Python subset in several ways. Most prominently we disallow all complex constructs such as conditionals, loops, user defined functions, classes and try-catch blocks. We only allow simple, single-lined Python statements that we call semantic predicates. However, we do support a set of built-in functions that can be used to easily express certain complex semantics.</a:t>
            </a:r>
          </a:p>
          <a:p>
            <a:endParaRPr lang="en-US" baseline="0" dirty="0" smtClean="0"/>
          </a:p>
          <a:p>
            <a:r>
              <a:rPr lang="en-US" baseline="0" dirty="0" smtClean="0"/>
              <a:t>I’d like to refer you to the paper for more details on our semantic description language, but for the sake of completeness let me present a simple example.</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10</a:t>
            </a:fld>
            <a:endParaRPr lang="en-US"/>
          </a:p>
        </p:txBody>
      </p:sp>
    </p:spTree>
    <p:extLst>
      <p:ext uri="{BB962C8B-B14F-4D97-AF65-F5344CB8AC3E}">
        <p14:creationId xmlns:p14="http://schemas.microsoft.com/office/powerpoint/2010/main" val="377681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9A15D-B2A5-9D42-B9E6-4B3D45464DF9}" type="slidenum">
              <a:rPr lang="en-US" smtClean="0"/>
              <a:t>11</a:t>
            </a:fld>
            <a:endParaRPr lang="en-US"/>
          </a:p>
        </p:txBody>
      </p:sp>
    </p:spTree>
    <p:extLst>
      <p:ext uri="{BB962C8B-B14F-4D97-AF65-F5344CB8AC3E}">
        <p14:creationId xmlns:p14="http://schemas.microsoft.com/office/powerpoint/2010/main" val="151082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lets talk about our algorithm that computes</a:t>
            </a:r>
            <a:r>
              <a:rPr lang="en-US" baseline="0" dirty="0" smtClean="0"/>
              <a:t> the porting effort values. It takes two API descriptions as the input, the source API and the target API. Source API represents the API that your application is currently using, and target API is the one that you’re planning to port your application into. </a:t>
            </a:r>
          </a:p>
          <a:p>
            <a:endParaRPr lang="en-US" baseline="0" dirty="0" smtClean="0"/>
          </a:p>
          <a:p>
            <a:r>
              <a:rPr lang="en-US" baseline="0" dirty="0" smtClean="0"/>
              <a:t>Our algorithm starts by converting all the semantic predicates of the APIs into their abstract syntax tree representations. By doing so we reduce the problem of API semantic analysis into a matter of syntax comparison. The rest of the algorithm works by performing a structural analysis on these ASTs. It does limit the level of accuracy obtainable from our algorithm, but in return we get a lot of simplicity and performance. And, as I will show you in the next few slides, our empirical results indicate that our algorithm produces sufficiently accurate results when dealing with real world web APIs, despite this simplification. </a:t>
            </a:r>
          </a:p>
          <a:p>
            <a:endParaRPr lang="en-US" baseline="0" dirty="0" smtClean="0"/>
          </a:p>
          <a:p>
            <a:r>
              <a:rPr lang="en-US" baseline="0" dirty="0" smtClean="0"/>
              <a:t>Having converted the predicates into ASTs, our algorithm then pairs up source API predicates with target API predicates, and computes a similarity function on them. We use the Dice Coefficient as our similarity function. It is a metric used to quantify the similarity of sets or trees. This similarity value is a number between 0 and 1, where 0 implies no similarity and 1 implies identical ASTs. </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12</a:t>
            </a:fld>
            <a:endParaRPr lang="en-US"/>
          </a:p>
        </p:txBody>
      </p:sp>
    </p:spTree>
    <p:extLst>
      <p:ext uri="{BB962C8B-B14F-4D97-AF65-F5344CB8AC3E}">
        <p14:creationId xmlns:p14="http://schemas.microsoft.com/office/powerpoint/2010/main" val="211492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convert</a:t>
            </a:r>
            <a:r>
              <a:rPr lang="en-US" baseline="0" dirty="0" smtClean="0"/>
              <a:t> these similarity values into difficulty values by subtracting them from 1. Next, we aggregate the difficulty values into a single porting effort score by adding them up. We choose the predicate pairs with highest similarity during this aggregation and we make sure each predicate is included in the aggregate score once. Finally, we make some adjustments to the score based on Hoare’s consequence rules. More specifically we increase the porting effort score, if the target API has more preconditions or the source API has more </a:t>
            </a:r>
            <a:r>
              <a:rPr lang="en-US" baseline="0" dirty="0" err="1" smtClean="0"/>
              <a:t>postconditions</a:t>
            </a:r>
            <a:r>
              <a:rPr lang="en-US" baseline="0" dirty="0" smtClean="0"/>
              <a:t>. If the target API has more preconditions, that implies it accepts a more restricted input set compared to the source API. Therefore porting to such a target API should be more difficult. A similar argument can be made on the source APIs that have more </a:t>
            </a:r>
            <a:r>
              <a:rPr lang="en-US" baseline="0" dirty="0" err="1" smtClean="0"/>
              <a:t>postconditions</a:t>
            </a:r>
            <a:r>
              <a:rPr lang="en-US" baseline="0" dirty="0" smtClean="0"/>
              <a:t>.</a:t>
            </a:r>
          </a:p>
        </p:txBody>
      </p:sp>
      <p:sp>
        <p:nvSpPr>
          <p:cNvPr id="4" name="Slide Number Placeholder 3"/>
          <p:cNvSpPr>
            <a:spLocks noGrp="1"/>
          </p:cNvSpPr>
          <p:nvPr>
            <p:ph type="sldNum" sz="quarter" idx="10"/>
          </p:nvPr>
        </p:nvSpPr>
        <p:spPr/>
        <p:txBody>
          <a:bodyPr/>
          <a:lstStyle/>
          <a:p>
            <a:fld id="{F7F9A15D-B2A5-9D42-B9E6-4B3D45464DF9}" type="slidenum">
              <a:rPr lang="en-US" smtClean="0"/>
              <a:t>13</a:t>
            </a:fld>
            <a:endParaRPr lang="en-US"/>
          </a:p>
        </p:txBody>
      </p:sp>
    </p:spTree>
    <p:extLst>
      <p:ext uri="{BB962C8B-B14F-4D97-AF65-F5344CB8AC3E}">
        <p14:creationId xmlns:p14="http://schemas.microsoft.com/office/powerpoint/2010/main" val="204554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some experimental results obtained using our approach. We did a lot of experiments</a:t>
            </a:r>
            <a:r>
              <a:rPr lang="en-US" baseline="0" dirty="0" smtClean="0"/>
              <a:t> using randomly generated API descriptions which we have included in the paper. In this presentation I’m going to jump straight into the results obtained using real world APIs. We analyzed a number of real world APIs taken from three categories. For each API, we went through the available API documentation and sample code, and created semantic descriptions using our language. Then we ran our algorithm on pairs of real world APIs, within each category. When we plotted the calculated porting effort values, we get this CDF…</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14</a:t>
            </a:fld>
            <a:endParaRPr lang="en-US"/>
          </a:p>
        </p:txBody>
      </p:sp>
    </p:spTree>
    <p:extLst>
      <p:ext uri="{BB962C8B-B14F-4D97-AF65-F5344CB8AC3E}">
        <p14:creationId xmlns:p14="http://schemas.microsoft.com/office/powerpoint/2010/main" val="414424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considering the three curves, we can see that airline APIs and social media APIs follow more or less the same trend. The video search APIs deviates greatly from these two curves and reaches porting effort values as high as 30. The reason behind this behavior is that both airline APIs and social media APIs have similar number of semantic predicates, averaging around 8. Video search API set has an average predicate count of 15 which shifts its CDF curve to the right. We believe this to be a good result. An API with more semantic predicates, imposes more restrictions on the application developers. Therefore the effort required to mediate the semantic differences among APIs is higher, which results in a higher application porting effort.</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15</a:t>
            </a:fld>
            <a:endParaRPr lang="en-US"/>
          </a:p>
        </p:txBody>
      </p:sp>
    </p:spTree>
    <p:extLst>
      <p:ext uri="{BB962C8B-B14F-4D97-AF65-F5344CB8AC3E}">
        <p14:creationId xmlns:p14="http://schemas.microsoft.com/office/powerpoint/2010/main" val="1593795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next experiment, we gave three sample</a:t>
            </a:r>
            <a:r>
              <a:rPr lang="en-US" baseline="0" dirty="0" smtClean="0"/>
              <a:t> API sets to 2 human programmers, and asked them to group API pairs into two categories, based on the potential difficulty of porting applications between them. The developers manually analyzed the provided API descriptions, and also referred to the API documentation where necessary and a did a manual classification of API pairs into the groups “easy” and “hard”.</a:t>
            </a:r>
          </a:p>
          <a:p>
            <a:endParaRPr lang="en-US" baseline="0" dirty="0" smtClean="0"/>
          </a:p>
          <a:p>
            <a:r>
              <a:rPr lang="en-US" baseline="0" dirty="0" smtClean="0"/>
              <a:t>Then we ran our porting effort calculation algorithm on the same set of APIs, and grouped the obtained scores into two categories using k-means clustering. Next, we evaluated the accuracy of our automated classification with respect to the two manual classifications we received from the two developers.</a:t>
            </a:r>
          </a:p>
        </p:txBody>
      </p:sp>
      <p:sp>
        <p:nvSpPr>
          <p:cNvPr id="4" name="Slide Number Placeholder 3"/>
          <p:cNvSpPr>
            <a:spLocks noGrp="1"/>
          </p:cNvSpPr>
          <p:nvPr>
            <p:ph type="sldNum" sz="quarter" idx="10"/>
          </p:nvPr>
        </p:nvSpPr>
        <p:spPr/>
        <p:txBody>
          <a:bodyPr/>
          <a:lstStyle/>
          <a:p>
            <a:fld id="{F7F9A15D-B2A5-9D42-B9E6-4B3D45464DF9}" type="slidenum">
              <a:rPr lang="en-US" smtClean="0"/>
              <a:t>16</a:t>
            </a:fld>
            <a:endParaRPr lang="en-US"/>
          </a:p>
        </p:txBody>
      </p:sp>
    </p:spTree>
    <p:extLst>
      <p:ext uri="{BB962C8B-B14F-4D97-AF65-F5344CB8AC3E}">
        <p14:creationId xmlns:p14="http://schemas.microsoft.com/office/powerpoint/2010/main" val="362239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y-axis is the percentage</a:t>
            </a:r>
            <a:r>
              <a:rPr lang="en-US" baseline="0" dirty="0" smtClean="0"/>
              <a:t> of API classifications obtained from our mechanism, that agree with the baseline classifications we received from the human developers.</a:t>
            </a:r>
            <a:endParaRPr lang="en-US" dirty="0" smtClean="0"/>
          </a:p>
          <a:p>
            <a:endParaRPr lang="en-US" dirty="0" smtClean="0"/>
          </a:p>
          <a:p>
            <a:r>
              <a:rPr lang="en-US" dirty="0" smtClean="0"/>
              <a:t>Note that in all cases considered, the relative accuracy of our automated mechanism either equals or exceeds 80%.</a:t>
            </a:r>
            <a:r>
              <a:rPr lang="en-US" baseline="0" dirty="0" smtClean="0"/>
              <a:t> In one case it even reaches 100%.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understand that this doesn’t qualify as a comprehensive user study from which we can draw firm conclusions. We need to get lot more developers involved in the experiment for that. But before we go there, we wanted to obtain some anecdotal evidence to show that our mechanism reflects the thinking of at least some developers. That was the purpose behind this 2-people study. And results of this small-scale user study is clearly quite promising and encouraging in that regard. As a result, we intend to further expand our study to large groups of programmers in the future.</a:t>
            </a:r>
          </a:p>
        </p:txBody>
      </p:sp>
      <p:sp>
        <p:nvSpPr>
          <p:cNvPr id="4" name="Slide Number Placeholder 3"/>
          <p:cNvSpPr>
            <a:spLocks noGrp="1"/>
          </p:cNvSpPr>
          <p:nvPr>
            <p:ph type="sldNum" sz="quarter" idx="10"/>
          </p:nvPr>
        </p:nvSpPr>
        <p:spPr/>
        <p:txBody>
          <a:bodyPr/>
          <a:lstStyle/>
          <a:p>
            <a:fld id="{F7F9A15D-B2A5-9D42-B9E6-4B3D45464DF9}" type="slidenum">
              <a:rPr lang="en-US" smtClean="0"/>
              <a:t>17</a:t>
            </a:fld>
            <a:endParaRPr lang="en-US"/>
          </a:p>
        </p:txBody>
      </p:sp>
    </p:spTree>
    <p:extLst>
      <p:ext uri="{BB962C8B-B14F-4D97-AF65-F5344CB8AC3E}">
        <p14:creationId xmlns:p14="http://schemas.microsoft.com/office/powerpoint/2010/main" val="296435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conclusion, we presented a new approach for analyzing the effort required to port an application from one web API to another. Our algorithm is simple, practical to implement and fast. It delivers accurate analysis and classification results on a wide range of real world APIs, so that combined with its simplicity and speed makes it suitable to be used as a key component of a developer's toolkit. Our approach uses Python syntax to document the axiomatic semantics of web APIs, which enables service developers to easily specify their API semantics. In instances where the API provider does not provide such specifications, the application </a:t>
            </a:r>
            <a:r>
              <a:rPr lang="en-US" smtClean="0"/>
              <a:t>developers can </a:t>
            </a:r>
            <a:r>
              <a:rPr lang="en-US" dirty="0" smtClean="0"/>
              <a:t>create their own semantic specifications by going through the available API documentation. And finally, we can</a:t>
            </a:r>
            <a:r>
              <a:rPr lang="en-US" baseline="0" dirty="0" smtClean="0"/>
              <a:t> </a:t>
            </a:r>
            <a:r>
              <a:rPr lang="en-US" dirty="0" smtClean="0"/>
              <a:t>further improve our porting effort calculation approach by combining it with syntactic similarity checking methods widely used in programming languages research.</a:t>
            </a:r>
          </a:p>
          <a:p>
            <a:endParaRPr lang="en-US" dirty="0" smtClean="0"/>
          </a:p>
          <a:p>
            <a:r>
              <a:rPr lang="en-US" dirty="0" smtClean="0"/>
              <a:t>And with that I conclude my presentation, and open up this session for questions from the audience.</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18</a:t>
            </a:fld>
            <a:endParaRPr lang="en-US"/>
          </a:p>
        </p:txBody>
      </p:sp>
    </p:spTree>
    <p:extLst>
      <p:ext uri="{BB962C8B-B14F-4D97-AF65-F5344CB8AC3E}">
        <p14:creationId xmlns:p14="http://schemas.microsoft.com/office/powerpoint/2010/main" val="1905437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9A15D-B2A5-9D42-B9E6-4B3D45464DF9}" type="slidenum">
              <a:rPr lang="en-US" smtClean="0"/>
              <a:t>19</a:t>
            </a:fld>
            <a:endParaRPr lang="en-US"/>
          </a:p>
        </p:txBody>
      </p:sp>
    </p:spTree>
    <p:extLst>
      <p:ext uri="{BB962C8B-B14F-4D97-AF65-F5344CB8AC3E}">
        <p14:creationId xmlns:p14="http://schemas.microsoft.com/office/powerpoint/2010/main" val="300593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Think about</a:t>
            </a:r>
            <a:r>
              <a:rPr lang="en-US" baseline="0" dirty="0" smtClean="0"/>
              <a:t> all the online services you accessed over the last 20 minutes on your laptop or mobile device while listening to the previous speaker. </a:t>
            </a:r>
            <a:r>
              <a:rPr lang="en-US" dirty="0" smtClean="0"/>
              <a:t>These 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20</a:t>
            </a:fld>
            <a:endParaRPr lang="en-US"/>
          </a:p>
        </p:txBody>
      </p:sp>
    </p:spTree>
    <p:extLst>
      <p:ext uri="{BB962C8B-B14F-4D97-AF65-F5344CB8AC3E}">
        <p14:creationId xmlns:p14="http://schemas.microsoft.com/office/powerpoint/2010/main" val="409860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 backup slides?</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21</a:t>
            </a:fld>
            <a:endParaRPr lang="en-US"/>
          </a:p>
        </p:txBody>
      </p:sp>
    </p:spTree>
    <p:extLst>
      <p:ext uri="{BB962C8B-B14F-4D97-AF65-F5344CB8AC3E}">
        <p14:creationId xmlns:p14="http://schemas.microsoft.com/office/powerpoint/2010/main" val="1978757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9A15D-B2A5-9D42-B9E6-4B3D45464DF9}" type="slidenum">
              <a:rPr lang="en-US" smtClean="0"/>
              <a:t>22</a:t>
            </a:fld>
            <a:endParaRPr lang="en-US"/>
          </a:p>
        </p:txBody>
      </p:sp>
    </p:spTree>
    <p:extLst>
      <p:ext uri="{BB962C8B-B14F-4D97-AF65-F5344CB8AC3E}">
        <p14:creationId xmlns:p14="http://schemas.microsoft.com/office/powerpoint/2010/main" val="500087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9A15D-B2A5-9D42-B9E6-4B3D45464DF9}" type="slidenum">
              <a:rPr lang="en-US" smtClean="0"/>
              <a:t>23</a:t>
            </a:fld>
            <a:endParaRPr lang="en-US"/>
          </a:p>
        </p:txBody>
      </p:sp>
    </p:spTree>
    <p:extLst>
      <p:ext uri="{BB962C8B-B14F-4D97-AF65-F5344CB8AC3E}">
        <p14:creationId xmlns:p14="http://schemas.microsoft.com/office/powerpoint/2010/main" val="3249244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CDF</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24</a:t>
            </a:fld>
            <a:endParaRPr lang="en-US"/>
          </a:p>
        </p:txBody>
      </p:sp>
    </p:spTree>
    <p:extLst>
      <p:ext uri="{BB962C8B-B14F-4D97-AF65-F5344CB8AC3E}">
        <p14:creationId xmlns:p14="http://schemas.microsoft.com/office/powerpoint/2010/main" val="41668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we have witnessed an explosion of web APIs on the Internet. </a:t>
            </a:r>
            <a:r>
              <a:rPr lang="en-US" baseline="0" dirty="0" smtClean="0"/>
              <a:t>The popular online API registry </a:t>
            </a:r>
            <a:r>
              <a:rPr lang="en-US" baseline="0" dirty="0" err="1" smtClean="0"/>
              <a:t>ProgrammableWeb</a:t>
            </a:r>
            <a:r>
              <a:rPr lang="en-US" baseline="0" dirty="0" smtClean="0"/>
              <a:t>, reports that over 11,000 APIs have been recorded in their database as of today. And these are just the APIs, whose authors bothered to register them on </a:t>
            </a:r>
            <a:r>
              <a:rPr lang="en-US" baseline="0" dirty="0" err="1" smtClean="0"/>
              <a:t>ProgrammableWeb</a:t>
            </a:r>
            <a:r>
              <a:rPr lang="en-US" baseline="0" dirty="0" smtClean="0"/>
              <a:t>. So it’s quite possible that these 11,000 APIs are just the tip of a massive iceberg. </a:t>
            </a:r>
          </a:p>
          <a:p>
            <a:endParaRPr lang="en-US" baseline="0" dirty="0" smtClean="0"/>
          </a:p>
          <a:p>
            <a:r>
              <a:rPr lang="en-US" baseline="0" dirty="0" smtClean="0"/>
              <a:t>What’s even more interesting is that </a:t>
            </a:r>
            <a:r>
              <a:rPr lang="en-US" baseline="0" dirty="0" err="1" smtClean="0"/>
              <a:t>ProgrammableWeb</a:t>
            </a:r>
            <a:r>
              <a:rPr lang="en-US" baseline="0" dirty="0" smtClean="0"/>
              <a:t> lists many APIs that belong to the same business domain. This implies that any given domain has many comparable APIs that provide similar functionality.</a:t>
            </a:r>
            <a:endParaRPr lang="en-US" dirty="0" smtClean="0"/>
          </a:p>
          <a:p>
            <a:endParaRPr lang="en-US" dirty="0" smtClean="0"/>
          </a:p>
          <a:p>
            <a:r>
              <a:rPr lang="en-US" dirty="0" smtClean="0"/>
              <a:t>The existence of many similar APIs means that developers should</a:t>
            </a:r>
            <a:r>
              <a:rPr lang="en-US" baseline="0" dirty="0" smtClean="0"/>
              <a:t> be prepared to port their applications to different APIs as the need arises. Every now and then a new API will emerge that is similar to an API that you already use, </a:t>
            </a:r>
            <a:r>
              <a:rPr lang="en-US" dirty="0" smtClean="0"/>
              <a:t>but is</a:t>
            </a:r>
            <a:r>
              <a:rPr lang="en-US" baseline="0" dirty="0" smtClean="0"/>
              <a:t> faster, have more features, or cheaper. And when that happens, developers should consider porting their applications to this new API in order to maintain their applications in a healthy and commercially competitive state. </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3</a:t>
            </a:fld>
            <a:endParaRPr lang="en-US"/>
          </a:p>
        </p:txBody>
      </p:sp>
    </p:spTree>
    <p:extLst>
      <p:ext uri="{BB962C8B-B14F-4D97-AF65-F5344CB8AC3E}">
        <p14:creationId xmlns:p14="http://schemas.microsoft.com/office/powerpoint/2010/main" val="341743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addition to having many alternative APIs, individual APIs themselves change over time prompting developers to port their code. Turns out this happens more often than most people realize. Just to give you a few concrete examples:</a:t>
            </a:r>
          </a:p>
          <a:p>
            <a:endParaRPr lang="en-US" baseline="0" dirty="0" smtClean="0"/>
          </a:p>
          <a:p>
            <a:r>
              <a:rPr lang="en-US" baseline="0" dirty="0" smtClean="0"/>
              <a:t>This level of API churn forces developers to keep porting their applications to newer versions of the APIs. </a:t>
            </a:r>
          </a:p>
          <a:p>
            <a:endParaRPr lang="en-US" baseline="0" dirty="0" smtClean="0"/>
          </a:p>
          <a:p>
            <a:r>
              <a:rPr lang="en-US" baseline="0" dirty="0" smtClean="0"/>
              <a:t>So, no matter how you look at it, in this new API-based development model, developers always have to bare the burden of porting applications across web APIs. However, that is rather unfortunate, because porting applications is typically very tedious. It can break perfectly good applications by introducing regression bugs. And developers have no way of figuring out how difficult porting a given application is. They often have to learn that while doing the port. This by all means is an engineering nightmare and contrary to all project management and scheduling practices that we know of. </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4</a:t>
            </a:fld>
            <a:endParaRPr lang="en-US"/>
          </a:p>
        </p:txBody>
      </p:sp>
    </p:spTree>
    <p:extLst>
      <p:ext uri="{BB962C8B-B14F-4D97-AF65-F5344CB8AC3E}">
        <p14:creationId xmlns:p14="http://schemas.microsoft.com/office/powerpoint/2010/main" val="382969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in this research is to make the developer’s life a little easier</a:t>
            </a:r>
            <a:r>
              <a:rPr lang="en-US" baseline="0" dirty="0" smtClean="0"/>
              <a:t> by providing them a platform that can be used to analyze and reason about the difficulty or effort associated with porting an application from one web API to another. We want to keep our framework simple and easy to use so that a typical application developer can understand it and apply it to deal with his day-to-day application porting requirements involving many real world APIs. Therefore we intentionally stay clear of complex modeling techniques, formal logic and semantic ontologies. Instead we focus on simple application of existing program analysis methods to restrict and simplify the problem at hand.</a:t>
            </a:r>
          </a:p>
          <a:p>
            <a:endParaRPr lang="en-US" baseline="0" dirty="0" smtClean="0"/>
          </a:p>
          <a:p>
            <a:r>
              <a:rPr lang="en-US" baseline="0" dirty="0" smtClean="0"/>
              <a:t>We do take a very scientific approach in developing this framework. So before we go any further, lets try to understand and define what exactly we mean by the term “web API”</a:t>
            </a:r>
          </a:p>
        </p:txBody>
      </p:sp>
      <p:sp>
        <p:nvSpPr>
          <p:cNvPr id="4" name="Slide Number Placeholder 3"/>
          <p:cNvSpPr>
            <a:spLocks noGrp="1"/>
          </p:cNvSpPr>
          <p:nvPr>
            <p:ph type="sldNum" sz="quarter" idx="10"/>
          </p:nvPr>
        </p:nvSpPr>
        <p:spPr/>
        <p:txBody>
          <a:bodyPr/>
          <a:lstStyle/>
          <a:p>
            <a:fld id="{F7F9A15D-B2A5-9D42-B9E6-4B3D45464DF9}" type="slidenum">
              <a:rPr lang="en-US" smtClean="0"/>
              <a:t>5</a:t>
            </a:fld>
            <a:endParaRPr lang="en-US"/>
          </a:p>
        </p:txBody>
      </p:sp>
    </p:spTree>
    <p:extLst>
      <p:ext uri="{BB962C8B-B14F-4D97-AF65-F5344CB8AC3E}">
        <p14:creationId xmlns:p14="http://schemas.microsoft.com/office/powerpoint/2010/main" val="213750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all familiar with the typical client-server interaction model inherent to web services. Basically, you have your typical web service connected to a network listening for incoming requests. Then you have your client, typically a program running on a remote computer or device, which would invoke the service by sending a request over the network. The service will process the request and send a response back. The web service can be broken down into two components as shown in the diagram. There we have the service implementation piece, which contains the code that gets executed when the service receives a request. Then we have the service interface piece which wraps the service implementation and connects it to the network. In addition to network enabling the service, the service interface also helps to abstract out the implementation details of the service, and decouple the service implementation from its consumers. </a:t>
            </a:r>
          </a:p>
          <a:p>
            <a:endParaRPr lang="en-US" baseline="0" dirty="0" smtClean="0"/>
          </a:p>
          <a:p>
            <a:r>
              <a:rPr lang="en-US" baseline="0" dirty="0" smtClean="0"/>
              <a:t>For the purpose of this presentation, when we mention the term “web API”, we are referring to this interface portion of a web service. Note that web API also consists of code, but it is typically developed separate from the service implementation and follows a different lifecycle. </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6</a:t>
            </a:fld>
            <a:endParaRPr lang="en-US"/>
          </a:p>
        </p:txBody>
      </p:sp>
    </p:spTree>
    <p:extLst>
      <p:ext uri="{BB962C8B-B14F-4D97-AF65-F5344CB8AC3E}">
        <p14:creationId xmlns:p14="http://schemas.microsoft.com/office/powerpoint/2010/main" val="119244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 what we mean by web APIs, we can go ahead and nail down the exact research problem that we are trying to solve. Our</a:t>
            </a:r>
            <a:r>
              <a:rPr lang="en-US" baseline="0" dirty="0" smtClean="0"/>
              <a:t> main question for this presentation is…</a:t>
            </a:r>
          </a:p>
          <a:p>
            <a:endParaRPr lang="en-US" baseline="0" dirty="0" smtClean="0"/>
          </a:p>
          <a:p>
            <a:r>
              <a:rPr lang="en-US" baseline="0" dirty="0" smtClean="0"/>
              <a:t>In order to answer this question, we start with the intuitive idea that,…</a:t>
            </a:r>
          </a:p>
        </p:txBody>
      </p:sp>
      <p:sp>
        <p:nvSpPr>
          <p:cNvPr id="4" name="Slide Number Placeholder 3"/>
          <p:cNvSpPr>
            <a:spLocks noGrp="1"/>
          </p:cNvSpPr>
          <p:nvPr>
            <p:ph type="sldNum" sz="quarter" idx="10"/>
          </p:nvPr>
        </p:nvSpPr>
        <p:spPr/>
        <p:txBody>
          <a:bodyPr/>
          <a:lstStyle/>
          <a:p>
            <a:fld id="{F7F9A15D-B2A5-9D42-B9E6-4B3D45464DF9}" type="slidenum">
              <a:rPr lang="en-US" smtClean="0"/>
              <a:t>7</a:t>
            </a:fld>
            <a:endParaRPr lang="en-US"/>
          </a:p>
        </p:txBody>
      </p:sp>
    </p:spTree>
    <p:extLst>
      <p:ext uri="{BB962C8B-B14F-4D97-AF65-F5344CB8AC3E}">
        <p14:creationId xmlns:p14="http://schemas.microsoft.com/office/powerpoint/2010/main" val="1703242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difficulty</a:t>
            </a:r>
            <a:r>
              <a:rPr lang="en-US" baseline="0" dirty="0" smtClean="0"/>
              <a:t> of porting an application from API A to API B is dependent on how similar the two APIs are. </a:t>
            </a:r>
          </a:p>
          <a:p>
            <a:endParaRPr lang="en-US" baseline="0" dirty="0" smtClean="0"/>
          </a:p>
          <a:p>
            <a:r>
              <a:rPr lang="en-US" baseline="0" dirty="0" smtClean="0"/>
              <a:t>Similarity of web APIs can be analyzed from two perspectives. There is syntactic similarity, which is concerned with the input/output data types, message formats and schemas associated with APIs. Then there is semantic similarity which looks at the functional and behavioral traits of web APIs. It turns out checking for syntactic similarity is easy. In fact the programming languages community has already devised methods for effectively dealing with that issue. Given two API descriptions that describe the operations and the schemas of the inputs and outputs, like in WSDL files, it is possible to compare them and establish syntactic similarity using one of many recursive type checking algorithms. Semantic similarity on the other hand is very difficult to analyze using existing methods. There are no widely used tools or techniques that can analyze two API descriptions and conclude in a reasonable amount of time, whether they are semantically compatible.</a:t>
            </a:r>
          </a:p>
          <a:p>
            <a:endParaRPr lang="en-US" baseline="0" dirty="0" smtClean="0"/>
          </a:p>
          <a:p>
            <a:r>
              <a:rPr lang="en-US" baseline="0" dirty="0" smtClean="0"/>
              <a:t>In this work, we focus on devising a method for reasoning about the application porting effort based on the semantic similarity of web APIs. We do not consider the syntactic similarity in our research, but it is quite possible to enhance the outcome of our tools by combining our approach with already existing syntactic similarity checking methods</a:t>
            </a:r>
          </a:p>
        </p:txBody>
      </p:sp>
      <p:sp>
        <p:nvSpPr>
          <p:cNvPr id="4" name="Slide Number Placeholder 3"/>
          <p:cNvSpPr>
            <a:spLocks noGrp="1"/>
          </p:cNvSpPr>
          <p:nvPr>
            <p:ph type="sldNum" sz="quarter" idx="10"/>
          </p:nvPr>
        </p:nvSpPr>
        <p:spPr/>
        <p:txBody>
          <a:bodyPr/>
          <a:lstStyle/>
          <a:p>
            <a:fld id="{F7F9A15D-B2A5-9D42-B9E6-4B3D45464DF9}" type="slidenum">
              <a:rPr lang="en-US" smtClean="0"/>
              <a:t>8</a:t>
            </a:fld>
            <a:endParaRPr lang="en-US"/>
          </a:p>
        </p:txBody>
      </p:sp>
    </p:spTree>
    <p:extLst>
      <p:ext uri="{BB962C8B-B14F-4D97-AF65-F5344CB8AC3E}">
        <p14:creationId xmlns:p14="http://schemas.microsoft.com/office/powerpoint/2010/main" val="2587234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what our solution looks like at a high-level.</a:t>
            </a:r>
            <a:endParaRPr lang="en-US" dirty="0" smtClean="0"/>
          </a:p>
          <a:p>
            <a:endParaRPr lang="en-US" dirty="0" smtClean="0"/>
          </a:p>
          <a:p>
            <a:r>
              <a:rPr lang="en-US" dirty="0" smtClean="0"/>
              <a:t>We propose</a:t>
            </a:r>
            <a:r>
              <a:rPr lang="en-US" baseline="0" dirty="0" smtClean="0"/>
              <a:t> a new language for describing the semantics of web APIs, and a metric that measures the difficulty associated with porting an application from one web API to another. Then we provide an algorithm that computes the porting effort metric from the web APIs documented using our language.</a:t>
            </a:r>
          </a:p>
          <a:p>
            <a:endParaRPr lang="en-US" baseline="0" dirty="0" smtClean="0"/>
          </a:p>
          <a:p>
            <a:r>
              <a:rPr lang="en-US" baseline="0" dirty="0" smtClean="0"/>
              <a:t>Now lets take a closer look at these different elements, starting from the API semantic description language.</a:t>
            </a:r>
            <a:endParaRPr lang="en-US" dirty="0"/>
          </a:p>
        </p:txBody>
      </p:sp>
      <p:sp>
        <p:nvSpPr>
          <p:cNvPr id="4" name="Slide Number Placeholder 3"/>
          <p:cNvSpPr>
            <a:spLocks noGrp="1"/>
          </p:cNvSpPr>
          <p:nvPr>
            <p:ph type="sldNum" sz="quarter" idx="10"/>
          </p:nvPr>
        </p:nvSpPr>
        <p:spPr/>
        <p:txBody>
          <a:bodyPr/>
          <a:lstStyle/>
          <a:p>
            <a:fld id="{F7F9A15D-B2A5-9D42-B9E6-4B3D45464DF9}" type="slidenum">
              <a:rPr lang="en-US" smtClean="0"/>
              <a:t>9</a:t>
            </a:fld>
            <a:endParaRPr lang="en-US"/>
          </a:p>
        </p:txBody>
      </p:sp>
    </p:spTree>
    <p:extLst>
      <p:ext uri="{BB962C8B-B14F-4D97-AF65-F5344CB8AC3E}">
        <p14:creationId xmlns:p14="http://schemas.microsoft.com/office/powerpoint/2010/main" val="252263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97F96F-5AA1-E640-B825-C60F1A32689C}" type="datetime1">
              <a:rPr lang="en-US" smtClean="0"/>
              <a:t>6/27/14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61747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B79902-E25A-8345-8E37-EAD26E7280F3}" type="datetime1">
              <a:rPr lang="en-US" smtClean="0"/>
              <a:t>6/27/14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44326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4225B-C7D0-1E49-84A0-E93CB3720DF3}" type="datetime1">
              <a:rPr lang="en-US" smtClean="0"/>
              <a:t>6/27/14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305515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33C42-DC3A-F341-8803-4B54F032C297}" type="datetime1">
              <a:rPr lang="en-US" smtClean="0"/>
              <a:t>6/27/14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404225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2A4FF3-8B9E-3E41-B507-B54E0FEA1A59}" type="datetime1">
              <a:rPr lang="en-US" smtClean="0"/>
              <a:t>6/27/14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406354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057D38-BC41-7847-A8C4-B153636258BB}" type="datetime1">
              <a:rPr lang="en-US" smtClean="0"/>
              <a:t>6/27/14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32241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A9E58D-CD1D-6F4E-8078-3A1A6385E1D3}" type="datetime1">
              <a:rPr lang="en-US" smtClean="0"/>
              <a:t>6/27/14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25540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70D3F-A2AB-4C49-8DBA-32DD4E754F92}" type="datetime1">
              <a:rPr lang="en-US" smtClean="0"/>
              <a:t>6/27/14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93695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D1B6-F70D-2A4A-8FC0-4783E2DE473C}" type="datetime1">
              <a:rPr lang="en-US" smtClean="0"/>
              <a:t>6/27/14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150857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85030-0B96-1748-9267-E1A56EE534F0}" type="datetime1">
              <a:rPr lang="en-US" smtClean="0"/>
              <a:t>6/27/14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319157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D6489-AF95-3742-A305-D69014F1BCB8}" type="datetime1">
              <a:rPr lang="en-US" smtClean="0"/>
              <a:t>6/27/14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EB07C-DD4D-AD4E-93F0-A0470C36A766}" type="slidenum">
              <a:rPr lang="en-US" smtClean="0"/>
              <a:t>‹#›</a:t>
            </a:fld>
            <a:endParaRPr lang="en-US"/>
          </a:p>
        </p:txBody>
      </p:sp>
    </p:spTree>
    <p:extLst>
      <p:ext uri="{BB962C8B-B14F-4D97-AF65-F5344CB8AC3E}">
        <p14:creationId xmlns:p14="http://schemas.microsoft.com/office/powerpoint/2010/main" val="12099217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8C634-F26E-5946-8B4D-C90CC2AF05BA}" type="datetime1">
              <a:rPr lang="en-US" smtClean="0"/>
              <a:t>6/27/14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EB07C-DD4D-AD4E-93F0-A0470C36A766}" type="slidenum">
              <a:rPr lang="en-US" smtClean="0"/>
              <a:t>‹#›</a:t>
            </a:fld>
            <a:endParaRPr lang="en-US"/>
          </a:p>
        </p:txBody>
      </p:sp>
    </p:spTree>
    <p:extLst>
      <p:ext uri="{BB962C8B-B14F-4D97-AF65-F5344CB8AC3E}">
        <p14:creationId xmlns:p14="http://schemas.microsoft.com/office/powerpoint/2010/main" val="2744111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2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bin"/><Relationship Id="rId5"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mailto:hiranya@cs.ucsb.edu" TargetMode="External"/><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jpg"/><Relationship Id="rId15" Type="http://schemas.openxmlformats.org/officeDocument/2006/relationships/image" Target="../media/image16.jpg"/><Relationship Id="rId1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g"/><Relationship Id="rId6" Type="http://schemas.openxmlformats.org/officeDocument/2006/relationships/image" Target="../media/image7.png"/><Relationship Id="rId7" Type="http://schemas.openxmlformats.org/officeDocument/2006/relationships/image" Target="../media/image8.jp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Towards Automatically Estimating Porting Effort Between Web APIs</a:t>
            </a:r>
            <a:endParaRPr lang="en-US" dirty="0"/>
          </a:p>
        </p:txBody>
      </p:sp>
      <p:sp>
        <p:nvSpPr>
          <p:cNvPr id="3" name="Subtitle 2"/>
          <p:cNvSpPr>
            <a:spLocks noGrp="1"/>
          </p:cNvSpPr>
          <p:nvPr>
            <p:ph type="subTitle" idx="1"/>
          </p:nvPr>
        </p:nvSpPr>
        <p:spPr>
          <a:xfrm>
            <a:off x="1371600" y="3886200"/>
            <a:ext cx="6400800" cy="1443303"/>
          </a:xfrm>
        </p:spPr>
        <p:txBody>
          <a:bodyPr>
            <a:normAutofit/>
          </a:bodyPr>
          <a:lstStyle/>
          <a:p>
            <a:r>
              <a:rPr lang="en-US" sz="2800" b="1" dirty="0" smtClean="0"/>
              <a:t>Hiranya Jayathilaka</a:t>
            </a:r>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a:p>
        </p:txBody>
      </p:sp>
      <p:pic>
        <p:nvPicPr>
          <p:cNvPr id="4" name="Picture 3" descr="scc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900" y="357212"/>
            <a:ext cx="1326711" cy="1352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p:cNvSpPr txBox="1">
            <a:spLocks/>
          </p:cNvSpPr>
          <p:nvPr/>
        </p:nvSpPr>
        <p:spPr>
          <a:xfrm>
            <a:off x="1524000" y="5473567"/>
            <a:ext cx="6400800" cy="144330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smtClean="0"/>
              <a:t>Department of Computer Science</a:t>
            </a:r>
          </a:p>
          <a:p>
            <a:r>
              <a:rPr lang="en-US" sz="1800" dirty="0" smtClean="0"/>
              <a:t>UC Santa Barbara</a:t>
            </a:r>
          </a:p>
          <a:p>
            <a:endParaRPr lang="en-US" sz="2400" dirty="0"/>
          </a:p>
        </p:txBody>
      </p:sp>
      <p:sp>
        <p:nvSpPr>
          <p:cNvPr id="6" name="Slide Number Placeholder 5"/>
          <p:cNvSpPr>
            <a:spLocks noGrp="1"/>
          </p:cNvSpPr>
          <p:nvPr>
            <p:ph type="sldNum" sz="quarter" idx="12"/>
          </p:nvPr>
        </p:nvSpPr>
        <p:spPr/>
        <p:txBody>
          <a:bodyPr/>
          <a:lstStyle/>
          <a:p>
            <a:fld id="{356EB07C-DD4D-AD4E-93F0-A0470C36A766}" type="slidenum">
              <a:rPr lang="en-US" smtClean="0"/>
              <a:t>1</a:t>
            </a:fld>
            <a:endParaRPr lang="en-US"/>
          </a:p>
        </p:txBody>
      </p:sp>
      <p:pic>
        <p:nvPicPr>
          <p:cNvPr id="7" name="Picture 6" descr="RaceLa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894" y="5898099"/>
            <a:ext cx="1987051" cy="930703"/>
          </a:xfrm>
          <a:prstGeom prst="rect">
            <a:avLst/>
          </a:prstGeom>
        </p:spPr>
      </p:pic>
    </p:spTree>
    <p:extLst>
      <p:ext uri="{BB962C8B-B14F-4D97-AF65-F5344CB8AC3E}">
        <p14:creationId xmlns:p14="http://schemas.microsoft.com/office/powerpoint/2010/main" val="34149318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Semantic Description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a:t>Axiomatic semantics</a:t>
            </a:r>
          </a:p>
          <a:p>
            <a:pPr lvl="1"/>
            <a:r>
              <a:rPr lang="en-US" dirty="0"/>
              <a:t>Pre and post conditions of operations</a:t>
            </a:r>
          </a:p>
          <a:p>
            <a:r>
              <a:rPr lang="en-US" dirty="0"/>
              <a:t>A restricted subset of Python syntax</a:t>
            </a:r>
          </a:p>
          <a:p>
            <a:pPr lvl="1"/>
            <a:r>
              <a:rPr lang="en-US" dirty="0"/>
              <a:t>No classes, functions, loops, </a:t>
            </a:r>
            <a:r>
              <a:rPr lang="en-US" dirty="0" smtClean="0"/>
              <a:t>conditionals etc.</a:t>
            </a:r>
            <a:endParaRPr lang="en-US" dirty="0"/>
          </a:p>
          <a:p>
            <a:pPr lvl="1"/>
            <a:r>
              <a:rPr lang="en-US" dirty="0"/>
              <a:t>Only single lined simple Python </a:t>
            </a:r>
            <a:r>
              <a:rPr lang="en-US" dirty="0" smtClean="0"/>
              <a:t>statements (semantic predicates)</a:t>
            </a:r>
            <a:endParaRPr lang="en-US" dirty="0"/>
          </a:p>
          <a:p>
            <a:r>
              <a:rPr lang="en-US" dirty="0" smtClean="0"/>
              <a:t>A predefined </a:t>
            </a:r>
            <a:r>
              <a:rPr lang="en-US" dirty="0"/>
              <a:t>set of built-in </a:t>
            </a:r>
            <a:r>
              <a:rPr lang="en-US" dirty="0" smtClean="0"/>
              <a:t>functions</a:t>
            </a:r>
          </a:p>
          <a:p>
            <a:pPr lvl="1"/>
            <a:r>
              <a:rPr lang="en-US" dirty="0" err="1" smtClean="0"/>
              <a:t>len</a:t>
            </a:r>
            <a:r>
              <a:rPr lang="en-US" dirty="0" smtClean="0"/>
              <a:t>, </a:t>
            </a:r>
            <a:r>
              <a:rPr lang="en-US" dirty="0" err="1" smtClean="0"/>
              <a:t>dateFormat</a:t>
            </a:r>
            <a:r>
              <a:rPr lang="en-US" dirty="0" smtClean="0"/>
              <a:t>, exists, </a:t>
            </a:r>
            <a:r>
              <a:rPr lang="en-US" dirty="0" err="1" smtClean="0"/>
              <a:t>forall</a:t>
            </a:r>
            <a:r>
              <a:rPr lang="en-US" dirty="0" smtClean="0"/>
              <a:t>, implies etc.</a:t>
            </a:r>
          </a:p>
        </p:txBody>
      </p:sp>
      <p:sp>
        <p:nvSpPr>
          <p:cNvPr id="4" name="Slide Number Placeholder 3"/>
          <p:cNvSpPr>
            <a:spLocks noGrp="1"/>
          </p:cNvSpPr>
          <p:nvPr>
            <p:ph type="sldNum" sz="quarter" idx="12"/>
          </p:nvPr>
        </p:nvSpPr>
        <p:spPr/>
        <p:txBody>
          <a:bodyPr/>
          <a:lstStyle/>
          <a:p>
            <a:fld id="{356EB07C-DD4D-AD4E-93F0-A0470C36A766}" type="slidenum">
              <a:rPr lang="en-US" smtClean="0"/>
              <a:t>10</a:t>
            </a:fld>
            <a:endParaRPr lang="en-US"/>
          </a:p>
        </p:txBody>
      </p:sp>
    </p:spTree>
    <p:extLst>
      <p:ext uri="{BB962C8B-B14F-4D97-AF65-F5344CB8AC3E}">
        <p14:creationId xmlns:p14="http://schemas.microsoft.com/office/powerpoint/2010/main" val="19428309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Language Example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Imagine </a:t>
            </a:r>
            <a:r>
              <a:rPr lang="en-US" dirty="0"/>
              <a:t>an API that </a:t>
            </a:r>
            <a:r>
              <a:rPr lang="en-US" dirty="0" smtClean="0"/>
              <a:t>takes </a:t>
            </a:r>
            <a:r>
              <a:rPr lang="en-US" dirty="0"/>
              <a:t>two </a:t>
            </a:r>
            <a:r>
              <a:rPr lang="en-US" dirty="0" smtClean="0"/>
              <a:t>positive numbers and returns their sum</a:t>
            </a:r>
            <a:endParaRPr lang="en-US" dirty="0"/>
          </a:p>
          <a:p>
            <a:pPr lvl="1"/>
            <a:r>
              <a:rPr lang="en-US" dirty="0"/>
              <a:t>Preconditions:</a:t>
            </a:r>
          </a:p>
          <a:p>
            <a:pPr lvl="2"/>
            <a:r>
              <a:rPr lang="en-US" dirty="0" err="1">
                <a:latin typeface="Courier"/>
                <a:cs typeface="Courier"/>
              </a:rPr>
              <a:t>input.x</a:t>
            </a:r>
            <a:r>
              <a:rPr lang="en-US" dirty="0">
                <a:latin typeface="Courier"/>
                <a:cs typeface="Courier"/>
              </a:rPr>
              <a:t> &gt; 0</a:t>
            </a:r>
          </a:p>
          <a:p>
            <a:pPr lvl="2"/>
            <a:r>
              <a:rPr lang="en-US" dirty="0" err="1">
                <a:latin typeface="Courier"/>
                <a:cs typeface="Courier"/>
              </a:rPr>
              <a:t>input.y</a:t>
            </a:r>
            <a:r>
              <a:rPr lang="en-US" dirty="0">
                <a:latin typeface="Courier"/>
                <a:cs typeface="Courier"/>
              </a:rPr>
              <a:t> &gt; 0</a:t>
            </a:r>
          </a:p>
          <a:p>
            <a:pPr lvl="1"/>
            <a:r>
              <a:rPr lang="en-US" dirty="0" err="1"/>
              <a:t>Postconditions</a:t>
            </a:r>
            <a:r>
              <a:rPr lang="en-US" dirty="0"/>
              <a:t>:</a:t>
            </a:r>
          </a:p>
          <a:p>
            <a:pPr lvl="2"/>
            <a:r>
              <a:rPr lang="en-US" dirty="0" err="1">
                <a:latin typeface="Courier"/>
                <a:cs typeface="Courier"/>
              </a:rPr>
              <a:t>output.sum</a:t>
            </a:r>
            <a:r>
              <a:rPr lang="en-US" dirty="0">
                <a:latin typeface="Courier"/>
                <a:cs typeface="Courier"/>
              </a:rPr>
              <a:t> == </a:t>
            </a:r>
            <a:r>
              <a:rPr lang="en-US" dirty="0" err="1">
                <a:latin typeface="Courier"/>
                <a:cs typeface="Courier"/>
              </a:rPr>
              <a:t>input.x</a:t>
            </a:r>
            <a:r>
              <a:rPr lang="en-US" dirty="0">
                <a:latin typeface="Courier"/>
                <a:cs typeface="Courier"/>
              </a:rPr>
              <a:t> + </a:t>
            </a:r>
            <a:r>
              <a:rPr lang="en-US" dirty="0" err="1" smtClean="0">
                <a:latin typeface="Courier"/>
                <a:cs typeface="Courier"/>
              </a:rPr>
              <a:t>input.y</a:t>
            </a:r>
            <a:endParaRPr lang="en-US" dirty="0" smtClean="0">
              <a:latin typeface="Courier"/>
              <a:cs typeface="Courier"/>
            </a:endParaRPr>
          </a:p>
        </p:txBody>
      </p:sp>
      <p:sp>
        <p:nvSpPr>
          <p:cNvPr id="4" name="Slide Number Placeholder 3"/>
          <p:cNvSpPr>
            <a:spLocks noGrp="1"/>
          </p:cNvSpPr>
          <p:nvPr>
            <p:ph type="sldNum" sz="quarter" idx="12"/>
          </p:nvPr>
        </p:nvSpPr>
        <p:spPr/>
        <p:txBody>
          <a:bodyPr/>
          <a:lstStyle/>
          <a:p>
            <a:fld id="{356EB07C-DD4D-AD4E-93F0-A0470C36A766}" type="slidenum">
              <a:rPr lang="en-US" smtClean="0"/>
              <a:t>11</a:t>
            </a:fld>
            <a:endParaRPr lang="en-US"/>
          </a:p>
        </p:txBody>
      </p:sp>
    </p:spTree>
    <p:extLst>
      <p:ext uri="{BB962C8B-B14F-4D97-AF65-F5344CB8AC3E}">
        <p14:creationId xmlns:p14="http://schemas.microsoft.com/office/powerpoint/2010/main" val="25971546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Computing the Porting Effort Metric</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Inputs</a:t>
            </a:r>
          </a:p>
          <a:p>
            <a:pPr lvl="1"/>
            <a:r>
              <a:rPr lang="en-US" dirty="0" smtClean="0"/>
              <a:t>Two web </a:t>
            </a:r>
            <a:r>
              <a:rPr lang="en-US" dirty="0"/>
              <a:t>APIs (source API and target API) </a:t>
            </a:r>
            <a:r>
              <a:rPr lang="en-US" dirty="0" smtClean="0"/>
              <a:t>with their semantic specifications</a:t>
            </a:r>
          </a:p>
          <a:p>
            <a:r>
              <a:rPr lang="en-US" dirty="0" smtClean="0"/>
              <a:t>Algorithm</a:t>
            </a:r>
          </a:p>
          <a:p>
            <a:pPr lvl="1"/>
            <a:r>
              <a:rPr lang="en-US" dirty="0" smtClean="0"/>
              <a:t>Convert all semantic predicates to their abstract syntax tree (AST) representations</a:t>
            </a:r>
          </a:p>
          <a:p>
            <a:pPr lvl="1"/>
            <a:r>
              <a:rPr lang="en-US" dirty="0" smtClean="0"/>
              <a:t>Compare the source and target ASTs pairwise and calculate a similarity value for each pair</a:t>
            </a:r>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40498665"/>
              </p:ext>
            </p:extLst>
          </p:nvPr>
        </p:nvGraphicFramePr>
        <p:xfrm>
          <a:off x="1099420" y="5733444"/>
          <a:ext cx="3905881" cy="885333"/>
        </p:xfrm>
        <a:graphic>
          <a:graphicData uri="http://schemas.openxmlformats.org/presentationml/2006/ole">
            <mc:AlternateContent xmlns:mc="http://schemas.openxmlformats.org/markup-compatibility/2006">
              <mc:Choice xmlns:v="urn:schemas-microsoft-com:vml" Requires="v">
                <p:oleObj spid="_x0000_s1330" name="Equation" r:id="rId4" imgW="1905000" imgH="431800" progId="Equation.3">
                  <p:embed/>
                </p:oleObj>
              </mc:Choice>
              <mc:Fallback>
                <p:oleObj name="Equation" r:id="rId4" imgW="1905000" imgH="431800" progId="Equation.3">
                  <p:embed/>
                  <p:pic>
                    <p:nvPicPr>
                      <p:cNvPr id="0" name=""/>
                      <p:cNvPicPr/>
                      <p:nvPr/>
                    </p:nvPicPr>
                    <p:blipFill>
                      <a:blip r:embed="rId5"/>
                      <a:stretch>
                        <a:fillRect/>
                      </a:stretch>
                    </p:blipFill>
                    <p:spPr>
                      <a:xfrm>
                        <a:off x="1099420" y="5733444"/>
                        <a:ext cx="3905881" cy="885333"/>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356EB07C-DD4D-AD4E-93F0-A0470C36A766}" type="slidenum">
              <a:rPr lang="en-US" smtClean="0"/>
              <a:t>12</a:t>
            </a:fld>
            <a:endParaRPr lang="en-US"/>
          </a:p>
        </p:txBody>
      </p:sp>
      <p:sp>
        <p:nvSpPr>
          <p:cNvPr id="6" name="TextBox 5"/>
          <p:cNvSpPr txBox="1"/>
          <p:nvPr/>
        </p:nvSpPr>
        <p:spPr>
          <a:xfrm>
            <a:off x="5494429" y="5733444"/>
            <a:ext cx="3678767" cy="738664"/>
          </a:xfrm>
          <a:prstGeom prst="rect">
            <a:avLst/>
          </a:prstGeom>
          <a:noFill/>
        </p:spPr>
        <p:txBody>
          <a:bodyPr wrap="square" rtlCol="0">
            <a:spAutoFit/>
          </a:bodyPr>
          <a:lstStyle/>
          <a:p>
            <a:r>
              <a:rPr lang="en-US" sz="1400" dirty="0" smtClean="0"/>
              <a:t>C = Nodes common to both ASTs</a:t>
            </a:r>
          </a:p>
          <a:p>
            <a:r>
              <a:rPr lang="en-US" sz="1400" dirty="0" smtClean="0"/>
              <a:t>L = Nodes unique to source AST</a:t>
            </a:r>
          </a:p>
          <a:p>
            <a:r>
              <a:rPr lang="en-US" sz="1400" dirty="0" smtClean="0"/>
              <a:t>R = Nodes unique to target AST</a:t>
            </a:r>
            <a:endParaRPr lang="en-US" sz="1400" dirty="0"/>
          </a:p>
        </p:txBody>
      </p:sp>
    </p:spTree>
    <p:extLst>
      <p:ext uri="{BB962C8B-B14F-4D97-AF65-F5344CB8AC3E}">
        <p14:creationId xmlns:p14="http://schemas.microsoft.com/office/powerpoint/2010/main" val="3925026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Algorithm (contd.)</a:t>
            </a:r>
            <a:endParaRPr lang="en-US" dirty="0">
              <a:solidFill>
                <a:srgbClr val="FFFFFF"/>
              </a:solidFill>
            </a:endParaRPr>
          </a:p>
        </p:txBody>
      </p:sp>
      <p:sp>
        <p:nvSpPr>
          <p:cNvPr id="3" name="Content Placeholder 2"/>
          <p:cNvSpPr>
            <a:spLocks noGrp="1"/>
          </p:cNvSpPr>
          <p:nvPr>
            <p:ph idx="1"/>
          </p:nvPr>
        </p:nvSpPr>
        <p:spPr/>
        <p:txBody>
          <a:bodyPr>
            <a:normAutofit fontScale="92500"/>
          </a:bodyPr>
          <a:lstStyle/>
          <a:p>
            <a:r>
              <a:rPr lang="en-US" dirty="0" smtClean="0"/>
              <a:t>Convert AST similarity values into a porting difficulty value by subtracting from 1</a:t>
            </a:r>
          </a:p>
          <a:p>
            <a:pPr marL="0" indent="0">
              <a:buNone/>
            </a:pPr>
            <a:endParaRPr lang="en-US" dirty="0"/>
          </a:p>
          <a:p>
            <a:pPr marL="0" indent="0">
              <a:buNone/>
            </a:pPr>
            <a:endParaRPr lang="en-US" dirty="0" smtClean="0"/>
          </a:p>
          <a:p>
            <a:r>
              <a:rPr lang="en-US" dirty="0" smtClean="0"/>
              <a:t>Add them up to get a single porting effort score</a:t>
            </a:r>
          </a:p>
          <a:p>
            <a:r>
              <a:rPr lang="en-US" dirty="0" smtClean="0"/>
              <a:t>Make some final adjustments based on Hoare’s consequence rules; Increase the score if:</a:t>
            </a:r>
          </a:p>
          <a:p>
            <a:pPr lvl="2"/>
            <a:r>
              <a:rPr lang="en-US" dirty="0" smtClean="0"/>
              <a:t>Target API has more preconditions</a:t>
            </a:r>
          </a:p>
          <a:p>
            <a:pPr lvl="2"/>
            <a:r>
              <a:rPr lang="en-US" dirty="0" smtClean="0"/>
              <a:t>Source API has more </a:t>
            </a:r>
            <a:r>
              <a:rPr lang="en-US" dirty="0" err="1" smtClean="0"/>
              <a:t>postconditions</a:t>
            </a: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06465961"/>
              </p:ext>
            </p:extLst>
          </p:nvPr>
        </p:nvGraphicFramePr>
        <p:xfrm>
          <a:off x="1952625" y="2948753"/>
          <a:ext cx="5180013" cy="417512"/>
        </p:xfrm>
        <a:graphic>
          <a:graphicData uri="http://schemas.openxmlformats.org/presentationml/2006/ole">
            <mc:AlternateContent xmlns:mc="http://schemas.openxmlformats.org/markup-compatibility/2006">
              <mc:Choice xmlns:v="urn:schemas-microsoft-com:vml" Requires="v">
                <p:oleObj spid="_x0000_s2356" name="Equation" r:id="rId4" imgW="2527300" imgH="203200" progId="Equation.3">
                  <p:embed/>
                </p:oleObj>
              </mc:Choice>
              <mc:Fallback>
                <p:oleObj name="Equation" r:id="rId4" imgW="2527300" imgH="203200" progId="Equation.3">
                  <p:embed/>
                  <p:pic>
                    <p:nvPicPr>
                      <p:cNvPr id="0" name=""/>
                      <p:cNvPicPr/>
                      <p:nvPr/>
                    </p:nvPicPr>
                    <p:blipFill>
                      <a:blip r:embed="rId5"/>
                      <a:stretch>
                        <a:fillRect/>
                      </a:stretch>
                    </p:blipFill>
                    <p:spPr>
                      <a:xfrm>
                        <a:off x="1952625" y="2948753"/>
                        <a:ext cx="5180013" cy="417512"/>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356EB07C-DD4D-AD4E-93F0-A0470C36A766}" type="slidenum">
              <a:rPr lang="en-US" smtClean="0"/>
              <a:t>13</a:t>
            </a:fld>
            <a:endParaRPr lang="en-US"/>
          </a:p>
        </p:txBody>
      </p:sp>
    </p:spTree>
    <p:extLst>
      <p:ext uri="{BB962C8B-B14F-4D97-AF65-F5344CB8AC3E}">
        <p14:creationId xmlns:p14="http://schemas.microsoft.com/office/powerpoint/2010/main" val="1012214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Real World APIs</a:t>
            </a:r>
            <a:endParaRPr lang="en-US" dirty="0">
              <a:solidFill>
                <a:srgbClr val="FFFFFF"/>
              </a:solidFill>
            </a:endParaRPr>
          </a:p>
        </p:txBody>
      </p:sp>
      <p:sp>
        <p:nvSpPr>
          <p:cNvPr id="3" name="Content Placeholder 2"/>
          <p:cNvSpPr>
            <a:spLocks noGrp="1"/>
          </p:cNvSpPr>
          <p:nvPr>
            <p:ph idx="1"/>
          </p:nvPr>
        </p:nvSpPr>
        <p:spPr/>
        <p:txBody>
          <a:bodyPr>
            <a:normAutofit fontScale="92500"/>
          </a:bodyPr>
          <a:lstStyle/>
          <a:p>
            <a:r>
              <a:rPr lang="en-US" dirty="0"/>
              <a:t>Airline booking APIs: </a:t>
            </a:r>
          </a:p>
          <a:p>
            <a:pPr lvl="1"/>
            <a:r>
              <a:rPr lang="en-US" dirty="0"/>
              <a:t>American Airlines, British Airways, Cathay Pacific, Delta, Emirates, Etihad, Singapore Airlines, United Airlines, Virgin </a:t>
            </a:r>
            <a:r>
              <a:rPr lang="en-US" dirty="0" smtClean="0"/>
              <a:t>America</a:t>
            </a:r>
          </a:p>
          <a:p>
            <a:r>
              <a:rPr lang="en-US" dirty="0" smtClean="0"/>
              <a:t>Social media login APIs: </a:t>
            </a:r>
          </a:p>
          <a:p>
            <a:pPr lvl="1"/>
            <a:r>
              <a:rPr lang="en-US" dirty="0" smtClean="0"/>
              <a:t>Facebook, Twitter, Google, LinkedIn, Yahoo, Hi5, Amazon</a:t>
            </a:r>
          </a:p>
          <a:p>
            <a:r>
              <a:rPr lang="en-US" dirty="0" smtClean="0"/>
              <a:t>Video search APIs:</a:t>
            </a:r>
          </a:p>
          <a:p>
            <a:pPr lvl="1"/>
            <a:r>
              <a:rPr lang="en-US" dirty="0" err="1" smtClean="0"/>
              <a:t>Youtube</a:t>
            </a:r>
            <a:r>
              <a:rPr lang="en-US" dirty="0" smtClean="0"/>
              <a:t>, iTunes, </a:t>
            </a:r>
            <a:r>
              <a:rPr lang="en-US" dirty="0" err="1" smtClean="0"/>
              <a:t>MovieDB</a:t>
            </a:r>
            <a:r>
              <a:rPr lang="en-US" dirty="0" smtClean="0"/>
              <a:t>, Rotten Tomatoes, </a:t>
            </a:r>
            <a:r>
              <a:rPr lang="en-US" dirty="0" err="1" smtClean="0"/>
              <a:t>Vimeo</a:t>
            </a:r>
            <a:endParaRPr lang="en-US" dirty="0"/>
          </a:p>
        </p:txBody>
      </p:sp>
      <p:sp>
        <p:nvSpPr>
          <p:cNvPr id="4" name="Slide Number Placeholder 3"/>
          <p:cNvSpPr>
            <a:spLocks noGrp="1"/>
          </p:cNvSpPr>
          <p:nvPr>
            <p:ph type="sldNum" sz="quarter" idx="12"/>
          </p:nvPr>
        </p:nvSpPr>
        <p:spPr/>
        <p:txBody>
          <a:bodyPr/>
          <a:lstStyle/>
          <a:p>
            <a:fld id="{356EB07C-DD4D-AD4E-93F0-A0470C36A766}" type="slidenum">
              <a:rPr lang="en-US" smtClean="0"/>
              <a:t>14</a:t>
            </a:fld>
            <a:endParaRPr lang="en-US"/>
          </a:p>
        </p:txBody>
      </p:sp>
    </p:spTree>
    <p:extLst>
      <p:ext uri="{BB962C8B-B14F-4D97-AF65-F5344CB8AC3E}">
        <p14:creationId xmlns:p14="http://schemas.microsoft.com/office/powerpoint/2010/main" val="25345491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Porting Effort CDF</a:t>
            </a:r>
            <a:endParaRPr lang="en-US" dirty="0">
              <a:solidFill>
                <a:srgbClr val="FFFFFF"/>
              </a:solidFill>
            </a:endParaRPr>
          </a:p>
        </p:txBody>
      </p:sp>
      <p:pic>
        <p:nvPicPr>
          <p:cNvPr id="6" name="Picture 5" descr="plot_cdf_re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 y="1417638"/>
            <a:ext cx="8221653" cy="4928616"/>
          </a:xfrm>
          <a:prstGeom prst="rect">
            <a:avLst/>
          </a:prstGeom>
        </p:spPr>
      </p:pic>
      <p:sp>
        <p:nvSpPr>
          <p:cNvPr id="3" name="Slide Number Placeholder 2"/>
          <p:cNvSpPr>
            <a:spLocks noGrp="1"/>
          </p:cNvSpPr>
          <p:nvPr>
            <p:ph type="sldNum" sz="quarter" idx="12"/>
          </p:nvPr>
        </p:nvSpPr>
        <p:spPr/>
        <p:txBody>
          <a:bodyPr/>
          <a:lstStyle/>
          <a:p>
            <a:fld id="{356EB07C-DD4D-AD4E-93F0-A0470C36A766}" type="slidenum">
              <a:rPr lang="en-US" smtClean="0"/>
              <a:t>15</a:t>
            </a:fld>
            <a:endParaRPr lang="en-US"/>
          </a:p>
        </p:txBody>
      </p:sp>
    </p:spTree>
    <p:extLst>
      <p:ext uri="{BB962C8B-B14F-4D97-AF65-F5344CB8AC3E}">
        <p14:creationId xmlns:p14="http://schemas.microsoft.com/office/powerpoint/2010/main" val="26342956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Human Testing!</a:t>
            </a:r>
            <a:endParaRPr lang="en-US" dirty="0">
              <a:solidFill>
                <a:srgbClr val="FFFFFF"/>
              </a:solidFill>
            </a:endParaRPr>
          </a:p>
        </p:txBody>
      </p:sp>
      <p:sp>
        <p:nvSpPr>
          <p:cNvPr id="3" name="Content Placeholder 2"/>
          <p:cNvSpPr>
            <a:spLocks noGrp="1"/>
          </p:cNvSpPr>
          <p:nvPr>
            <p:ph idx="1"/>
          </p:nvPr>
        </p:nvSpPr>
        <p:spPr/>
        <p:txBody>
          <a:bodyPr/>
          <a:lstStyle/>
          <a:p>
            <a:r>
              <a:rPr lang="en-US" dirty="0"/>
              <a:t>We gave three sample API sets to 2 developers and asked them to classify the API pairs into two groups (easy and hard</a:t>
            </a:r>
            <a:r>
              <a:rPr lang="en-US" dirty="0" smtClean="0"/>
              <a:t>)</a:t>
            </a:r>
            <a:endParaRPr lang="en-US" dirty="0"/>
          </a:p>
          <a:p>
            <a:r>
              <a:rPr lang="en-US" dirty="0"/>
              <a:t>We ran our algorithm on the same sample set, and classified the results into two groups using k-means clustering (k = 2)</a:t>
            </a:r>
          </a:p>
          <a:p>
            <a:endParaRPr lang="en-US" dirty="0"/>
          </a:p>
        </p:txBody>
      </p:sp>
      <p:sp>
        <p:nvSpPr>
          <p:cNvPr id="4" name="Slide Number Placeholder 3"/>
          <p:cNvSpPr>
            <a:spLocks noGrp="1"/>
          </p:cNvSpPr>
          <p:nvPr>
            <p:ph type="sldNum" sz="quarter" idx="12"/>
          </p:nvPr>
        </p:nvSpPr>
        <p:spPr/>
        <p:txBody>
          <a:bodyPr/>
          <a:lstStyle/>
          <a:p>
            <a:fld id="{356EB07C-DD4D-AD4E-93F0-A0470C36A766}" type="slidenum">
              <a:rPr lang="en-US" smtClean="0"/>
              <a:t>16</a:t>
            </a:fld>
            <a:endParaRPr lang="en-US"/>
          </a:p>
        </p:txBody>
      </p:sp>
    </p:spTree>
    <p:extLst>
      <p:ext uri="{BB962C8B-B14F-4D97-AF65-F5344CB8AC3E}">
        <p14:creationId xmlns:p14="http://schemas.microsoft.com/office/powerpoint/2010/main" val="37494194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Accuracy </a:t>
            </a:r>
            <a:r>
              <a:rPr lang="en-US" dirty="0" err="1" smtClean="0">
                <a:solidFill>
                  <a:srgbClr val="FFFFFF"/>
                </a:solidFill>
              </a:rPr>
              <a:t>wrt</a:t>
            </a:r>
            <a:r>
              <a:rPr lang="en-US" dirty="0" smtClean="0">
                <a:solidFill>
                  <a:srgbClr val="FFFFFF"/>
                </a:solidFill>
              </a:rPr>
              <a:t> Human Developers</a:t>
            </a:r>
            <a:endParaRPr lang="en-US" dirty="0">
              <a:solidFill>
                <a:srgbClr val="FFFFFF"/>
              </a:solidFill>
            </a:endParaRPr>
          </a:p>
        </p:txBody>
      </p:sp>
      <p:pic>
        <p:nvPicPr>
          <p:cNvPr id="4" name="Picture 3" descr="plot_percentage_accura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1417320"/>
            <a:ext cx="8221653" cy="4928616"/>
          </a:xfrm>
          <a:prstGeom prst="rect">
            <a:avLst/>
          </a:prstGeom>
        </p:spPr>
      </p:pic>
      <p:sp>
        <p:nvSpPr>
          <p:cNvPr id="3" name="Slide Number Placeholder 2"/>
          <p:cNvSpPr>
            <a:spLocks noGrp="1"/>
          </p:cNvSpPr>
          <p:nvPr>
            <p:ph type="sldNum" sz="quarter" idx="12"/>
          </p:nvPr>
        </p:nvSpPr>
        <p:spPr/>
        <p:txBody>
          <a:bodyPr/>
          <a:lstStyle/>
          <a:p>
            <a:fld id="{356EB07C-DD4D-AD4E-93F0-A0470C36A766}" type="slidenum">
              <a:rPr lang="en-US" smtClean="0"/>
              <a:t>17</a:t>
            </a:fld>
            <a:endParaRPr lang="en-US"/>
          </a:p>
        </p:txBody>
      </p:sp>
    </p:spTree>
    <p:extLst>
      <p:ext uri="{BB962C8B-B14F-4D97-AF65-F5344CB8AC3E}">
        <p14:creationId xmlns:p14="http://schemas.microsoft.com/office/powerpoint/2010/main" val="373959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 new mechanism for analyzing porting effort</a:t>
            </a:r>
          </a:p>
          <a:p>
            <a:r>
              <a:rPr lang="en-US" dirty="0" smtClean="0"/>
              <a:t>Simple and fast</a:t>
            </a:r>
          </a:p>
          <a:p>
            <a:r>
              <a:rPr lang="en-US" dirty="0" smtClean="0"/>
              <a:t>Provides accurate results on a wide range of real world web APIs</a:t>
            </a:r>
          </a:p>
          <a:p>
            <a:r>
              <a:rPr lang="en-US" dirty="0"/>
              <a:t>Using Python </a:t>
            </a:r>
            <a:r>
              <a:rPr lang="en-US" dirty="0" smtClean="0"/>
              <a:t>to specify API semantics allows </a:t>
            </a:r>
            <a:r>
              <a:rPr lang="en-US" dirty="0"/>
              <a:t>API providers to easily document their APIs</a:t>
            </a:r>
          </a:p>
          <a:p>
            <a:r>
              <a:rPr lang="en-US" dirty="0" smtClean="0"/>
              <a:t>Can </a:t>
            </a:r>
            <a:r>
              <a:rPr lang="en-US" dirty="0"/>
              <a:t>be combined with a syntactic similarity checker to yield even better results</a:t>
            </a:r>
          </a:p>
          <a:p>
            <a:endParaRPr lang="en-US" dirty="0"/>
          </a:p>
          <a:p>
            <a:endParaRPr lang="en-US" dirty="0"/>
          </a:p>
        </p:txBody>
      </p:sp>
      <p:sp>
        <p:nvSpPr>
          <p:cNvPr id="4" name="Slide Number Placeholder 3"/>
          <p:cNvSpPr>
            <a:spLocks noGrp="1"/>
          </p:cNvSpPr>
          <p:nvPr>
            <p:ph type="sldNum" sz="quarter" idx="12"/>
          </p:nvPr>
        </p:nvSpPr>
        <p:spPr/>
        <p:txBody>
          <a:bodyPr/>
          <a:lstStyle/>
          <a:p>
            <a:fld id="{356EB07C-DD4D-AD4E-93F0-A0470C36A766}" type="slidenum">
              <a:rPr lang="en-US" smtClean="0"/>
              <a:t>18</a:t>
            </a:fld>
            <a:endParaRPr lang="en-US"/>
          </a:p>
        </p:txBody>
      </p:sp>
    </p:spTree>
    <p:extLst>
      <p:ext uri="{BB962C8B-B14F-4D97-AF65-F5344CB8AC3E}">
        <p14:creationId xmlns:p14="http://schemas.microsoft.com/office/powerpoint/2010/main" val="8246844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Thank You! Questions?</a:t>
            </a:r>
            <a:endParaRPr lang="en-US" dirty="0">
              <a:solidFill>
                <a:srgbClr val="FFFFFF"/>
              </a:solidFill>
            </a:endParaRPr>
          </a:p>
        </p:txBody>
      </p:sp>
      <p:sp>
        <p:nvSpPr>
          <p:cNvPr id="3" name="Slide Number Placeholder 2"/>
          <p:cNvSpPr>
            <a:spLocks noGrp="1"/>
          </p:cNvSpPr>
          <p:nvPr>
            <p:ph type="sldNum" sz="quarter" idx="12"/>
          </p:nvPr>
        </p:nvSpPr>
        <p:spPr/>
        <p:txBody>
          <a:bodyPr/>
          <a:lstStyle/>
          <a:p>
            <a:fld id="{356EB07C-DD4D-AD4E-93F0-A0470C36A766}" type="slidenum">
              <a:rPr lang="en-US" smtClean="0"/>
              <a:t>19</a:t>
            </a:fld>
            <a:endParaRPr lang="en-US"/>
          </a:p>
        </p:txBody>
      </p:sp>
      <p:sp>
        <p:nvSpPr>
          <p:cNvPr id="4" name="TextBox 3"/>
          <p:cNvSpPr txBox="1"/>
          <p:nvPr/>
        </p:nvSpPr>
        <p:spPr>
          <a:xfrm>
            <a:off x="2923890" y="4167893"/>
            <a:ext cx="3296220" cy="892552"/>
          </a:xfrm>
          <a:prstGeom prst="rect">
            <a:avLst/>
          </a:prstGeom>
          <a:noFill/>
        </p:spPr>
        <p:txBody>
          <a:bodyPr wrap="none" rtlCol="0">
            <a:spAutoFit/>
          </a:bodyPr>
          <a:lstStyle/>
          <a:p>
            <a:pPr algn="ctr"/>
            <a:r>
              <a:rPr lang="en-US" sz="2800" dirty="0" smtClean="0">
                <a:hlinkClick r:id="rId3"/>
              </a:rPr>
              <a:t>hiranya</a:t>
            </a:r>
            <a:r>
              <a:rPr lang="en-US" sz="2800" dirty="0" smtClean="0">
                <a:hlinkClick r:id="rId3"/>
              </a:rPr>
              <a:t>@</a:t>
            </a:r>
            <a:r>
              <a:rPr lang="en-US" sz="2800" dirty="0" smtClean="0">
                <a:hlinkClick r:id="rId3"/>
              </a:rPr>
              <a:t>cs.ucsb.edu</a:t>
            </a:r>
            <a:endParaRPr lang="en-US" sz="2800" dirty="0" smtClean="0"/>
          </a:p>
          <a:p>
            <a:pPr algn="ctr"/>
            <a:endParaRPr lang="en-US" sz="2400" dirty="0"/>
          </a:p>
        </p:txBody>
      </p:sp>
      <p:pic>
        <p:nvPicPr>
          <p:cNvPr id="7" name="Picture 6" descr="UCSB_logo_in_school_colo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016" y="5736538"/>
            <a:ext cx="1849968" cy="984937"/>
          </a:xfrm>
          <a:prstGeom prst="rect">
            <a:avLst/>
          </a:prstGeom>
        </p:spPr>
      </p:pic>
    </p:spTree>
    <p:extLst>
      <p:ext uri="{BB962C8B-B14F-4D97-AF65-F5344CB8AC3E}">
        <p14:creationId xmlns:p14="http://schemas.microsoft.com/office/powerpoint/2010/main" val="5721138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8" name="Slide Number Placeholder 17"/>
          <p:cNvSpPr>
            <a:spLocks noGrp="1"/>
          </p:cNvSpPr>
          <p:nvPr>
            <p:ph type="sldNum" sz="quarter" idx="12"/>
          </p:nvPr>
        </p:nvSpPr>
        <p:spPr/>
        <p:txBody>
          <a:bodyPr/>
          <a:lstStyle/>
          <a:p>
            <a:fld id="{356EB07C-DD4D-AD4E-93F0-A0470C36A766}" type="slidenum">
              <a:rPr lang="en-US" smtClean="0"/>
              <a:t>2</a:t>
            </a:fld>
            <a:endParaRPr lang="en-US"/>
          </a:p>
        </p:txBody>
      </p:sp>
    </p:spTree>
    <p:extLst>
      <p:ext uri="{BB962C8B-B14F-4D97-AF65-F5344CB8AC3E}">
        <p14:creationId xmlns:p14="http://schemas.microsoft.com/office/powerpoint/2010/main" val="1049231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Rise of Web APIs</a:t>
            </a:r>
            <a:endParaRPr lang="en-US" dirty="0">
              <a:solidFill>
                <a:srgbClr val="FFFFFF"/>
              </a:solidFill>
            </a:endParaRPr>
          </a:p>
        </p:txBody>
      </p:sp>
      <p:pic>
        <p:nvPicPr>
          <p:cNvPr id="4" name="Content Placeholder 5" descr="ProgrammableWeb_Growth_of_APIs.jpg"/>
          <p:cNvPicPr>
            <a:picLocks noGrp="1" noChangeAspect="1"/>
          </p:cNvPicPr>
          <p:nvPr>
            <p:ph idx="1"/>
          </p:nvPr>
        </p:nvPicPr>
        <p:blipFill>
          <a:blip r:embed="rId3">
            <a:extLst>
              <a:ext uri="{28A0092B-C50C-407E-A947-70E740481C1C}">
                <a14:useLocalDpi xmlns:a14="http://schemas.microsoft.com/office/drawing/2010/main" val="0"/>
              </a:ext>
            </a:extLst>
          </a:blip>
          <a:srcRect l="-5757" r="-5757"/>
          <a:stretch>
            <a:fillRect/>
          </a:stretch>
        </p:blipFill>
        <p:spPr/>
      </p:pic>
      <p:sp>
        <p:nvSpPr>
          <p:cNvPr id="3" name="TextBox 2"/>
          <p:cNvSpPr txBox="1"/>
          <p:nvPr/>
        </p:nvSpPr>
        <p:spPr>
          <a:xfrm rot="16200000">
            <a:off x="-659224" y="3208348"/>
            <a:ext cx="2767015" cy="369332"/>
          </a:xfrm>
          <a:prstGeom prst="rect">
            <a:avLst/>
          </a:prstGeom>
          <a:noFill/>
        </p:spPr>
        <p:txBody>
          <a:bodyPr wrap="square" rtlCol="0">
            <a:spAutoFit/>
          </a:bodyPr>
          <a:lstStyle/>
          <a:p>
            <a:r>
              <a:rPr lang="en-US" dirty="0" smtClean="0"/>
              <a:t>No. of Registered APIs</a:t>
            </a:r>
            <a:endParaRPr lang="en-US" dirty="0"/>
          </a:p>
        </p:txBody>
      </p:sp>
      <p:sp>
        <p:nvSpPr>
          <p:cNvPr id="5" name="Slide Number Placeholder 4"/>
          <p:cNvSpPr>
            <a:spLocks noGrp="1"/>
          </p:cNvSpPr>
          <p:nvPr>
            <p:ph type="sldNum" sz="quarter" idx="12"/>
          </p:nvPr>
        </p:nvSpPr>
        <p:spPr/>
        <p:txBody>
          <a:bodyPr/>
          <a:lstStyle/>
          <a:p>
            <a:fld id="{356EB07C-DD4D-AD4E-93F0-A0470C36A766}" type="slidenum">
              <a:rPr lang="en-US" smtClean="0"/>
              <a:t>20</a:t>
            </a:fld>
            <a:endParaRPr lang="en-US"/>
          </a:p>
        </p:txBody>
      </p:sp>
    </p:spTree>
    <p:extLst>
      <p:ext uri="{BB962C8B-B14F-4D97-AF65-F5344CB8AC3E}">
        <p14:creationId xmlns:p14="http://schemas.microsoft.com/office/powerpoint/2010/main" val="7502434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W</a:t>
            </a:r>
            <a:r>
              <a:rPr lang="en-US" dirty="0" smtClean="0">
                <a:solidFill>
                  <a:srgbClr val="FFFFFF"/>
                </a:solidFill>
              </a:rPr>
              <a:t>hy k = 2?</a:t>
            </a:r>
            <a:endParaRPr lang="en-US" dirty="0">
              <a:solidFill>
                <a:srgbClr val="FFFFFF"/>
              </a:solidFill>
            </a:endParaRPr>
          </a:p>
        </p:txBody>
      </p:sp>
      <p:pic>
        <p:nvPicPr>
          <p:cNvPr id="5" name="Picture 4" descr="plot_percentage_va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1417320"/>
            <a:ext cx="8216184" cy="4928616"/>
          </a:xfrm>
          <a:prstGeom prst="rect">
            <a:avLst/>
          </a:prstGeom>
        </p:spPr>
      </p:pic>
      <p:sp>
        <p:nvSpPr>
          <p:cNvPr id="3" name="Slide Number Placeholder 2"/>
          <p:cNvSpPr>
            <a:spLocks noGrp="1"/>
          </p:cNvSpPr>
          <p:nvPr>
            <p:ph type="sldNum" sz="quarter" idx="12"/>
          </p:nvPr>
        </p:nvSpPr>
        <p:spPr/>
        <p:txBody>
          <a:bodyPr/>
          <a:lstStyle/>
          <a:p>
            <a:fld id="{356EB07C-DD4D-AD4E-93F0-A0470C36A766}" type="slidenum">
              <a:rPr lang="en-US" smtClean="0"/>
              <a:t>21</a:t>
            </a:fld>
            <a:endParaRPr lang="en-US"/>
          </a:p>
        </p:txBody>
      </p:sp>
    </p:spTree>
    <p:extLst>
      <p:ext uri="{BB962C8B-B14F-4D97-AF65-F5344CB8AC3E}">
        <p14:creationId xmlns:p14="http://schemas.microsoft.com/office/powerpoint/2010/main" val="29736382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 Few More Examples</a:t>
            </a:r>
            <a:endParaRPr lang="en-US" dirty="0">
              <a:solidFill>
                <a:srgbClr val="FFFFFF"/>
              </a:solidFill>
            </a:endParaRPr>
          </a:p>
        </p:txBody>
      </p:sp>
      <p:sp>
        <p:nvSpPr>
          <p:cNvPr id="3" name="Content Placeholder 2"/>
          <p:cNvSpPr>
            <a:spLocks noGrp="1"/>
          </p:cNvSpPr>
          <p:nvPr>
            <p:ph idx="1"/>
          </p:nvPr>
        </p:nvSpPr>
        <p:spPr/>
        <p:txBody>
          <a:bodyPr/>
          <a:lstStyle/>
          <a:p>
            <a:r>
              <a:rPr lang="en-US" sz="1800" dirty="0" err="1">
                <a:latin typeface="Courier"/>
                <a:cs typeface="Courier"/>
              </a:rPr>
              <a:t>len</a:t>
            </a:r>
            <a:r>
              <a:rPr lang="en-US" sz="1800" dirty="0">
                <a:latin typeface="Courier"/>
                <a:cs typeface="Courier"/>
              </a:rPr>
              <a:t>(</a:t>
            </a:r>
            <a:r>
              <a:rPr lang="en-US" sz="1800" dirty="0" err="1">
                <a:latin typeface="Courier"/>
                <a:cs typeface="Courier"/>
              </a:rPr>
              <a:t>input.password</a:t>
            </a:r>
            <a:r>
              <a:rPr lang="en-US" sz="1800" dirty="0">
                <a:latin typeface="Courier"/>
                <a:cs typeface="Courier"/>
              </a:rPr>
              <a:t>) &gt;= </a:t>
            </a:r>
            <a:r>
              <a:rPr lang="en-US" sz="1800" dirty="0" smtClean="0">
                <a:latin typeface="Courier"/>
                <a:cs typeface="Courier"/>
              </a:rPr>
              <a:t>8</a:t>
            </a:r>
          </a:p>
          <a:p>
            <a:endParaRPr lang="en-US" sz="1800" dirty="0">
              <a:latin typeface="Courier"/>
              <a:cs typeface="Courier"/>
            </a:endParaRPr>
          </a:p>
          <a:p>
            <a:r>
              <a:rPr lang="en-US" sz="1800" dirty="0">
                <a:latin typeface="Courier"/>
                <a:cs typeface="Courier"/>
              </a:rPr>
              <a:t>implies(</a:t>
            </a:r>
            <a:r>
              <a:rPr lang="en-US" sz="1800" dirty="0" err="1">
                <a:latin typeface="Courier"/>
                <a:cs typeface="Courier"/>
              </a:rPr>
              <a:t>input.country</a:t>
            </a:r>
            <a:r>
              <a:rPr lang="en-US" sz="1800" dirty="0">
                <a:latin typeface="Courier"/>
                <a:cs typeface="Courier"/>
              </a:rPr>
              <a:t> == ‘US’, </a:t>
            </a:r>
            <a:r>
              <a:rPr lang="en-US" sz="1800" dirty="0" err="1">
                <a:latin typeface="Courier"/>
                <a:cs typeface="Courier"/>
              </a:rPr>
              <a:t>output.currency</a:t>
            </a:r>
            <a:r>
              <a:rPr lang="en-US" sz="1800" dirty="0">
                <a:latin typeface="Courier"/>
                <a:cs typeface="Courier"/>
              </a:rPr>
              <a:t> == ‘USD’</a:t>
            </a:r>
            <a:r>
              <a:rPr lang="en-US" sz="1800" dirty="0" smtClean="0">
                <a:latin typeface="Courier"/>
                <a:cs typeface="Courier"/>
              </a:rPr>
              <a:t>)</a:t>
            </a:r>
          </a:p>
          <a:p>
            <a:endParaRPr lang="en-US" sz="1800" dirty="0">
              <a:latin typeface="Courier"/>
              <a:cs typeface="Courier"/>
            </a:endParaRPr>
          </a:p>
          <a:p>
            <a:r>
              <a:rPr lang="en-US" sz="1800" dirty="0" err="1">
                <a:latin typeface="Courier"/>
                <a:cs typeface="Courier"/>
              </a:rPr>
              <a:t>dateFormat</a:t>
            </a:r>
            <a:r>
              <a:rPr lang="en-US" sz="1800" dirty="0">
                <a:latin typeface="Courier"/>
                <a:cs typeface="Courier"/>
              </a:rPr>
              <a:t>(</a:t>
            </a:r>
            <a:r>
              <a:rPr lang="en-US" sz="1800" dirty="0" err="1">
                <a:latin typeface="Courier"/>
                <a:cs typeface="Courier"/>
              </a:rPr>
              <a:t>input.dob</a:t>
            </a:r>
            <a:r>
              <a:rPr lang="en-US" sz="1800" dirty="0">
                <a:latin typeface="Courier"/>
                <a:cs typeface="Courier"/>
              </a:rPr>
              <a:t>, ‘</a:t>
            </a:r>
            <a:r>
              <a:rPr lang="en-US" sz="1800" dirty="0" err="1">
                <a:latin typeface="Courier"/>
                <a:cs typeface="Courier"/>
              </a:rPr>
              <a:t>yyyy</a:t>
            </a:r>
            <a:r>
              <a:rPr lang="en-US" sz="1800" dirty="0">
                <a:latin typeface="Courier"/>
                <a:cs typeface="Courier"/>
              </a:rPr>
              <a:t>-MM-</a:t>
            </a:r>
            <a:r>
              <a:rPr lang="en-US" sz="1800" dirty="0" err="1">
                <a:latin typeface="Courier"/>
                <a:cs typeface="Courier"/>
              </a:rPr>
              <a:t>dd</a:t>
            </a:r>
            <a:r>
              <a:rPr lang="en-US" sz="1800" dirty="0">
                <a:latin typeface="Courier"/>
                <a:cs typeface="Courier"/>
              </a:rPr>
              <a:t>’</a:t>
            </a:r>
            <a:r>
              <a:rPr lang="en-US" sz="1800" dirty="0" smtClean="0">
                <a:latin typeface="Courier"/>
                <a:cs typeface="Courier"/>
              </a:rPr>
              <a:t>)</a:t>
            </a:r>
          </a:p>
          <a:p>
            <a:endParaRPr lang="en-US" sz="1800" dirty="0">
              <a:latin typeface="Courier"/>
              <a:cs typeface="Courier"/>
            </a:endParaRPr>
          </a:p>
          <a:p>
            <a:r>
              <a:rPr lang="en-US" sz="1800" dirty="0" err="1">
                <a:latin typeface="Courier"/>
                <a:cs typeface="Courier"/>
              </a:rPr>
              <a:t>forall</a:t>
            </a:r>
            <a:r>
              <a:rPr lang="en-US" sz="1800" dirty="0">
                <a:latin typeface="Courier"/>
                <a:cs typeface="Courier"/>
              </a:rPr>
              <a:t>(entry, </a:t>
            </a:r>
            <a:r>
              <a:rPr lang="en-US" sz="1800" dirty="0" err="1">
                <a:latin typeface="Courier"/>
                <a:cs typeface="Courier"/>
              </a:rPr>
              <a:t>input.scores</a:t>
            </a:r>
            <a:r>
              <a:rPr lang="en-US" sz="1800" dirty="0">
                <a:latin typeface="Courier"/>
                <a:cs typeface="Courier"/>
              </a:rPr>
              <a:t>, 0 &lt;= entry and entry &lt;= 100)</a:t>
            </a:r>
          </a:p>
          <a:p>
            <a:endParaRPr lang="en-US" dirty="0"/>
          </a:p>
        </p:txBody>
      </p:sp>
      <p:sp>
        <p:nvSpPr>
          <p:cNvPr id="4" name="Slide Number Placeholder 3"/>
          <p:cNvSpPr>
            <a:spLocks noGrp="1"/>
          </p:cNvSpPr>
          <p:nvPr>
            <p:ph type="sldNum" sz="quarter" idx="12"/>
          </p:nvPr>
        </p:nvSpPr>
        <p:spPr/>
        <p:txBody>
          <a:bodyPr/>
          <a:lstStyle/>
          <a:p>
            <a:fld id="{356EB07C-DD4D-AD4E-93F0-A0470C36A766}" type="slidenum">
              <a:rPr lang="en-US" smtClean="0"/>
              <a:t>22</a:t>
            </a:fld>
            <a:endParaRPr lang="en-US"/>
          </a:p>
        </p:txBody>
      </p:sp>
    </p:spTree>
    <p:extLst>
      <p:ext uri="{BB962C8B-B14F-4D97-AF65-F5344CB8AC3E}">
        <p14:creationId xmlns:p14="http://schemas.microsoft.com/office/powerpoint/2010/main" val="250978553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Algorithm Performance</a:t>
            </a:r>
            <a:endParaRPr lang="en-US" dirty="0">
              <a:solidFill>
                <a:srgbClr val="FFFFFF"/>
              </a:solidFill>
            </a:endParaRPr>
          </a:p>
        </p:txBody>
      </p:sp>
      <p:pic>
        <p:nvPicPr>
          <p:cNvPr id="4" name="Picture 3" descr="plot_perform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1417320"/>
            <a:ext cx="8221653" cy="4928616"/>
          </a:xfrm>
          <a:prstGeom prst="rect">
            <a:avLst/>
          </a:prstGeom>
        </p:spPr>
      </p:pic>
      <p:sp>
        <p:nvSpPr>
          <p:cNvPr id="3" name="Slide Number Placeholder 2"/>
          <p:cNvSpPr>
            <a:spLocks noGrp="1"/>
          </p:cNvSpPr>
          <p:nvPr>
            <p:ph type="sldNum" sz="quarter" idx="12"/>
          </p:nvPr>
        </p:nvSpPr>
        <p:spPr/>
        <p:txBody>
          <a:bodyPr/>
          <a:lstStyle/>
          <a:p>
            <a:fld id="{356EB07C-DD4D-AD4E-93F0-A0470C36A766}" type="slidenum">
              <a:rPr lang="en-US" smtClean="0"/>
              <a:t>23</a:t>
            </a:fld>
            <a:endParaRPr lang="en-US"/>
          </a:p>
        </p:txBody>
      </p:sp>
    </p:spTree>
    <p:extLst>
      <p:ext uri="{BB962C8B-B14F-4D97-AF65-F5344CB8AC3E}">
        <p14:creationId xmlns:p14="http://schemas.microsoft.com/office/powerpoint/2010/main" val="21985491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Generated APIs (CDF)</a:t>
            </a:r>
            <a:endParaRPr lang="en-US" dirty="0"/>
          </a:p>
        </p:txBody>
      </p:sp>
      <p:pic>
        <p:nvPicPr>
          <p:cNvPr id="8" name="Picture 7" descr="plot_cdf_rando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1417638"/>
            <a:ext cx="8229600" cy="4927903"/>
          </a:xfrm>
          <a:prstGeom prst="rect">
            <a:avLst/>
          </a:prstGeom>
        </p:spPr>
      </p:pic>
      <p:sp>
        <p:nvSpPr>
          <p:cNvPr id="3" name="Slide Number Placeholder 2"/>
          <p:cNvSpPr>
            <a:spLocks noGrp="1"/>
          </p:cNvSpPr>
          <p:nvPr>
            <p:ph type="sldNum" sz="quarter" idx="12"/>
          </p:nvPr>
        </p:nvSpPr>
        <p:spPr/>
        <p:txBody>
          <a:bodyPr/>
          <a:lstStyle/>
          <a:p>
            <a:fld id="{356EB07C-DD4D-AD4E-93F0-A0470C36A766}" type="slidenum">
              <a:rPr lang="en-US" smtClean="0"/>
              <a:t>24</a:t>
            </a:fld>
            <a:endParaRPr lang="en-US"/>
          </a:p>
        </p:txBody>
      </p:sp>
    </p:spTree>
    <p:extLst>
      <p:ext uri="{BB962C8B-B14F-4D97-AF65-F5344CB8AC3E}">
        <p14:creationId xmlns:p14="http://schemas.microsoft.com/office/powerpoint/2010/main" val="16845080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wlogopuzzle-w3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688" y="3772390"/>
            <a:ext cx="3416819" cy="1185209"/>
          </a:xfrm>
          <a:prstGeom prst="rect">
            <a:avLst/>
          </a:prstGeom>
        </p:spPr>
      </p:pic>
      <p:sp>
        <p:nvSpPr>
          <p:cNvPr id="2" name="Title 1"/>
          <p:cNvSpPr>
            <a:spLocks noGrp="1"/>
          </p:cNvSpPr>
          <p:nvPr>
            <p:ph type="title"/>
          </p:nvPr>
        </p:nvSpPr>
        <p:spPr/>
        <p:txBody>
          <a:bodyPr/>
          <a:lstStyle/>
          <a:p>
            <a:r>
              <a:rPr lang="en-US" dirty="0" smtClean="0">
                <a:solidFill>
                  <a:srgbClr val="FFFFFF"/>
                </a:solidFill>
              </a:rPr>
              <a:t>Behold! The API Horde </a:t>
            </a:r>
            <a:r>
              <a:rPr lang="en-US" dirty="0">
                <a:solidFill>
                  <a:srgbClr val="FFFFFF"/>
                </a:solidFill>
              </a:rPr>
              <a:t>H</a:t>
            </a:r>
            <a:r>
              <a:rPr lang="en-US" dirty="0" smtClean="0">
                <a:solidFill>
                  <a:srgbClr val="FFFFFF"/>
                </a:solidFill>
              </a:rPr>
              <a:t>as Arrived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11,498 </a:t>
            </a:r>
            <a:r>
              <a:rPr lang="en-US" dirty="0"/>
              <a:t>and counting as of </a:t>
            </a:r>
            <a:r>
              <a:rPr lang="en-US" dirty="0" smtClean="0"/>
              <a:t>today</a:t>
            </a:r>
          </a:p>
          <a:p>
            <a:pPr lvl="1"/>
            <a:r>
              <a:rPr lang="en-US" dirty="0" smtClean="0"/>
              <a:t>Near exponential growth since 2005</a:t>
            </a:r>
          </a:p>
          <a:p>
            <a:r>
              <a:rPr lang="en-US" dirty="0" smtClean="0"/>
              <a:t>Many APIs in the same business domain</a:t>
            </a:r>
          </a:p>
          <a:p>
            <a:pPr lvl="1"/>
            <a:r>
              <a:rPr lang="en-US" dirty="0" smtClean="0"/>
              <a:t>Advertising: 453</a:t>
            </a:r>
          </a:p>
          <a:p>
            <a:pPr lvl="1"/>
            <a:r>
              <a:rPr lang="en-US" dirty="0" smtClean="0"/>
              <a:t>Education: 522</a:t>
            </a:r>
          </a:p>
          <a:p>
            <a:pPr lvl="1"/>
            <a:r>
              <a:rPr lang="en-US" dirty="0" smtClean="0"/>
              <a:t>Finance: 1167</a:t>
            </a:r>
          </a:p>
          <a:p>
            <a:pPr lvl="1"/>
            <a:r>
              <a:rPr lang="en-US" dirty="0"/>
              <a:t>Mapping: </a:t>
            </a:r>
            <a:r>
              <a:rPr lang="en-US" dirty="0" smtClean="0"/>
              <a:t>4210</a:t>
            </a:r>
          </a:p>
          <a:p>
            <a:pPr lvl="1"/>
            <a:r>
              <a:rPr lang="en-US" dirty="0" smtClean="0"/>
              <a:t>Stocks: 302</a:t>
            </a:r>
          </a:p>
        </p:txBody>
      </p:sp>
      <p:sp>
        <p:nvSpPr>
          <p:cNvPr id="4" name="Slide Number Placeholder 3"/>
          <p:cNvSpPr>
            <a:spLocks noGrp="1"/>
          </p:cNvSpPr>
          <p:nvPr>
            <p:ph type="sldNum" sz="quarter" idx="12"/>
          </p:nvPr>
        </p:nvSpPr>
        <p:spPr/>
        <p:txBody>
          <a:bodyPr/>
          <a:lstStyle/>
          <a:p>
            <a:fld id="{356EB07C-DD4D-AD4E-93F0-A0470C36A766}" type="slidenum">
              <a:rPr lang="en-US" smtClean="0"/>
              <a:t>3</a:t>
            </a:fld>
            <a:endParaRPr lang="en-US"/>
          </a:p>
        </p:txBody>
      </p:sp>
      <p:sp>
        <p:nvSpPr>
          <p:cNvPr id="5" name="TextBox 4"/>
          <p:cNvSpPr txBox="1"/>
          <p:nvPr/>
        </p:nvSpPr>
        <p:spPr>
          <a:xfrm>
            <a:off x="291960" y="6550223"/>
            <a:ext cx="3981316" cy="307777"/>
          </a:xfrm>
          <a:prstGeom prst="rect">
            <a:avLst/>
          </a:prstGeom>
          <a:noFill/>
        </p:spPr>
        <p:txBody>
          <a:bodyPr wrap="none" rtlCol="0">
            <a:spAutoFit/>
          </a:bodyPr>
          <a:lstStyle/>
          <a:p>
            <a:r>
              <a:rPr lang="en-US" sz="1400" dirty="0" smtClean="0"/>
              <a:t>* All statistics are based on </a:t>
            </a:r>
            <a:r>
              <a:rPr lang="en-US" sz="1400" dirty="0" err="1" smtClean="0"/>
              <a:t>ProgrammableWeb.com</a:t>
            </a:r>
            <a:endParaRPr lang="en-US" sz="1400" dirty="0"/>
          </a:p>
        </p:txBody>
      </p:sp>
      <p:sp>
        <p:nvSpPr>
          <p:cNvPr id="11" name="Oval 10"/>
          <p:cNvSpPr/>
          <p:nvPr/>
        </p:nvSpPr>
        <p:spPr>
          <a:xfrm>
            <a:off x="335761" y="2418914"/>
            <a:ext cx="8598389" cy="281198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0000"/>
                </a:solidFill>
              </a:rPr>
              <a:t>Developers </a:t>
            </a:r>
            <a:r>
              <a:rPr lang="en-US" sz="2400" b="1" dirty="0" smtClean="0">
                <a:solidFill>
                  <a:srgbClr val="000000"/>
                </a:solidFill>
              </a:rPr>
              <a:t>have to </a:t>
            </a:r>
            <a:r>
              <a:rPr lang="en-US" sz="2400" b="1" dirty="0">
                <a:solidFill>
                  <a:srgbClr val="000000"/>
                </a:solidFill>
              </a:rPr>
              <a:t>port applications to </a:t>
            </a:r>
            <a:r>
              <a:rPr lang="en-US" sz="2400" b="1" dirty="0" smtClean="0">
                <a:solidFill>
                  <a:srgbClr val="000000"/>
                </a:solidFill>
              </a:rPr>
              <a:t>new alternative </a:t>
            </a:r>
            <a:r>
              <a:rPr lang="en-US" sz="2400" b="1" dirty="0">
                <a:solidFill>
                  <a:srgbClr val="000000"/>
                </a:solidFill>
              </a:rPr>
              <a:t>APIs as they become </a:t>
            </a:r>
            <a:r>
              <a:rPr lang="en-US" sz="2400" b="1" dirty="0" smtClean="0">
                <a:solidFill>
                  <a:srgbClr val="000000"/>
                </a:solidFill>
              </a:rPr>
              <a:t>available.</a:t>
            </a:r>
            <a:endParaRPr lang="en-US" sz="2400" b="1" dirty="0">
              <a:solidFill>
                <a:srgbClr val="000000"/>
              </a:solidFill>
            </a:endParaRPr>
          </a:p>
        </p:txBody>
      </p:sp>
    </p:spTree>
    <p:extLst>
      <p:ext uri="{BB962C8B-B14F-4D97-AF65-F5344CB8AC3E}">
        <p14:creationId xmlns:p14="http://schemas.microsoft.com/office/powerpoint/2010/main" val="590887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They Change and Evolve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API providers feel competitive pressure to change the APIs over time</a:t>
            </a:r>
          </a:p>
          <a:p>
            <a:pPr lvl="1"/>
            <a:r>
              <a:rPr lang="en-US" b="1" dirty="0"/>
              <a:t>Amazon</a:t>
            </a:r>
            <a:r>
              <a:rPr lang="en-US" dirty="0"/>
              <a:t> released 86 versions of the EC2 API between 2006 and 2013</a:t>
            </a:r>
          </a:p>
          <a:p>
            <a:pPr lvl="1"/>
            <a:r>
              <a:rPr lang="en-US" b="1" dirty="0"/>
              <a:t>Twitter</a:t>
            </a:r>
            <a:r>
              <a:rPr lang="en-US" dirty="0"/>
              <a:t> released v1.1 of their API </a:t>
            </a:r>
            <a:r>
              <a:rPr lang="en-US" dirty="0" smtClean="0"/>
              <a:t>in </a:t>
            </a:r>
            <a:r>
              <a:rPr lang="en-US" dirty="0"/>
              <a:t>2012 and pulled v1.0 out of production on </a:t>
            </a:r>
            <a:r>
              <a:rPr lang="en-US" dirty="0" smtClean="0"/>
              <a:t>2013</a:t>
            </a:r>
            <a:endParaRPr lang="en-US" dirty="0"/>
          </a:p>
          <a:p>
            <a:pPr lvl="1"/>
            <a:r>
              <a:rPr lang="en-US" b="1" dirty="0"/>
              <a:t>eBay</a:t>
            </a:r>
            <a:r>
              <a:rPr lang="en-US" dirty="0"/>
              <a:t> released 25 versions of their trading API during </a:t>
            </a:r>
            <a:r>
              <a:rPr lang="en-US" dirty="0" smtClean="0"/>
              <a:t>2013</a:t>
            </a:r>
          </a:p>
        </p:txBody>
      </p:sp>
      <p:sp>
        <p:nvSpPr>
          <p:cNvPr id="4" name="Slide Number Placeholder 3"/>
          <p:cNvSpPr>
            <a:spLocks noGrp="1"/>
          </p:cNvSpPr>
          <p:nvPr>
            <p:ph type="sldNum" sz="quarter" idx="12"/>
          </p:nvPr>
        </p:nvSpPr>
        <p:spPr/>
        <p:txBody>
          <a:bodyPr/>
          <a:lstStyle/>
          <a:p>
            <a:fld id="{356EB07C-DD4D-AD4E-93F0-A0470C36A766}" type="slidenum">
              <a:rPr lang="en-US" smtClean="0"/>
              <a:t>4</a:t>
            </a:fld>
            <a:endParaRPr lang="en-US"/>
          </a:p>
        </p:txBody>
      </p:sp>
      <p:pic>
        <p:nvPicPr>
          <p:cNvPr id="6" name="Picture 5"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89" y="2794920"/>
            <a:ext cx="799046" cy="291544"/>
          </a:xfrm>
          <a:prstGeom prst="rect">
            <a:avLst/>
          </a:prstGeom>
        </p:spPr>
      </p:pic>
      <p:pic>
        <p:nvPicPr>
          <p:cNvPr id="7" name="Picture 6" descr="twitter-ap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48" y="3639435"/>
            <a:ext cx="493884" cy="493884"/>
          </a:xfrm>
          <a:prstGeom prst="rect">
            <a:avLst/>
          </a:prstGeom>
        </p:spPr>
      </p:pic>
      <p:pic>
        <p:nvPicPr>
          <p:cNvPr id="8" name="Picture 7" descr="ebay-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432" y="4676015"/>
            <a:ext cx="733703" cy="308889"/>
          </a:xfrm>
          <a:prstGeom prst="rect">
            <a:avLst/>
          </a:prstGeom>
        </p:spPr>
      </p:pic>
      <p:sp>
        <p:nvSpPr>
          <p:cNvPr id="5" name="Oval 4"/>
          <p:cNvSpPr/>
          <p:nvPr/>
        </p:nvSpPr>
        <p:spPr>
          <a:xfrm>
            <a:off x="332816" y="2547931"/>
            <a:ext cx="8781302" cy="281198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0000"/>
                </a:solidFill>
              </a:rPr>
              <a:t>Developers </a:t>
            </a:r>
            <a:r>
              <a:rPr lang="en-US" sz="2400" b="1" dirty="0" smtClean="0">
                <a:solidFill>
                  <a:srgbClr val="000000"/>
                </a:solidFill>
              </a:rPr>
              <a:t>should be prepared to port applications to newer versions of the APIs.</a:t>
            </a:r>
            <a:endParaRPr lang="en-US" sz="2400" b="1" dirty="0">
              <a:solidFill>
                <a:srgbClr val="000000"/>
              </a:solidFill>
            </a:endParaRPr>
          </a:p>
        </p:txBody>
      </p:sp>
    </p:spTree>
    <p:extLst>
      <p:ext uri="{BB962C8B-B14F-4D97-AF65-F5344CB8AC3E}">
        <p14:creationId xmlns:p14="http://schemas.microsoft.com/office/powerpoint/2010/main" val="1943177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500"/>
                                        <p:tgtEl>
                                          <p:spTgt spid="3">
                                            <p:txEl>
                                              <p:pRg st="2" end="2"/>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Goals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Develop a platform for analyzing and reasoning about application porting effort</a:t>
            </a:r>
          </a:p>
          <a:p>
            <a:r>
              <a:rPr lang="en-US" dirty="0" smtClean="0"/>
              <a:t>Employ simple and practical analysis methods as opposed to complex, formal methods</a:t>
            </a:r>
          </a:p>
          <a:p>
            <a:r>
              <a:rPr lang="en-US" dirty="0" smtClean="0"/>
              <a:t>Empirically evaluate the effectiveness of the platform using real world</a:t>
            </a:r>
            <a:r>
              <a:rPr lang="en-US" dirty="0"/>
              <a:t> </a:t>
            </a:r>
            <a:r>
              <a:rPr lang="en-US" dirty="0" smtClean="0"/>
              <a:t>web APIs</a:t>
            </a:r>
          </a:p>
        </p:txBody>
      </p:sp>
      <p:sp>
        <p:nvSpPr>
          <p:cNvPr id="4" name="Slide Number Placeholder 3"/>
          <p:cNvSpPr>
            <a:spLocks noGrp="1"/>
          </p:cNvSpPr>
          <p:nvPr>
            <p:ph type="sldNum" sz="quarter" idx="12"/>
          </p:nvPr>
        </p:nvSpPr>
        <p:spPr/>
        <p:txBody>
          <a:bodyPr/>
          <a:lstStyle/>
          <a:p>
            <a:fld id="{356EB07C-DD4D-AD4E-93F0-A0470C36A766}" type="slidenum">
              <a:rPr lang="en-US" smtClean="0"/>
              <a:t>5</a:t>
            </a:fld>
            <a:endParaRPr lang="en-US"/>
          </a:p>
        </p:txBody>
      </p:sp>
      <p:pic>
        <p:nvPicPr>
          <p:cNvPr id="5" name="Picture 4" descr="goa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186" y="66462"/>
            <a:ext cx="2161422" cy="1443796"/>
          </a:xfrm>
          <a:prstGeom prst="rect">
            <a:avLst/>
          </a:prstGeom>
        </p:spPr>
      </p:pic>
    </p:spTree>
    <p:extLst>
      <p:ext uri="{BB962C8B-B14F-4D97-AF65-F5344CB8AC3E}">
        <p14:creationId xmlns:p14="http://schemas.microsoft.com/office/powerpoint/2010/main" val="23074625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 Web API?</a:t>
            </a:r>
            <a:endParaRPr lang="en-US" dirty="0">
              <a:solidFill>
                <a:srgbClr val="FFFFFF"/>
              </a:solidFill>
            </a:endParaRPr>
          </a:p>
        </p:txBody>
      </p:sp>
      <p:sp>
        <p:nvSpPr>
          <p:cNvPr id="4" name="Rectangle 3"/>
          <p:cNvSpPr/>
          <p:nvPr/>
        </p:nvSpPr>
        <p:spPr>
          <a:xfrm>
            <a:off x="6096000" y="1854200"/>
            <a:ext cx="2590800" cy="29083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Service Implementation</a:t>
            </a:r>
          </a:p>
          <a:p>
            <a:pPr algn="ctr"/>
            <a:r>
              <a:rPr lang="en-US" dirty="0" smtClean="0">
                <a:solidFill>
                  <a:schemeClr val="tx1"/>
                </a:solidFill>
              </a:rPr>
              <a:t>(Functionality + Data)</a:t>
            </a:r>
            <a:endParaRPr lang="en-US" dirty="0">
              <a:solidFill>
                <a:schemeClr val="tx1"/>
              </a:solidFill>
            </a:endParaRPr>
          </a:p>
        </p:txBody>
      </p:sp>
      <p:pic>
        <p:nvPicPr>
          <p:cNvPr id="5" name="Picture 4" descr="User-Computer-Bl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92400"/>
            <a:ext cx="1886775" cy="1524051"/>
          </a:xfrm>
          <a:prstGeom prst="rect">
            <a:avLst/>
          </a:prstGeom>
        </p:spPr>
      </p:pic>
      <p:sp>
        <p:nvSpPr>
          <p:cNvPr id="6" name="Rectangle 5"/>
          <p:cNvSpPr/>
          <p:nvPr/>
        </p:nvSpPr>
        <p:spPr>
          <a:xfrm>
            <a:off x="4914900" y="1854200"/>
            <a:ext cx="1181100" cy="2908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Service Interface</a:t>
            </a:r>
            <a:endParaRPr lang="en-US" dirty="0">
              <a:solidFill>
                <a:srgbClr val="000000"/>
              </a:solidFill>
            </a:endParaRPr>
          </a:p>
        </p:txBody>
      </p:sp>
      <p:sp>
        <p:nvSpPr>
          <p:cNvPr id="7" name="TextBox 6"/>
          <p:cNvSpPr txBox="1"/>
          <p:nvPr/>
        </p:nvSpPr>
        <p:spPr>
          <a:xfrm>
            <a:off x="6184900" y="5085834"/>
            <a:ext cx="1349423" cy="369332"/>
          </a:xfrm>
          <a:prstGeom prst="rect">
            <a:avLst/>
          </a:prstGeom>
          <a:noFill/>
        </p:spPr>
        <p:txBody>
          <a:bodyPr wrap="none" rtlCol="0">
            <a:spAutoFit/>
          </a:bodyPr>
          <a:lstStyle/>
          <a:p>
            <a:r>
              <a:rPr lang="en-US" dirty="0" smtClean="0"/>
              <a:t>Web Service</a:t>
            </a:r>
            <a:endParaRPr lang="en-US" dirty="0"/>
          </a:p>
        </p:txBody>
      </p:sp>
      <p:sp>
        <p:nvSpPr>
          <p:cNvPr id="8" name="TextBox 7"/>
          <p:cNvSpPr txBox="1"/>
          <p:nvPr/>
        </p:nvSpPr>
        <p:spPr>
          <a:xfrm>
            <a:off x="889000" y="4392136"/>
            <a:ext cx="727145" cy="369332"/>
          </a:xfrm>
          <a:prstGeom prst="rect">
            <a:avLst/>
          </a:prstGeom>
          <a:noFill/>
        </p:spPr>
        <p:txBody>
          <a:bodyPr wrap="none" rtlCol="0">
            <a:spAutoFit/>
          </a:bodyPr>
          <a:lstStyle/>
          <a:p>
            <a:r>
              <a:rPr lang="en-US" dirty="0" smtClean="0"/>
              <a:t>Client</a:t>
            </a:r>
            <a:endParaRPr lang="en-US" dirty="0"/>
          </a:p>
        </p:txBody>
      </p:sp>
      <p:cxnSp>
        <p:nvCxnSpPr>
          <p:cNvPr id="10" name="Straight Arrow Connector 9"/>
          <p:cNvCxnSpPr/>
          <p:nvPr/>
        </p:nvCxnSpPr>
        <p:spPr>
          <a:xfrm>
            <a:off x="2343975" y="3048000"/>
            <a:ext cx="22280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343975" y="3759200"/>
            <a:ext cx="2228025" cy="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870200" y="2685534"/>
            <a:ext cx="954107" cy="369332"/>
          </a:xfrm>
          <a:prstGeom prst="rect">
            <a:avLst/>
          </a:prstGeom>
          <a:noFill/>
        </p:spPr>
        <p:txBody>
          <a:bodyPr wrap="none" rtlCol="0">
            <a:spAutoFit/>
          </a:bodyPr>
          <a:lstStyle/>
          <a:p>
            <a:r>
              <a:rPr lang="en-US" dirty="0" smtClean="0"/>
              <a:t>Request</a:t>
            </a:r>
            <a:endParaRPr lang="en-US" dirty="0"/>
          </a:p>
        </p:txBody>
      </p:sp>
      <p:sp>
        <p:nvSpPr>
          <p:cNvPr id="18" name="TextBox 17"/>
          <p:cNvSpPr txBox="1"/>
          <p:nvPr/>
        </p:nvSpPr>
        <p:spPr>
          <a:xfrm>
            <a:off x="2870200" y="3759200"/>
            <a:ext cx="1084552" cy="369332"/>
          </a:xfrm>
          <a:prstGeom prst="rect">
            <a:avLst/>
          </a:prstGeom>
          <a:noFill/>
        </p:spPr>
        <p:txBody>
          <a:bodyPr wrap="none" rtlCol="0">
            <a:spAutoFit/>
          </a:bodyPr>
          <a:lstStyle/>
          <a:p>
            <a:r>
              <a:rPr lang="en-US" dirty="0" smtClean="0"/>
              <a:t>Response</a:t>
            </a:r>
            <a:endParaRPr lang="en-US" dirty="0"/>
          </a:p>
        </p:txBody>
      </p:sp>
      <p:sp>
        <p:nvSpPr>
          <p:cNvPr id="20" name="Line Callout 2 19"/>
          <p:cNvSpPr/>
          <p:nvPr/>
        </p:nvSpPr>
        <p:spPr>
          <a:xfrm>
            <a:off x="3372653" y="5250934"/>
            <a:ext cx="1433493" cy="1010166"/>
          </a:xfrm>
          <a:prstGeom prst="borderCallout2">
            <a:avLst>
              <a:gd name="adj1" fmla="val 1149"/>
              <a:gd name="adj2" fmla="val 51025"/>
              <a:gd name="adj3" fmla="val -18966"/>
              <a:gd name="adj4" fmla="val 82559"/>
              <a:gd name="adj5" fmla="val -106257"/>
              <a:gd name="adj6" fmla="val 136724"/>
            </a:avLst>
          </a:prstGeom>
          <a:solidFill>
            <a:schemeClr val="accent6">
              <a:lumMod val="40000"/>
              <a:lumOff val="6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Web API</a:t>
            </a:r>
            <a:endParaRPr lang="en-US" dirty="0">
              <a:solidFill>
                <a:srgbClr val="000000"/>
              </a:solidFill>
            </a:endParaRPr>
          </a:p>
        </p:txBody>
      </p:sp>
      <p:sp>
        <p:nvSpPr>
          <p:cNvPr id="3" name="Slide Number Placeholder 2"/>
          <p:cNvSpPr>
            <a:spLocks noGrp="1"/>
          </p:cNvSpPr>
          <p:nvPr>
            <p:ph type="sldNum" sz="quarter" idx="12"/>
          </p:nvPr>
        </p:nvSpPr>
        <p:spPr/>
        <p:txBody>
          <a:bodyPr/>
          <a:lstStyle/>
          <a:p>
            <a:fld id="{356EB07C-DD4D-AD4E-93F0-A0470C36A766}" type="slidenum">
              <a:rPr lang="en-US" smtClean="0"/>
              <a:t>6</a:t>
            </a:fld>
            <a:endParaRPr lang="en-US"/>
          </a:p>
        </p:txBody>
      </p:sp>
    </p:spTree>
    <p:extLst>
      <p:ext uri="{BB962C8B-B14F-4D97-AF65-F5344CB8AC3E}">
        <p14:creationId xmlns:p14="http://schemas.microsoft.com/office/powerpoint/2010/main" val="3015172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17" grpId="0"/>
      <p:bldP spid="18"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Research Question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Given an API A and a functionally compatible API B, can we determine the difficulty of porting an application from API A to API B?</a:t>
            </a:r>
          </a:p>
        </p:txBody>
      </p:sp>
      <p:sp>
        <p:nvSpPr>
          <p:cNvPr id="4" name="Slide Number Placeholder 3"/>
          <p:cNvSpPr>
            <a:spLocks noGrp="1"/>
          </p:cNvSpPr>
          <p:nvPr>
            <p:ph type="sldNum" sz="quarter" idx="12"/>
          </p:nvPr>
        </p:nvSpPr>
        <p:spPr/>
        <p:txBody>
          <a:bodyPr/>
          <a:lstStyle/>
          <a:p>
            <a:fld id="{356EB07C-DD4D-AD4E-93F0-A0470C36A766}" type="slidenum">
              <a:rPr lang="en-US" smtClean="0"/>
              <a:t>7</a:t>
            </a:fld>
            <a:endParaRPr lang="en-US"/>
          </a:p>
        </p:txBody>
      </p:sp>
    </p:spTree>
    <p:extLst>
      <p:ext uri="{BB962C8B-B14F-4D97-AF65-F5344CB8AC3E}">
        <p14:creationId xmlns:p14="http://schemas.microsoft.com/office/powerpoint/2010/main" val="18560071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The Intuition</a:t>
            </a:r>
            <a:endParaRPr lang="en-US" dirty="0">
              <a:solidFill>
                <a:srgbClr val="FFFFFF"/>
              </a:solidFill>
            </a:endParaRPr>
          </a:p>
        </p:txBody>
      </p:sp>
      <p:sp>
        <p:nvSpPr>
          <p:cNvPr id="3" name="Content Placeholder 2"/>
          <p:cNvSpPr>
            <a:spLocks noGrp="1"/>
          </p:cNvSpPr>
          <p:nvPr>
            <p:ph idx="1"/>
          </p:nvPr>
        </p:nvSpPr>
        <p:spPr/>
        <p:txBody>
          <a:bodyPr/>
          <a:lstStyle/>
          <a:p>
            <a:r>
              <a:rPr lang="en-US" dirty="0"/>
              <a:t>The difficulty of the port is correlated to the similarity between APIs A and B</a:t>
            </a:r>
          </a:p>
          <a:p>
            <a:r>
              <a:rPr lang="en-US" dirty="0" smtClean="0"/>
              <a:t>API similarity</a:t>
            </a:r>
            <a:endParaRPr lang="en-US" dirty="0"/>
          </a:p>
          <a:p>
            <a:pPr lvl="1"/>
            <a:r>
              <a:rPr lang="en-US" dirty="0"/>
              <a:t>Syntactic: Schema of the input/output messages, HTTP methods, mime types etc.</a:t>
            </a:r>
          </a:p>
          <a:p>
            <a:pPr lvl="1"/>
            <a:r>
              <a:rPr lang="en-US" dirty="0"/>
              <a:t>Semantic: Functional and behavioral </a:t>
            </a:r>
            <a:r>
              <a:rPr lang="en-US" dirty="0" smtClean="0"/>
              <a:t>traits</a:t>
            </a:r>
          </a:p>
        </p:txBody>
      </p:sp>
      <p:sp>
        <p:nvSpPr>
          <p:cNvPr id="4" name="Slide Number Placeholder 3"/>
          <p:cNvSpPr>
            <a:spLocks noGrp="1"/>
          </p:cNvSpPr>
          <p:nvPr>
            <p:ph type="sldNum" sz="quarter" idx="12"/>
          </p:nvPr>
        </p:nvSpPr>
        <p:spPr/>
        <p:txBody>
          <a:bodyPr/>
          <a:lstStyle/>
          <a:p>
            <a:fld id="{356EB07C-DD4D-AD4E-93F0-A0470C36A766}" type="slidenum">
              <a:rPr lang="en-US" smtClean="0"/>
              <a:t>8</a:t>
            </a:fld>
            <a:endParaRPr lang="en-US"/>
          </a:p>
        </p:txBody>
      </p:sp>
    </p:spTree>
    <p:extLst>
      <p:ext uri="{BB962C8B-B14F-4D97-AF65-F5344CB8AC3E}">
        <p14:creationId xmlns:p14="http://schemas.microsoft.com/office/powerpoint/2010/main" val="3054291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Approach</a:t>
            </a:r>
            <a:endParaRPr lang="en-US" dirty="0">
              <a:solidFill>
                <a:srgbClr val="FFFFFF"/>
              </a:solidFill>
            </a:endParaRPr>
          </a:p>
        </p:txBody>
      </p:sp>
      <p:sp>
        <p:nvSpPr>
          <p:cNvPr id="4" name="Slide Number Placeholder 3"/>
          <p:cNvSpPr>
            <a:spLocks noGrp="1"/>
          </p:cNvSpPr>
          <p:nvPr>
            <p:ph type="sldNum" sz="quarter" idx="12"/>
          </p:nvPr>
        </p:nvSpPr>
        <p:spPr/>
        <p:txBody>
          <a:bodyPr/>
          <a:lstStyle/>
          <a:p>
            <a:fld id="{356EB07C-DD4D-AD4E-93F0-A0470C36A766}" type="slidenum">
              <a:rPr lang="en-US" smtClean="0"/>
              <a:t>9</a:t>
            </a:fld>
            <a:endParaRPr lang="en-US"/>
          </a:p>
        </p:txBody>
      </p:sp>
      <p:sp>
        <p:nvSpPr>
          <p:cNvPr id="12" name="TextBox 11"/>
          <p:cNvSpPr txBox="1"/>
          <p:nvPr/>
        </p:nvSpPr>
        <p:spPr>
          <a:xfrm>
            <a:off x="218399" y="2162673"/>
            <a:ext cx="2341669" cy="615553"/>
          </a:xfrm>
          <a:prstGeom prst="rect">
            <a:avLst/>
          </a:prstGeom>
          <a:noFill/>
        </p:spPr>
        <p:txBody>
          <a:bodyPr wrap="none" rtlCol="0">
            <a:spAutoFit/>
          </a:bodyPr>
          <a:lstStyle/>
          <a:p>
            <a:pPr algn="ctr"/>
            <a:r>
              <a:rPr lang="en-US" sz="1600" dirty="0" smtClean="0"/>
              <a:t>API Semantic Description</a:t>
            </a:r>
          </a:p>
          <a:p>
            <a:pPr algn="ctr"/>
            <a:r>
              <a:rPr lang="en-US" sz="1600" dirty="0" smtClean="0"/>
              <a:t>Language (Python subset</a:t>
            </a:r>
            <a:r>
              <a:rPr lang="en-US" dirty="0" smtClean="0"/>
              <a:t>)</a:t>
            </a:r>
            <a:endParaRPr lang="en-US" dirty="0"/>
          </a:p>
        </p:txBody>
      </p:sp>
      <p:sp>
        <p:nvSpPr>
          <p:cNvPr id="14" name="Rectangle 13"/>
          <p:cNvSpPr/>
          <p:nvPr/>
        </p:nvSpPr>
        <p:spPr>
          <a:xfrm>
            <a:off x="3104841" y="2832255"/>
            <a:ext cx="2982650" cy="26132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Porting Effort Calculation Algorithm</a:t>
            </a:r>
          </a:p>
          <a:p>
            <a:pPr algn="ctr"/>
            <a:endParaRPr lang="en-US" dirty="0"/>
          </a:p>
          <a:p>
            <a:pPr algn="ctr"/>
            <a:r>
              <a:rPr lang="en-US" dirty="0" smtClean="0"/>
              <a:t>(AST + Dice Coefficient)</a:t>
            </a:r>
            <a:endParaRPr lang="en-US" dirty="0"/>
          </a:p>
        </p:txBody>
      </p:sp>
      <p:sp>
        <p:nvSpPr>
          <p:cNvPr id="15" name="Rectangle 14"/>
          <p:cNvSpPr/>
          <p:nvPr/>
        </p:nvSpPr>
        <p:spPr>
          <a:xfrm>
            <a:off x="583936" y="2832255"/>
            <a:ext cx="1109469" cy="109494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A</a:t>
            </a:r>
            <a:endParaRPr lang="en-US" dirty="0"/>
          </a:p>
        </p:txBody>
      </p:sp>
      <p:sp>
        <p:nvSpPr>
          <p:cNvPr id="16" name="Rectangle 15"/>
          <p:cNvSpPr/>
          <p:nvPr/>
        </p:nvSpPr>
        <p:spPr>
          <a:xfrm>
            <a:off x="583936" y="4350578"/>
            <a:ext cx="1109469" cy="109494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B</a:t>
            </a:r>
            <a:endParaRPr lang="en-US" dirty="0"/>
          </a:p>
        </p:txBody>
      </p:sp>
      <p:sp>
        <p:nvSpPr>
          <p:cNvPr id="17" name="Rectangle 16"/>
          <p:cNvSpPr/>
          <p:nvPr/>
        </p:nvSpPr>
        <p:spPr>
          <a:xfrm>
            <a:off x="7036373" y="3241036"/>
            <a:ext cx="1650427" cy="13869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Porting Effort Metric</a:t>
            </a:r>
          </a:p>
          <a:p>
            <a:pPr algn="ctr"/>
            <a:r>
              <a:rPr lang="en-US" dirty="0" smtClean="0"/>
              <a:t>(A </a:t>
            </a:r>
            <a:r>
              <a:rPr lang="en-US" dirty="0" smtClean="0">
                <a:sym typeface="Wingdings"/>
              </a:rPr>
              <a:t> B)</a:t>
            </a:r>
            <a:endParaRPr lang="en-US" dirty="0"/>
          </a:p>
        </p:txBody>
      </p:sp>
      <p:sp>
        <p:nvSpPr>
          <p:cNvPr id="18" name="Right Arrow 17"/>
          <p:cNvSpPr/>
          <p:nvPr/>
        </p:nvSpPr>
        <p:spPr>
          <a:xfrm rot="1534434">
            <a:off x="1859659" y="3641787"/>
            <a:ext cx="1040662" cy="2786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19985316">
            <a:off x="1880677" y="4378147"/>
            <a:ext cx="1040662" cy="2786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04271" y="3854204"/>
            <a:ext cx="700718" cy="23052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3464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animBg="1"/>
      <p:bldP spid="16" grpId="0" animBg="1"/>
      <p:bldP spid="17" grpId="0" animBg="1"/>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1818</TotalTime>
  <Words>3494</Words>
  <Application>Microsoft Macintosh PowerPoint</Application>
  <PresentationFormat>On-screen Show (4:3)</PresentationFormat>
  <Paragraphs>229</Paragraphs>
  <Slides>24</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Towards Automatically Estimating Porting Effort Between Web APIs</vt:lpstr>
      <vt:lpstr>Web APIs in Our Day-to-day Lives</vt:lpstr>
      <vt:lpstr>Behold! The API Horde Has Arrived</vt:lpstr>
      <vt:lpstr>They Change and Evolve</vt:lpstr>
      <vt:lpstr>Our Goals</vt:lpstr>
      <vt:lpstr>What is a Web API?</vt:lpstr>
      <vt:lpstr>Our Research Question</vt:lpstr>
      <vt:lpstr>The Intuition</vt:lpstr>
      <vt:lpstr>Our Approach</vt:lpstr>
      <vt:lpstr>Semantic Description Language</vt:lpstr>
      <vt:lpstr>Language Example</vt:lpstr>
      <vt:lpstr>Computing the Porting Effort Metric</vt:lpstr>
      <vt:lpstr>Algorithm (contd.)</vt:lpstr>
      <vt:lpstr>Real World APIs</vt:lpstr>
      <vt:lpstr>Porting Effort CDF</vt:lpstr>
      <vt:lpstr>Human Testing!</vt:lpstr>
      <vt:lpstr>Accuracy wrt Human Developers</vt:lpstr>
      <vt:lpstr>Conclusions</vt:lpstr>
      <vt:lpstr>Thank You! Questions?</vt:lpstr>
      <vt:lpstr>Rise of Web APIs</vt:lpstr>
      <vt:lpstr>Why k = 2?</vt:lpstr>
      <vt:lpstr>A Few More Examples</vt:lpstr>
      <vt:lpstr>Algorithm Performance</vt:lpstr>
      <vt:lpstr>Random Generated APIs (CDF)</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Automatically Estimating Porting Effort Between Web APIs</dc:title>
  <dc:subject/>
  <dc:creator>Hiranya Jayathilaka</dc:creator>
  <cp:keywords/>
  <dc:description/>
  <cp:lastModifiedBy>Hiranya Jayathilaka</cp:lastModifiedBy>
  <cp:revision>261</cp:revision>
  <cp:lastPrinted>2014-06-18T21:24:19Z</cp:lastPrinted>
  <dcterms:created xsi:type="dcterms:W3CDTF">2014-06-14T19:22:53Z</dcterms:created>
  <dcterms:modified xsi:type="dcterms:W3CDTF">2014-06-27T23:50:16Z</dcterms:modified>
  <cp:category/>
</cp:coreProperties>
</file>