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5213" cy="42803763"/>
  <p:notesSz cx="6858000" cy="9144000"/>
  <p:defaultTextStyle>
    <a:defPPr>
      <a:defRPr lang="en-US"/>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5" d="100"/>
          <a:sy n="45" d="100"/>
        </p:scale>
        <p:origin x="-480" y="1928"/>
      </p:cViewPr>
      <p:guideLst>
        <p:guide orient="horz" pos="13482"/>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hiranya:Library:Containers:com.apple.mail:Data:Library:Mail%20Downloads:performance%20eval(updat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hiranya:Library:Containers:com.apple.mail:Data:Library:Mail%20Downloads:performance%20eval(update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hiranya:Library:Containers:com.apple.mail:Data:Library:Mail%20Downloads:performance%20eval(updat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a:t>CPI.c</a:t>
            </a:r>
          </a:p>
        </c:rich>
      </c:tx>
      <c:layout/>
      <c:overlay val="0"/>
    </c:title>
    <c:autoTitleDeleted val="0"/>
    <c:plotArea>
      <c:layout/>
      <c:scatterChart>
        <c:scatterStyle val="lineMarker"/>
        <c:varyColors val="0"/>
        <c:ser>
          <c:idx val="0"/>
          <c:order val="0"/>
          <c:tx>
            <c:strRef>
              <c:f>data!$B$1</c:f>
              <c:strCache>
                <c:ptCount val="1"/>
                <c:pt idx="0">
                  <c:v>Execution Time</c:v>
                </c:pt>
              </c:strCache>
            </c:strRef>
          </c:tx>
          <c:spPr>
            <a:ln w="76200" cmpd="sng"/>
          </c:spPr>
          <c:marker>
            <c:spPr>
              <a:ln w="76200" cmpd="sng"/>
            </c:spPr>
          </c:marker>
          <c:xVal>
            <c:numRef>
              <c:f>data!$A$2:$A$9</c:f>
              <c:numCache>
                <c:formatCode>General</c:formatCode>
                <c:ptCount val="8"/>
                <c:pt idx="0">
                  <c:v>2.0</c:v>
                </c:pt>
                <c:pt idx="1">
                  <c:v>4.0</c:v>
                </c:pt>
                <c:pt idx="2">
                  <c:v>6.0</c:v>
                </c:pt>
                <c:pt idx="3">
                  <c:v>8.0</c:v>
                </c:pt>
                <c:pt idx="4">
                  <c:v>10.0</c:v>
                </c:pt>
                <c:pt idx="5">
                  <c:v>12.0</c:v>
                </c:pt>
                <c:pt idx="6">
                  <c:v>14.0</c:v>
                </c:pt>
                <c:pt idx="7">
                  <c:v>16.0</c:v>
                </c:pt>
              </c:numCache>
            </c:numRef>
          </c:xVal>
          <c:yVal>
            <c:numRef>
              <c:f>data!$B$2:$B$9</c:f>
              <c:numCache>
                <c:formatCode>General</c:formatCode>
                <c:ptCount val="8"/>
                <c:pt idx="0">
                  <c:v>4.039</c:v>
                </c:pt>
                <c:pt idx="1">
                  <c:v>7.059</c:v>
                </c:pt>
                <c:pt idx="2">
                  <c:v>7.091</c:v>
                </c:pt>
                <c:pt idx="3">
                  <c:v>7.059</c:v>
                </c:pt>
                <c:pt idx="4">
                  <c:v>7.077</c:v>
                </c:pt>
                <c:pt idx="5">
                  <c:v>7.079</c:v>
                </c:pt>
                <c:pt idx="6">
                  <c:v>7.076</c:v>
                </c:pt>
                <c:pt idx="7">
                  <c:v>7.074</c:v>
                </c:pt>
              </c:numCache>
            </c:numRef>
          </c:yVal>
          <c:smooth val="0"/>
        </c:ser>
        <c:dLbls>
          <c:showLegendKey val="0"/>
          <c:showVal val="0"/>
          <c:showCatName val="0"/>
          <c:showSerName val="0"/>
          <c:showPercent val="0"/>
          <c:showBubbleSize val="0"/>
        </c:dLbls>
        <c:axId val="-2042401304"/>
        <c:axId val="-2051106792"/>
      </c:scatterChart>
      <c:valAx>
        <c:axId val="-2042401304"/>
        <c:scaling>
          <c:orientation val="minMax"/>
          <c:max val="16.0"/>
          <c:min val="2.0"/>
        </c:scaling>
        <c:delete val="0"/>
        <c:axPos val="b"/>
        <c:title>
          <c:tx>
            <c:rich>
              <a:bodyPr/>
              <a:lstStyle/>
              <a:p>
                <a:pPr>
                  <a:defRPr sz="2000"/>
                </a:pPr>
                <a:r>
                  <a:rPr lang="en-US" sz="2000"/>
                  <a:t>Number</a:t>
                </a:r>
                <a:r>
                  <a:rPr lang="en-US" sz="2000" baseline="0"/>
                  <a:t> of Processes (MPI Tasks)</a:t>
                </a:r>
                <a:endParaRPr lang="en-US" sz="2000"/>
              </a:p>
            </c:rich>
          </c:tx>
          <c:layout/>
          <c:overlay val="0"/>
        </c:title>
        <c:numFmt formatCode="General" sourceLinked="1"/>
        <c:majorTickMark val="out"/>
        <c:minorTickMark val="none"/>
        <c:tickLblPos val="nextTo"/>
        <c:txPr>
          <a:bodyPr/>
          <a:lstStyle/>
          <a:p>
            <a:pPr>
              <a:defRPr sz="1600"/>
            </a:pPr>
            <a:endParaRPr lang="en-US"/>
          </a:p>
        </c:txPr>
        <c:crossAx val="-2051106792"/>
        <c:crosses val="autoZero"/>
        <c:crossBetween val="midCat"/>
      </c:valAx>
      <c:valAx>
        <c:axId val="-2051106792"/>
        <c:scaling>
          <c:orientation val="minMax"/>
          <c:max val="8.0"/>
          <c:min val="0.0"/>
        </c:scaling>
        <c:delete val="0"/>
        <c:axPos val="l"/>
        <c:title>
          <c:tx>
            <c:rich>
              <a:bodyPr rot="-5400000" vert="horz"/>
              <a:lstStyle/>
              <a:p>
                <a:pPr>
                  <a:defRPr sz="2000"/>
                </a:pPr>
                <a:r>
                  <a:rPr lang="en-US" sz="2000"/>
                  <a:t>Execution Time (sec)</a:t>
                </a:r>
              </a:p>
            </c:rich>
          </c:tx>
          <c:layout/>
          <c:overlay val="0"/>
        </c:title>
        <c:numFmt formatCode="General" sourceLinked="1"/>
        <c:majorTickMark val="out"/>
        <c:minorTickMark val="none"/>
        <c:tickLblPos val="nextTo"/>
        <c:txPr>
          <a:bodyPr/>
          <a:lstStyle/>
          <a:p>
            <a:pPr>
              <a:defRPr sz="1600"/>
            </a:pPr>
            <a:endParaRPr lang="en-US"/>
          </a:p>
        </c:txPr>
        <c:crossAx val="-2042401304"/>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baseline="0"/>
              <a:t>Send/Recv Matrix Multiplication (nxn)</a:t>
            </a:r>
            <a:endParaRPr lang="en-US" sz="2400"/>
          </a:p>
        </c:rich>
      </c:tx>
      <c:layout/>
      <c:overlay val="0"/>
    </c:title>
    <c:autoTitleDeleted val="0"/>
    <c:plotArea>
      <c:layout>
        <c:manualLayout>
          <c:layoutTarget val="inner"/>
          <c:xMode val="edge"/>
          <c:yMode val="edge"/>
          <c:x val="0.108627410274281"/>
          <c:y val="0.156056865131606"/>
          <c:w val="0.855898690629774"/>
          <c:h val="0.691443900742691"/>
        </c:manualLayout>
      </c:layout>
      <c:scatterChart>
        <c:scatterStyle val="lineMarker"/>
        <c:varyColors val="0"/>
        <c:ser>
          <c:idx val="0"/>
          <c:order val="0"/>
          <c:tx>
            <c:v>n=1000</c:v>
          </c:tx>
          <c:spPr>
            <a:ln w="76200" cmpd="sng"/>
          </c:spPr>
          <c:marker>
            <c:spPr>
              <a:ln w="76200" cmpd="sng"/>
            </c:spPr>
          </c:marker>
          <c:xVal>
            <c:numRef>
              <c:f>data!$A$14:$A$21</c:f>
              <c:numCache>
                <c:formatCode>General</c:formatCode>
                <c:ptCount val="8"/>
                <c:pt idx="0">
                  <c:v>2.0</c:v>
                </c:pt>
                <c:pt idx="1">
                  <c:v>4.0</c:v>
                </c:pt>
                <c:pt idx="2">
                  <c:v>6.0</c:v>
                </c:pt>
                <c:pt idx="3">
                  <c:v>8.0</c:v>
                </c:pt>
                <c:pt idx="4">
                  <c:v>10.0</c:v>
                </c:pt>
                <c:pt idx="5">
                  <c:v>12.0</c:v>
                </c:pt>
                <c:pt idx="6">
                  <c:v>14.0</c:v>
                </c:pt>
                <c:pt idx="7">
                  <c:v>16.0</c:v>
                </c:pt>
              </c:numCache>
            </c:numRef>
          </c:xVal>
          <c:yVal>
            <c:numRef>
              <c:f>data!$B$14:$B$21</c:f>
              <c:numCache>
                <c:formatCode>General</c:formatCode>
                <c:ptCount val="8"/>
                <c:pt idx="0">
                  <c:v>346.544</c:v>
                </c:pt>
                <c:pt idx="1">
                  <c:v>573.619</c:v>
                </c:pt>
                <c:pt idx="2">
                  <c:v>730.553</c:v>
                </c:pt>
                <c:pt idx="3">
                  <c:v>797.123</c:v>
                </c:pt>
                <c:pt idx="4">
                  <c:v>820.285</c:v>
                </c:pt>
                <c:pt idx="5">
                  <c:v>815.9559999999997</c:v>
                </c:pt>
                <c:pt idx="6">
                  <c:v>710.449</c:v>
                </c:pt>
                <c:pt idx="7">
                  <c:v>623.4569999999997</c:v>
                </c:pt>
              </c:numCache>
            </c:numRef>
          </c:yVal>
          <c:smooth val="0"/>
        </c:ser>
        <c:ser>
          <c:idx val="1"/>
          <c:order val="1"/>
          <c:tx>
            <c:v>n=2000</c:v>
          </c:tx>
          <c:spPr>
            <a:ln w="76200" cmpd="sng"/>
          </c:spPr>
          <c:marker>
            <c:spPr>
              <a:ln w="76200" cmpd="sng"/>
            </c:spPr>
          </c:marker>
          <c:xVal>
            <c:numRef>
              <c:f>data!$A$14:$A$21</c:f>
              <c:numCache>
                <c:formatCode>General</c:formatCode>
                <c:ptCount val="8"/>
                <c:pt idx="0">
                  <c:v>2.0</c:v>
                </c:pt>
                <c:pt idx="1">
                  <c:v>4.0</c:v>
                </c:pt>
                <c:pt idx="2">
                  <c:v>6.0</c:v>
                </c:pt>
                <c:pt idx="3">
                  <c:v>8.0</c:v>
                </c:pt>
                <c:pt idx="4">
                  <c:v>10.0</c:v>
                </c:pt>
                <c:pt idx="5">
                  <c:v>12.0</c:v>
                </c:pt>
                <c:pt idx="6">
                  <c:v>14.0</c:v>
                </c:pt>
                <c:pt idx="7">
                  <c:v>16.0</c:v>
                </c:pt>
              </c:numCache>
            </c:numRef>
          </c:xVal>
          <c:yVal>
            <c:numRef>
              <c:f>data!$C$14:$C$21</c:f>
              <c:numCache>
                <c:formatCode>General</c:formatCode>
                <c:ptCount val="8"/>
                <c:pt idx="0">
                  <c:v>402.692</c:v>
                </c:pt>
                <c:pt idx="1">
                  <c:v>766.993</c:v>
                </c:pt>
                <c:pt idx="2">
                  <c:v>1046.88</c:v>
                </c:pt>
                <c:pt idx="3">
                  <c:v>1198.58</c:v>
                </c:pt>
                <c:pt idx="4">
                  <c:v>1380.16</c:v>
                </c:pt>
                <c:pt idx="5">
                  <c:v>1441.61</c:v>
                </c:pt>
                <c:pt idx="6">
                  <c:v>1511.36</c:v>
                </c:pt>
                <c:pt idx="7">
                  <c:v>1489.26</c:v>
                </c:pt>
              </c:numCache>
            </c:numRef>
          </c:yVal>
          <c:smooth val="0"/>
        </c:ser>
        <c:ser>
          <c:idx val="2"/>
          <c:order val="2"/>
          <c:tx>
            <c:v>n=4000</c:v>
          </c:tx>
          <c:spPr>
            <a:ln w="76200" cmpd="sng"/>
          </c:spPr>
          <c:marker>
            <c:spPr>
              <a:ln w="76200" cmpd="sng"/>
            </c:spPr>
          </c:marker>
          <c:xVal>
            <c:numRef>
              <c:f>data!$A$14:$A$21</c:f>
              <c:numCache>
                <c:formatCode>General</c:formatCode>
                <c:ptCount val="8"/>
                <c:pt idx="0">
                  <c:v>2.0</c:v>
                </c:pt>
                <c:pt idx="1">
                  <c:v>4.0</c:v>
                </c:pt>
                <c:pt idx="2">
                  <c:v>6.0</c:v>
                </c:pt>
                <c:pt idx="3">
                  <c:v>8.0</c:v>
                </c:pt>
                <c:pt idx="4">
                  <c:v>10.0</c:v>
                </c:pt>
                <c:pt idx="5">
                  <c:v>12.0</c:v>
                </c:pt>
                <c:pt idx="6">
                  <c:v>14.0</c:v>
                </c:pt>
                <c:pt idx="7">
                  <c:v>16.0</c:v>
                </c:pt>
              </c:numCache>
            </c:numRef>
          </c:xVal>
          <c:yVal>
            <c:numRef>
              <c:f>data!$D$14:$D$21</c:f>
              <c:numCache>
                <c:formatCode>General</c:formatCode>
                <c:ptCount val="8"/>
                <c:pt idx="0">
                  <c:v>389.592</c:v>
                </c:pt>
                <c:pt idx="1">
                  <c:v>757.3199999999997</c:v>
                </c:pt>
                <c:pt idx="2">
                  <c:v>981.141</c:v>
                </c:pt>
                <c:pt idx="3">
                  <c:v>1268.79</c:v>
                </c:pt>
                <c:pt idx="4">
                  <c:v>1531.13</c:v>
                </c:pt>
                <c:pt idx="5">
                  <c:v>1687.28</c:v>
                </c:pt>
                <c:pt idx="6">
                  <c:v>1830.62</c:v>
                </c:pt>
                <c:pt idx="7">
                  <c:v>1962.52</c:v>
                </c:pt>
              </c:numCache>
            </c:numRef>
          </c:yVal>
          <c:smooth val="0"/>
        </c:ser>
        <c:dLbls>
          <c:showLegendKey val="0"/>
          <c:showVal val="0"/>
          <c:showCatName val="0"/>
          <c:showSerName val="0"/>
          <c:showPercent val="0"/>
          <c:showBubbleSize val="0"/>
        </c:dLbls>
        <c:axId val="-1986909560"/>
        <c:axId val="-2048044680"/>
      </c:scatterChart>
      <c:valAx>
        <c:axId val="-1986909560"/>
        <c:scaling>
          <c:orientation val="minMax"/>
          <c:max val="16.0"/>
          <c:min val="2.0"/>
        </c:scaling>
        <c:delete val="0"/>
        <c:axPos val="b"/>
        <c:title>
          <c:tx>
            <c:rich>
              <a:bodyPr/>
              <a:lstStyle/>
              <a:p>
                <a:pPr>
                  <a:defRPr sz="2000"/>
                </a:pPr>
                <a:r>
                  <a:rPr lang="en-US" sz="2000"/>
                  <a:t>Number</a:t>
                </a:r>
                <a:r>
                  <a:rPr lang="en-US" sz="2000" baseline="0"/>
                  <a:t> of Processes (MPI Tasks)</a:t>
                </a:r>
                <a:endParaRPr lang="en-US" sz="2000"/>
              </a:p>
            </c:rich>
          </c:tx>
          <c:layout/>
          <c:overlay val="0"/>
        </c:title>
        <c:numFmt formatCode="General" sourceLinked="1"/>
        <c:majorTickMark val="out"/>
        <c:minorTickMark val="none"/>
        <c:tickLblPos val="nextTo"/>
        <c:txPr>
          <a:bodyPr/>
          <a:lstStyle/>
          <a:p>
            <a:pPr>
              <a:defRPr sz="1600"/>
            </a:pPr>
            <a:endParaRPr lang="en-US"/>
          </a:p>
        </c:txPr>
        <c:crossAx val="-2048044680"/>
        <c:crosses val="autoZero"/>
        <c:crossBetween val="midCat"/>
      </c:valAx>
      <c:valAx>
        <c:axId val="-2048044680"/>
        <c:scaling>
          <c:orientation val="minMax"/>
        </c:scaling>
        <c:delete val="0"/>
        <c:axPos val="l"/>
        <c:majorGridlines/>
        <c:title>
          <c:tx>
            <c:rich>
              <a:bodyPr rot="-5400000" vert="horz"/>
              <a:lstStyle/>
              <a:p>
                <a:pPr>
                  <a:defRPr sz="2000"/>
                </a:pPr>
                <a:r>
                  <a:rPr lang="en-US" sz="2000"/>
                  <a:t>MFPLOS</a:t>
                </a:r>
              </a:p>
            </c:rich>
          </c:tx>
          <c:layout/>
          <c:overlay val="0"/>
        </c:title>
        <c:numFmt formatCode="General" sourceLinked="1"/>
        <c:majorTickMark val="out"/>
        <c:minorTickMark val="none"/>
        <c:tickLblPos val="nextTo"/>
        <c:txPr>
          <a:bodyPr/>
          <a:lstStyle/>
          <a:p>
            <a:pPr>
              <a:defRPr sz="1600"/>
            </a:pPr>
            <a:endParaRPr lang="en-US"/>
          </a:p>
        </c:txPr>
        <c:crossAx val="-1986909560"/>
        <c:crosses val="autoZero"/>
        <c:crossBetween val="midCat"/>
      </c:valAx>
    </c:plotArea>
    <c:legend>
      <c:legendPos val="r"/>
      <c:layout>
        <c:manualLayout>
          <c:xMode val="edge"/>
          <c:yMode val="edge"/>
          <c:x val="0.122372782498233"/>
          <c:y val="0.207100358511968"/>
          <c:w val="0.151952390132025"/>
          <c:h val="0.228175563228098"/>
        </c:manualLayout>
      </c:layout>
      <c:overlay val="0"/>
      <c:spPr>
        <a:solidFill>
          <a:sysClr val="window" lastClr="FFFFFF"/>
        </a:solidFill>
        <a:ln>
          <a:solidFill>
            <a:sysClr val="windowText" lastClr="000000"/>
          </a:solidFill>
        </a:ln>
      </c:spPr>
      <c:txPr>
        <a:bodyPr/>
        <a:lstStyle/>
        <a:p>
          <a:pPr>
            <a:defRPr sz="20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a:t>Performance Degradation</a:t>
            </a:r>
            <a:r>
              <a:rPr lang="en-US" sz="2400" baseline="0"/>
              <a:t> of Matrix Multiplication (n x n) wrt Native MPI</a:t>
            </a:r>
            <a:endParaRPr lang="en-US" sz="2400"/>
          </a:p>
        </c:rich>
      </c:tx>
      <c:layout/>
      <c:overlay val="0"/>
    </c:title>
    <c:autoTitleDeleted val="0"/>
    <c:plotArea>
      <c:layout/>
      <c:scatterChart>
        <c:scatterStyle val="lineMarker"/>
        <c:varyColors val="0"/>
        <c:ser>
          <c:idx val="0"/>
          <c:order val="0"/>
          <c:tx>
            <c:v>n = 1000</c:v>
          </c:tx>
          <c:xVal>
            <c:numRef>
              <c:f>data!$J$19:$J$26</c:f>
              <c:numCache>
                <c:formatCode>General</c:formatCode>
                <c:ptCount val="8"/>
                <c:pt idx="0">
                  <c:v>2.0</c:v>
                </c:pt>
                <c:pt idx="1">
                  <c:v>4.0</c:v>
                </c:pt>
                <c:pt idx="2">
                  <c:v>6.0</c:v>
                </c:pt>
                <c:pt idx="3">
                  <c:v>8.0</c:v>
                </c:pt>
                <c:pt idx="4">
                  <c:v>10.0</c:v>
                </c:pt>
                <c:pt idx="5">
                  <c:v>12.0</c:v>
                </c:pt>
                <c:pt idx="6">
                  <c:v>14.0</c:v>
                </c:pt>
                <c:pt idx="7">
                  <c:v>16.0</c:v>
                </c:pt>
              </c:numCache>
            </c:numRef>
          </c:xVal>
          <c:yVal>
            <c:numRef>
              <c:f>data!$K$19:$K$26</c:f>
              <c:numCache>
                <c:formatCode>0.000</c:formatCode>
                <c:ptCount val="8"/>
                <c:pt idx="0">
                  <c:v>0.445268654375018</c:v>
                </c:pt>
                <c:pt idx="1">
                  <c:v>0.477359367312353</c:v>
                </c:pt>
                <c:pt idx="2">
                  <c:v>0.458239647603227</c:v>
                </c:pt>
                <c:pt idx="3">
                  <c:v>0.442547939074367</c:v>
                </c:pt>
                <c:pt idx="4">
                  <c:v>0.437953078535897</c:v>
                </c:pt>
                <c:pt idx="5">
                  <c:v>0.420917639544374</c:v>
                </c:pt>
                <c:pt idx="6">
                  <c:v>0.451970502248586</c:v>
                </c:pt>
                <c:pt idx="7">
                  <c:v>0.482118352632366</c:v>
                </c:pt>
              </c:numCache>
            </c:numRef>
          </c:yVal>
          <c:smooth val="0"/>
        </c:ser>
        <c:ser>
          <c:idx val="1"/>
          <c:order val="1"/>
          <c:tx>
            <c:v>n = 2000</c:v>
          </c:tx>
          <c:xVal>
            <c:numRef>
              <c:f>data!$J$19:$J$26</c:f>
              <c:numCache>
                <c:formatCode>General</c:formatCode>
                <c:ptCount val="8"/>
                <c:pt idx="0">
                  <c:v>2.0</c:v>
                </c:pt>
                <c:pt idx="1">
                  <c:v>4.0</c:v>
                </c:pt>
                <c:pt idx="2">
                  <c:v>6.0</c:v>
                </c:pt>
                <c:pt idx="3">
                  <c:v>8.0</c:v>
                </c:pt>
                <c:pt idx="4">
                  <c:v>10.0</c:v>
                </c:pt>
                <c:pt idx="5">
                  <c:v>12.0</c:v>
                </c:pt>
                <c:pt idx="6">
                  <c:v>14.0</c:v>
                </c:pt>
                <c:pt idx="7">
                  <c:v>16.0</c:v>
                </c:pt>
              </c:numCache>
            </c:numRef>
          </c:xVal>
          <c:yVal>
            <c:numRef>
              <c:f>data!$L$19:$L$26</c:f>
              <c:numCache>
                <c:formatCode>0.000</c:formatCode>
                <c:ptCount val="8"/>
                <c:pt idx="0">
                  <c:v>0.208996444636508</c:v>
                </c:pt>
                <c:pt idx="1">
                  <c:v>0.178207404343862</c:v>
                </c:pt>
                <c:pt idx="2">
                  <c:v>0.141789087093389</c:v>
                </c:pt>
                <c:pt idx="3">
                  <c:v>0.176346893897746</c:v>
                </c:pt>
                <c:pt idx="4">
                  <c:v>0.193751715999836</c:v>
                </c:pt>
                <c:pt idx="5">
                  <c:v>0.180866175735261</c:v>
                </c:pt>
                <c:pt idx="6">
                  <c:v>0.155254229709412</c:v>
                </c:pt>
                <c:pt idx="7">
                  <c:v>0.177449821600186</c:v>
                </c:pt>
              </c:numCache>
            </c:numRef>
          </c:yVal>
          <c:smooth val="0"/>
        </c:ser>
        <c:ser>
          <c:idx val="2"/>
          <c:order val="2"/>
          <c:tx>
            <c:v>n = 4000</c:v>
          </c:tx>
          <c:xVal>
            <c:numRef>
              <c:f>data!$J$19:$J$26</c:f>
              <c:numCache>
                <c:formatCode>General</c:formatCode>
                <c:ptCount val="8"/>
                <c:pt idx="0">
                  <c:v>2.0</c:v>
                </c:pt>
                <c:pt idx="1">
                  <c:v>4.0</c:v>
                </c:pt>
                <c:pt idx="2">
                  <c:v>6.0</c:v>
                </c:pt>
                <c:pt idx="3">
                  <c:v>8.0</c:v>
                </c:pt>
                <c:pt idx="4">
                  <c:v>10.0</c:v>
                </c:pt>
                <c:pt idx="5">
                  <c:v>12.0</c:v>
                </c:pt>
                <c:pt idx="6">
                  <c:v>14.0</c:v>
                </c:pt>
                <c:pt idx="7">
                  <c:v>16.0</c:v>
                </c:pt>
              </c:numCache>
            </c:numRef>
          </c:xVal>
          <c:yVal>
            <c:numRef>
              <c:f>data!$M$19:$M$26</c:f>
              <c:numCache>
                <c:formatCode>0.000</c:formatCode>
                <c:ptCount val="8"/>
                <c:pt idx="0">
                  <c:v>0.057214417946205</c:v>
                </c:pt>
                <c:pt idx="1">
                  <c:v>0.0224950564570673</c:v>
                </c:pt>
                <c:pt idx="2">
                  <c:v>0.0870049504950496</c:v>
                </c:pt>
                <c:pt idx="3">
                  <c:v>0.0625443314812626</c:v>
                </c:pt>
                <c:pt idx="4">
                  <c:v>0.0630018114168216</c:v>
                </c:pt>
                <c:pt idx="5">
                  <c:v>0.0898066632142241</c:v>
                </c:pt>
                <c:pt idx="6">
                  <c:v>0.0827867825738407</c:v>
                </c:pt>
                <c:pt idx="7">
                  <c:v>0.106934666963973</c:v>
                </c:pt>
              </c:numCache>
            </c:numRef>
          </c:yVal>
          <c:smooth val="0"/>
        </c:ser>
        <c:dLbls>
          <c:showLegendKey val="0"/>
          <c:showVal val="0"/>
          <c:showCatName val="0"/>
          <c:showSerName val="0"/>
          <c:showPercent val="0"/>
          <c:showBubbleSize val="0"/>
        </c:dLbls>
        <c:axId val="-2048020408"/>
        <c:axId val="-2051934264"/>
      </c:scatterChart>
      <c:valAx>
        <c:axId val="-2048020408"/>
        <c:scaling>
          <c:orientation val="minMax"/>
        </c:scaling>
        <c:delete val="0"/>
        <c:axPos val="b"/>
        <c:title>
          <c:tx>
            <c:rich>
              <a:bodyPr/>
              <a:lstStyle/>
              <a:p>
                <a:pPr>
                  <a:defRPr sz="2000"/>
                </a:pPr>
                <a:r>
                  <a:rPr lang="en-US" sz="2000"/>
                  <a:t>Number of</a:t>
                </a:r>
                <a:r>
                  <a:rPr lang="en-US" sz="2000" baseline="0"/>
                  <a:t> Processes (MPI Tasks)</a:t>
                </a:r>
                <a:endParaRPr lang="en-US" sz="2000"/>
              </a:p>
            </c:rich>
          </c:tx>
          <c:layout/>
          <c:overlay val="0"/>
        </c:title>
        <c:numFmt formatCode="General" sourceLinked="1"/>
        <c:majorTickMark val="out"/>
        <c:minorTickMark val="none"/>
        <c:tickLblPos val="nextTo"/>
        <c:txPr>
          <a:bodyPr/>
          <a:lstStyle/>
          <a:p>
            <a:pPr>
              <a:defRPr sz="1600"/>
            </a:pPr>
            <a:endParaRPr lang="en-US"/>
          </a:p>
        </c:txPr>
        <c:crossAx val="-2051934264"/>
        <c:crosses val="autoZero"/>
        <c:crossBetween val="midCat"/>
      </c:valAx>
      <c:valAx>
        <c:axId val="-2051934264"/>
        <c:scaling>
          <c:orientation val="minMax"/>
        </c:scaling>
        <c:delete val="0"/>
        <c:axPos val="l"/>
        <c:majorGridlines/>
        <c:title>
          <c:tx>
            <c:rich>
              <a:bodyPr rot="-5400000" vert="horz"/>
              <a:lstStyle/>
              <a:p>
                <a:pPr>
                  <a:defRPr sz="2000"/>
                </a:pPr>
                <a:r>
                  <a:rPr lang="en-US" sz="2000"/>
                  <a:t>Percentage Performance</a:t>
                </a:r>
                <a:r>
                  <a:rPr lang="en-US" sz="2000" baseline="0"/>
                  <a:t> Drop</a:t>
                </a:r>
                <a:endParaRPr lang="en-US" sz="2000"/>
              </a:p>
            </c:rich>
          </c:tx>
          <c:layout/>
          <c:overlay val="0"/>
        </c:title>
        <c:numFmt formatCode="0.000" sourceLinked="1"/>
        <c:majorTickMark val="out"/>
        <c:minorTickMark val="none"/>
        <c:tickLblPos val="nextTo"/>
        <c:txPr>
          <a:bodyPr/>
          <a:lstStyle/>
          <a:p>
            <a:pPr>
              <a:defRPr sz="1600"/>
            </a:pPr>
            <a:endParaRPr lang="en-US"/>
          </a:p>
        </c:txPr>
        <c:crossAx val="-2048020408"/>
        <c:crosses val="autoZero"/>
        <c:crossBetween val="midCat"/>
      </c:valAx>
    </c:plotArea>
    <c:legend>
      <c:legendPos val="r"/>
      <c:layout>
        <c:manualLayout>
          <c:xMode val="edge"/>
          <c:yMode val="edge"/>
          <c:x val="0.838807524059492"/>
          <c:y val="0.374554518170734"/>
          <c:w val="0.141748031496063"/>
          <c:h val="0.228620603198813"/>
        </c:manualLayout>
      </c:layout>
      <c:overlay val="1"/>
      <c:spPr>
        <a:solidFill>
          <a:schemeClr val="bg1"/>
        </a:solidFill>
        <a:ln>
          <a:solidFill>
            <a:schemeClr val="tx1"/>
          </a:solidFill>
        </a:ln>
      </c:spPr>
      <c:txPr>
        <a:bodyPr/>
        <a:lstStyle/>
        <a:p>
          <a:pPr>
            <a:defRPr sz="2000"/>
          </a:pPr>
          <a:endParaRPr lang="en-US"/>
        </a:p>
      </c:txPr>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3"/>
            <a:ext cx="25733931" cy="9175066"/>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17C906-CD45-9247-8387-44BF3EF8B5E4}"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135918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7C906-CD45-9247-8387-44BF3EF8B5E4}"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419773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6283" y="10700944"/>
            <a:ext cx="22548726" cy="2279498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14332" y="10700944"/>
            <a:ext cx="67157362" cy="2279498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7C906-CD45-9247-8387-44BF3EF8B5E4}"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244668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7C906-CD45-9247-8387-44BF3EF8B5E4}"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263753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05384"/>
            <a:ext cx="25733931" cy="8501303"/>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3" y="18142064"/>
            <a:ext cx="25733931" cy="9363320"/>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17C906-CD45-9247-8387-44BF3EF8B5E4}" type="datetimeFigureOut">
              <a:rPr lang="en-US" smtClean="0"/>
              <a:t>9/17/13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75620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14332" y="62332983"/>
            <a:ext cx="44850417" cy="17631781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9338" y="62332983"/>
            <a:ext cx="44855671" cy="17631781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17C906-CD45-9247-8387-44BF3EF8B5E4}" type="datetimeFigureOut">
              <a:rPr lang="en-US" smtClean="0"/>
              <a:t>9/17/13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420994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135"/>
            <a:ext cx="27247692" cy="713396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1" y="9581308"/>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1" y="13574342"/>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89" y="9581308"/>
            <a:ext cx="13382065"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89" y="13574342"/>
            <a:ext cx="13382065"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17C906-CD45-9247-8387-44BF3EF8B5E4}" type="datetimeFigureOut">
              <a:rPr lang="en-US" smtClean="0"/>
              <a:t>9/17/13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282612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17C906-CD45-9247-8387-44BF3EF8B5E4}" type="datetimeFigureOut">
              <a:rPr lang="en-US" smtClean="0"/>
              <a:t>9/17/13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35438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7C906-CD45-9247-8387-44BF3EF8B5E4}" type="datetimeFigureOut">
              <a:rPr lang="en-US" smtClean="0"/>
              <a:t>9/17/13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362893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224"/>
            <a:ext cx="9960336" cy="72528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7" y="1704227"/>
            <a:ext cx="16924685" cy="36531826"/>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957087"/>
            <a:ext cx="9960336" cy="29278966"/>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7C906-CD45-9247-8387-44BF3EF8B5E4}" type="datetimeFigureOut">
              <a:rPr lang="en-US" smtClean="0"/>
              <a:t>9/17/13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220846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4"/>
            <a:ext cx="18165128" cy="3537259"/>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824595"/>
            <a:ext cx="18165128" cy="25682258"/>
          </a:xfrm>
        </p:spPr>
        <p:txBody>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endParaRPr lang="en-US"/>
          </a:p>
        </p:txBody>
      </p:sp>
      <p:sp>
        <p:nvSpPr>
          <p:cNvPr id="4" name="Text Placeholder 3"/>
          <p:cNvSpPr>
            <a:spLocks noGrp="1"/>
          </p:cNvSpPr>
          <p:nvPr>
            <p:ph type="body" sz="half" idx="2"/>
          </p:nvPr>
        </p:nvSpPr>
        <p:spPr>
          <a:xfrm>
            <a:off x="5934154" y="33499893"/>
            <a:ext cx="18165128" cy="5023494"/>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7C906-CD45-9247-8387-44BF3EF8B5E4}" type="datetimeFigureOut">
              <a:rPr lang="en-US" smtClean="0"/>
              <a:t>9/17/13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2D0F3-3F7E-BA4F-B922-A4C3CC1E47D1}" type="slidenum">
              <a:rPr lang="en-US" smtClean="0"/>
              <a:t>‹#›</a:t>
            </a:fld>
            <a:endParaRPr lang="en-US"/>
          </a:p>
        </p:txBody>
      </p:sp>
    </p:spTree>
    <p:extLst>
      <p:ext uri="{BB962C8B-B14F-4D97-AF65-F5344CB8AC3E}">
        <p14:creationId xmlns:p14="http://schemas.microsoft.com/office/powerpoint/2010/main" val="17221925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135"/>
            <a:ext cx="27247692" cy="7133961"/>
          </a:xfrm>
          <a:prstGeom prst="rect">
            <a:avLst/>
          </a:prstGeom>
        </p:spPr>
        <p:txBody>
          <a:bodyPr vert="horz" lIns="417588" tIns="208794" rIns="417588" bIns="20879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761" y="9987548"/>
            <a:ext cx="27247692" cy="28248505"/>
          </a:xfrm>
          <a:prstGeom prst="rect">
            <a:avLst/>
          </a:prstGeom>
        </p:spPr>
        <p:txBody>
          <a:bodyPr vert="horz" lIns="417588" tIns="208794" rIns="417588" bIns="20879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761" y="39672750"/>
            <a:ext cx="7064216" cy="2278904"/>
          </a:xfrm>
          <a:prstGeom prst="rect">
            <a:avLst/>
          </a:prstGeom>
        </p:spPr>
        <p:txBody>
          <a:bodyPr vert="horz" lIns="417588" tIns="208794" rIns="417588" bIns="208794" rtlCol="0" anchor="ctr"/>
          <a:lstStyle>
            <a:lvl1pPr algn="l">
              <a:defRPr sz="5500">
                <a:solidFill>
                  <a:schemeClr val="tx1">
                    <a:tint val="75000"/>
                  </a:schemeClr>
                </a:solidFill>
              </a:defRPr>
            </a:lvl1pPr>
          </a:lstStyle>
          <a:p>
            <a:fld id="{6B17C906-CD45-9247-8387-44BF3EF8B5E4}" type="datetimeFigureOut">
              <a:rPr lang="en-US" smtClean="0"/>
              <a:t>9/17/13</a:t>
            </a:fld>
            <a:endParaRPr lang="en-US"/>
          </a:p>
        </p:txBody>
      </p:sp>
      <p:sp>
        <p:nvSpPr>
          <p:cNvPr id="5" name="Footer Placeholder 4"/>
          <p:cNvSpPr>
            <a:spLocks noGrp="1"/>
          </p:cNvSpPr>
          <p:nvPr>
            <p:ph type="ftr" sz="quarter" idx="3"/>
          </p:nvPr>
        </p:nvSpPr>
        <p:spPr>
          <a:xfrm>
            <a:off x="10344031" y="39672750"/>
            <a:ext cx="9587151" cy="2278904"/>
          </a:xfrm>
          <a:prstGeom prst="rect">
            <a:avLst/>
          </a:prstGeom>
        </p:spPr>
        <p:txBody>
          <a:bodyPr vert="horz" lIns="417588" tIns="208794" rIns="417588" bIns="20879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72750"/>
            <a:ext cx="7064216" cy="2278904"/>
          </a:xfrm>
          <a:prstGeom prst="rect">
            <a:avLst/>
          </a:prstGeom>
        </p:spPr>
        <p:txBody>
          <a:bodyPr vert="horz" lIns="417588" tIns="208794" rIns="417588" bIns="208794" rtlCol="0" anchor="ctr"/>
          <a:lstStyle>
            <a:lvl1pPr algn="r">
              <a:defRPr sz="5500">
                <a:solidFill>
                  <a:schemeClr val="tx1">
                    <a:tint val="75000"/>
                  </a:schemeClr>
                </a:solidFill>
              </a:defRPr>
            </a:lvl1pPr>
          </a:lstStyle>
          <a:p>
            <a:fld id="{1E22D0F3-3F7E-BA4F-B922-A4C3CC1E47D1}" type="slidenum">
              <a:rPr lang="en-US" smtClean="0"/>
              <a:t>‹#›</a:t>
            </a:fld>
            <a:endParaRPr lang="en-US"/>
          </a:p>
        </p:txBody>
      </p:sp>
    </p:spTree>
    <p:extLst>
      <p:ext uri="{BB962C8B-B14F-4D97-AF65-F5344CB8AC3E}">
        <p14:creationId xmlns:p14="http://schemas.microsoft.com/office/powerpoint/2010/main" val="230576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7941" rtl="0" eaLnBrk="1" latinLnBrk="0" hangingPunct="1">
        <a:spcBef>
          <a:spcPct val="0"/>
        </a:spcBef>
        <a:buNone/>
        <a:defRPr sz="20100" kern="1200">
          <a:solidFill>
            <a:schemeClr val="tx1"/>
          </a:solidFill>
          <a:latin typeface="+mj-lt"/>
          <a:ea typeface="+mj-ea"/>
          <a:cs typeface="+mj-cs"/>
        </a:defRPr>
      </a:lvl1pPr>
    </p:titleStyle>
    <p:bodyStyle>
      <a:lvl1pPr marL="1565956" indent="-1565956" algn="l" defTabSz="2087941" rtl="0" eaLnBrk="1" latinLnBrk="0" hangingPunct="1">
        <a:spcBef>
          <a:spcPct val="20000"/>
        </a:spcBef>
        <a:buFont typeface="Arial"/>
        <a:buChar char="•"/>
        <a:defRPr sz="14600" kern="1200">
          <a:solidFill>
            <a:schemeClr val="tx1"/>
          </a:solidFill>
          <a:latin typeface="+mn-lt"/>
          <a:ea typeface="+mn-ea"/>
          <a:cs typeface="+mn-cs"/>
        </a:defRPr>
      </a:lvl1pPr>
      <a:lvl2pPr marL="3392904" indent="-1304963" algn="l" defTabSz="2087941" rtl="0" eaLnBrk="1" latinLnBrk="0" hangingPunct="1">
        <a:spcBef>
          <a:spcPct val="20000"/>
        </a:spcBef>
        <a:buFont typeface="Arial"/>
        <a:buChar char="–"/>
        <a:defRPr sz="12800" kern="1200">
          <a:solidFill>
            <a:schemeClr val="tx1"/>
          </a:solidFill>
          <a:latin typeface="+mn-lt"/>
          <a:ea typeface="+mn-ea"/>
          <a:cs typeface="+mn-cs"/>
        </a:defRPr>
      </a:lvl2pPr>
      <a:lvl3pPr marL="5219852" indent="-1043970" algn="l" defTabSz="2087941" rtl="0" eaLnBrk="1" latinLnBrk="0" hangingPunct="1">
        <a:spcBef>
          <a:spcPct val="20000"/>
        </a:spcBef>
        <a:buFont typeface="Arial"/>
        <a:buChar char="•"/>
        <a:defRPr sz="11000" kern="1200">
          <a:solidFill>
            <a:schemeClr val="tx1"/>
          </a:solidFill>
          <a:latin typeface="+mn-lt"/>
          <a:ea typeface="+mn-ea"/>
          <a:cs typeface="+mn-cs"/>
        </a:defRPr>
      </a:lvl3pPr>
      <a:lvl4pPr marL="7307793" indent="-1043970" algn="l" defTabSz="2087941" rtl="0" eaLnBrk="1" latinLnBrk="0" hangingPunct="1">
        <a:spcBef>
          <a:spcPct val="20000"/>
        </a:spcBef>
        <a:buFont typeface="Arial"/>
        <a:buChar char="–"/>
        <a:defRPr sz="9100" kern="1200">
          <a:solidFill>
            <a:schemeClr val="tx1"/>
          </a:solidFill>
          <a:latin typeface="+mn-lt"/>
          <a:ea typeface="+mn-ea"/>
          <a:cs typeface="+mn-cs"/>
        </a:defRPr>
      </a:lvl4pPr>
      <a:lvl5pPr marL="9395734" indent="-1043970" algn="l" defTabSz="2087941" rtl="0" eaLnBrk="1" latinLnBrk="0" hangingPunct="1">
        <a:spcBef>
          <a:spcPct val="20000"/>
        </a:spcBef>
        <a:buFont typeface="Arial"/>
        <a:buChar char="»"/>
        <a:defRPr sz="9100" kern="1200">
          <a:solidFill>
            <a:schemeClr val="tx1"/>
          </a:solidFill>
          <a:latin typeface="+mn-lt"/>
          <a:ea typeface="+mn-ea"/>
          <a:cs typeface="+mn-cs"/>
        </a:defRPr>
      </a:lvl5pPr>
      <a:lvl6pPr marL="11483675" indent="-1043970" algn="l" defTabSz="2087941" rtl="0" eaLnBrk="1" latinLnBrk="0" hangingPunct="1">
        <a:spcBef>
          <a:spcPct val="20000"/>
        </a:spcBef>
        <a:buFont typeface="Arial"/>
        <a:buChar char="•"/>
        <a:defRPr sz="9100" kern="1200">
          <a:solidFill>
            <a:schemeClr val="tx1"/>
          </a:solidFill>
          <a:latin typeface="+mn-lt"/>
          <a:ea typeface="+mn-ea"/>
          <a:cs typeface="+mn-cs"/>
        </a:defRPr>
      </a:lvl6pPr>
      <a:lvl7pPr marL="13571616" indent="-1043970" algn="l" defTabSz="2087941" rtl="0" eaLnBrk="1" latinLnBrk="0" hangingPunct="1">
        <a:spcBef>
          <a:spcPct val="20000"/>
        </a:spcBef>
        <a:buFont typeface="Arial"/>
        <a:buChar char="•"/>
        <a:defRPr sz="9100" kern="1200">
          <a:solidFill>
            <a:schemeClr val="tx1"/>
          </a:solidFill>
          <a:latin typeface="+mn-lt"/>
          <a:ea typeface="+mn-ea"/>
          <a:cs typeface="+mn-cs"/>
        </a:defRPr>
      </a:lvl7pPr>
      <a:lvl8pPr marL="15659557" indent="-1043970" algn="l" defTabSz="2087941" rtl="0" eaLnBrk="1" latinLnBrk="0" hangingPunct="1">
        <a:spcBef>
          <a:spcPct val="20000"/>
        </a:spcBef>
        <a:buFont typeface="Arial"/>
        <a:buChar char="•"/>
        <a:defRPr sz="9100" kern="1200">
          <a:solidFill>
            <a:schemeClr val="tx1"/>
          </a:solidFill>
          <a:latin typeface="+mn-lt"/>
          <a:ea typeface="+mn-ea"/>
          <a:cs typeface="+mn-cs"/>
        </a:defRPr>
      </a:lvl8pPr>
      <a:lvl9pPr marL="17747498" indent="-1043970" algn="l" defTabSz="2087941"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emf"/><Relationship Id="rId9" Type="http://schemas.openxmlformats.org/officeDocument/2006/relationships/hyperlink" Target="mailto:hiranya@cs.ucsb.edu" TargetMode="External"/><Relationship Id="rId10" Type="http://schemas.openxmlformats.org/officeDocument/2006/relationships/hyperlink" Target="mailto:dagun@cs.ucsb.edu" TargetMode="External"/><Relationship Id="rId11" Type="http://schemas.openxmlformats.org/officeDocument/2006/relationships/hyperlink" Target="https://github.com/hiranya911/bsp-mpi" TargetMode="External"/><Relationship Id="rId1" Type="http://schemas.openxmlformats.org/officeDocument/2006/relationships/slideLayout" Target="../slideLayouts/slideLayout1.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30275213" cy="5246066"/>
          </a:xfrm>
          <a:prstGeom prst="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b="1" dirty="0" smtClean="0"/>
              <a:t>Extending Modern </a:t>
            </a:r>
            <a:r>
              <a:rPr lang="en-US" sz="11500" b="1" dirty="0" err="1" smtClean="0"/>
              <a:t>PaaS</a:t>
            </a:r>
            <a:r>
              <a:rPr lang="en-US" sz="11500" b="1" dirty="0" smtClean="0"/>
              <a:t> Clouds with BSP to Execute Legacy MPI Applications</a:t>
            </a:r>
            <a:endParaRPr lang="en-US" sz="11500" b="1" dirty="0"/>
          </a:p>
        </p:txBody>
      </p:sp>
      <p:sp>
        <p:nvSpPr>
          <p:cNvPr id="13" name="TextBox 12"/>
          <p:cNvSpPr txBox="1"/>
          <p:nvPr/>
        </p:nvSpPr>
        <p:spPr>
          <a:xfrm>
            <a:off x="2827837" y="9856299"/>
            <a:ext cx="9025966" cy="1354217"/>
          </a:xfrm>
          <a:prstGeom prst="rect">
            <a:avLst/>
          </a:prstGeom>
          <a:noFill/>
        </p:spPr>
        <p:txBody>
          <a:bodyPr wrap="none" rtlCol="0">
            <a:spAutoFit/>
          </a:bodyPr>
          <a:lstStyle/>
          <a:p>
            <a:r>
              <a:rPr lang="en-US" b="1" dirty="0" smtClean="0"/>
              <a:t>System Architecture</a:t>
            </a:r>
            <a:endParaRPr lang="en-US" b="1" dirty="0"/>
          </a:p>
        </p:txBody>
      </p:sp>
      <p:sp>
        <p:nvSpPr>
          <p:cNvPr id="14" name="TextBox 13"/>
          <p:cNvSpPr txBox="1"/>
          <p:nvPr/>
        </p:nvSpPr>
        <p:spPr>
          <a:xfrm>
            <a:off x="16146781" y="9856299"/>
            <a:ext cx="11873112" cy="1354217"/>
          </a:xfrm>
          <a:prstGeom prst="rect">
            <a:avLst/>
          </a:prstGeom>
          <a:noFill/>
        </p:spPr>
        <p:txBody>
          <a:bodyPr wrap="none" rtlCol="0">
            <a:spAutoFit/>
          </a:bodyPr>
          <a:lstStyle/>
          <a:p>
            <a:r>
              <a:rPr lang="en-US" b="1" dirty="0" smtClean="0"/>
              <a:t>Prototype Implementation</a:t>
            </a:r>
            <a:endParaRPr lang="en-US" b="1" dirty="0"/>
          </a:p>
        </p:txBody>
      </p:sp>
      <p:sp>
        <p:nvSpPr>
          <p:cNvPr id="15" name="TextBox 14"/>
          <p:cNvSpPr txBox="1"/>
          <p:nvPr/>
        </p:nvSpPr>
        <p:spPr>
          <a:xfrm>
            <a:off x="15135338" y="21030608"/>
            <a:ext cx="14105754" cy="7478970"/>
          </a:xfrm>
          <a:prstGeom prst="rect">
            <a:avLst/>
          </a:prstGeom>
          <a:noFill/>
        </p:spPr>
        <p:txBody>
          <a:bodyPr wrap="square" rtlCol="0">
            <a:spAutoFit/>
          </a:bodyPr>
          <a:lstStyle/>
          <a:p>
            <a:pPr marL="1371600" indent="-1371600" algn="just">
              <a:buFont typeface="+mj-lt"/>
              <a:buAutoNum type="alphaLcPeriod"/>
            </a:pPr>
            <a:r>
              <a:rPr lang="en-US" sz="4800" dirty="0" smtClean="0"/>
              <a:t>User compiles the MPI code and links with the BSP-aware MPI C library (</a:t>
            </a:r>
            <a:r>
              <a:rPr lang="en-US" sz="4800" dirty="0" err="1" smtClean="0"/>
              <a:t>mpicc</a:t>
            </a:r>
            <a:r>
              <a:rPr lang="en-US" sz="4800" dirty="0" smtClean="0"/>
              <a:t>). </a:t>
            </a:r>
          </a:p>
          <a:p>
            <a:pPr marL="1371600" indent="-1371600" algn="just">
              <a:buFont typeface="+mj-lt"/>
              <a:buAutoNum type="alphaLcPeriod"/>
            </a:pPr>
            <a:r>
              <a:rPr lang="en-US" sz="4800" dirty="0" smtClean="0"/>
              <a:t>User submits the binary executable of the MPI code to Hama for execution (</a:t>
            </a:r>
            <a:r>
              <a:rPr lang="en-US" sz="4800" dirty="0" err="1" smtClean="0"/>
              <a:t>mpirun</a:t>
            </a:r>
            <a:r>
              <a:rPr lang="en-US" sz="4800" dirty="0" smtClean="0"/>
              <a:t>).</a:t>
            </a:r>
          </a:p>
          <a:p>
            <a:pPr marL="1371600" indent="-1371600" algn="just">
              <a:buFont typeface="+mj-lt"/>
              <a:buAutoNum type="alphaLcPeriod"/>
            </a:pPr>
            <a:r>
              <a:rPr lang="en-US" sz="4800" dirty="0" smtClean="0"/>
              <a:t>Hama instantiates a new BSP job.</a:t>
            </a:r>
          </a:p>
          <a:p>
            <a:pPr marL="1371600" indent="-1371600" algn="just">
              <a:buFont typeface="+mj-lt"/>
              <a:buAutoNum type="alphaLcPeriod"/>
            </a:pPr>
            <a:r>
              <a:rPr lang="en-US" sz="4800" dirty="0" smtClean="0"/>
              <a:t>BSP job uploads the MPI program to HDFS.</a:t>
            </a:r>
          </a:p>
          <a:p>
            <a:pPr marL="1371600" indent="-1371600" algn="just">
              <a:buFont typeface="+mj-lt"/>
              <a:buAutoNum type="alphaLcPeriod"/>
            </a:pPr>
            <a:r>
              <a:rPr lang="en-US" sz="4800" dirty="0" smtClean="0"/>
              <a:t>BSP job launches BSP tasks to handle the MPI processes.</a:t>
            </a:r>
          </a:p>
          <a:p>
            <a:pPr marL="1371600" indent="-1371600" algn="just">
              <a:buFont typeface="+mj-lt"/>
              <a:buAutoNum type="alphaLcPeriod"/>
            </a:pPr>
            <a:r>
              <a:rPr lang="en-US" sz="4800" dirty="0" smtClean="0"/>
              <a:t>BSP tasks download the MPI code from HDFS.</a:t>
            </a:r>
          </a:p>
          <a:p>
            <a:pPr marL="1371600" indent="-1371600" algn="just">
              <a:buFont typeface="+mj-lt"/>
              <a:buAutoNum type="alphaLcPeriod"/>
            </a:pPr>
            <a:r>
              <a:rPr lang="en-US" sz="4800" dirty="0" smtClean="0"/>
              <a:t>BSP tasks execute the MPI code as child processes.</a:t>
            </a:r>
            <a:endParaRPr lang="en-US" sz="4800" dirty="0"/>
          </a:p>
        </p:txBody>
      </p:sp>
      <p:graphicFrame>
        <p:nvGraphicFramePr>
          <p:cNvPr id="16" name="Chart 15"/>
          <p:cNvGraphicFramePr>
            <a:graphicFrameLocks/>
          </p:cNvGraphicFramePr>
          <p:nvPr>
            <p:extLst>
              <p:ext uri="{D42A27DB-BD31-4B8C-83A1-F6EECF244321}">
                <p14:modId xmlns:p14="http://schemas.microsoft.com/office/powerpoint/2010/main" val="3903099742"/>
              </p:ext>
            </p:extLst>
          </p:nvPr>
        </p:nvGraphicFramePr>
        <p:xfrm>
          <a:off x="146137" y="29898793"/>
          <a:ext cx="9144000" cy="53675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p:cNvGraphicFramePr>
            <a:graphicFrameLocks/>
          </p:cNvGraphicFramePr>
          <p:nvPr>
            <p:extLst>
              <p:ext uri="{D42A27DB-BD31-4B8C-83A1-F6EECF244321}">
                <p14:modId xmlns:p14="http://schemas.microsoft.com/office/powerpoint/2010/main" val="3093302412"/>
              </p:ext>
            </p:extLst>
          </p:nvPr>
        </p:nvGraphicFramePr>
        <p:xfrm>
          <a:off x="10328616" y="29898793"/>
          <a:ext cx="9144000" cy="53675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p:cNvGraphicFramePr>
            <a:graphicFrameLocks/>
          </p:cNvGraphicFramePr>
          <p:nvPr>
            <p:extLst>
              <p:ext uri="{D42A27DB-BD31-4B8C-83A1-F6EECF244321}">
                <p14:modId xmlns:p14="http://schemas.microsoft.com/office/powerpoint/2010/main" val="1445940445"/>
              </p:ext>
            </p:extLst>
          </p:nvPr>
        </p:nvGraphicFramePr>
        <p:xfrm>
          <a:off x="20511095" y="29902313"/>
          <a:ext cx="9144000" cy="5360488"/>
        </p:xfrm>
        <a:graphic>
          <a:graphicData uri="http://schemas.openxmlformats.org/drawingml/2006/chart">
            <c:chart xmlns:c="http://schemas.openxmlformats.org/drawingml/2006/chart" xmlns:r="http://schemas.openxmlformats.org/officeDocument/2006/relationships" r:id="rId4"/>
          </a:graphicData>
        </a:graphic>
      </p:graphicFrame>
      <p:grpSp>
        <p:nvGrpSpPr>
          <p:cNvPr id="23" name="Group 22"/>
          <p:cNvGrpSpPr/>
          <p:nvPr/>
        </p:nvGrpSpPr>
        <p:grpSpPr>
          <a:xfrm>
            <a:off x="337581" y="11793160"/>
            <a:ext cx="11357498" cy="10241943"/>
            <a:chOff x="422247" y="10245328"/>
            <a:chExt cx="11357498" cy="10241943"/>
          </a:xfrm>
        </p:grpSpPr>
        <p:grpSp>
          <p:nvGrpSpPr>
            <p:cNvPr id="12" name="Group 11"/>
            <p:cNvGrpSpPr/>
            <p:nvPr/>
          </p:nvGrpSpPr>
          <p:grpSpPr>
            <a:xfrm>
              <a:off x="3084215" y="10245328"/>
              <a:ext cx="8695530" cy="10241943"/>
              <a:chOff x="16010712" y="20092256"/>
              <a:chExt cx="11611167" cy="13849605"/>
            </a:xfrm>
          </p:grpSpPr>
          <p:sp>
            <p:nvSpPr>
              <p:cNvPr id="8" name="Rectangle 7"/>
              <p:cNvSpPr/>
              <p:nvPr/>
            </p:nvSpPr>
            <p:spPr>
              <a:xfrm>
                <a:off x="16010712" y="20092256"/>
                <a:ext cx="11611167" cy="3446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Legacy MPI C Code</a:t>
                </a:r>
                <a:endParaRPr lang="en-US" sz="5400" dirty="0"/>
              </a:p>
            </p:txBody>
          </p:sp>
          <p:sp>
            <p:nvSpPr>
              <p:cNvPr id="9" name="Rectangle 8"/>
              <p:cNvSpPr/>
              <p:nvPr/>
            </p:nvSpPr>
            <p:spPr>
              <a:xfrm>
                <a:off x="16010712" y="23600924"/>
                <a:ext cx="11611167" cy="3446979"/>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BSP-aware MPI C Library</a:t>
                </a:r>
                <a:endParaRPr lang="en-US" sz="5400" dirty="0"/>
              </a:p>
            </p:txBody>
          </p:sp>
          <p:sp>
            <p:nvSpPr>
              <p:cNvPr id="10" name="Rectangle 9"/>
              <p:cNvSpPr/>
              <p:nvPr/>
            </p:nvSpPr>
            <p:spPr>
              <a:xfrm>
                <a:off x="16010712" y="27047903"/>
                <a:ext cx="11611167" cy="3446979"/>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BSP/BSPWB/MPM</a:t>
                </a:r>
                <a:endParaRPr lang="en-US" sz="5400" dirty="0"/>
              </a:p>
            </p:txBody>
          </p:sp>
          <p:sp>
            <p:nvSpPr>
              <p:cNvPr id="11" name="Rectangle 10"/>
              <p:cNvSpPr/>
              <p:nvPr/>
            </p:nvSpPr>
            <p:spPr>
              <a:xfrm>
                <a:off x="16010712" y="30494882"/>
                <a:ext cx="11611167" cy="3446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Hadoop</a:t>
                </a:r>
                <a:endParaRPr lang="en-US" sz="5400" dirty="0"/>
              </a:p>
            </p:txBody>
          </p:sp>
        </p:grpSp>
        <p:pic>
          <p:nvPicPr>
            <p:cNvPr id="20" name="Picture 19" descr="elephant_rgb_sq.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247" y="18159078"/>
              <a:ext cx="2221250" cy="2243687"/>
            </a:xfrm>
            <a:prstGeom prst="rect">
              <a:avLst/>
            </a:prstGeom>
          </p:spPr>
        </p:pic>
        <p:pic>
          <p:nvPicPr>
            <p:cNvPr id="21" name="Picture 20" descr="hama_paint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135" y="15750643"/>
              <a:ext cx="1792124" cy="1792124"/>
            </a:xfrm>
            <a:prstGeom prst="rect">
              <a:avLst/>
            </a:prstGeom>
          </p:spPr>
        </p:pic>
      </p:grpSp>
      <p:cxnSp>
        <p:nvCxnSpPr>
          <p:cNvPr id="158" name="Straight Connector 157"/>
          <p:cNvCxnSpPr/>
          <p:nvPr/>
        </p:nvCxnSpPr>
        <p:spPr>
          <a:xfrm>
            <a:off x="0" y="40774670"/>
            <a:ext cx="30275213" cy="0"/>
          </a:xfrm>
          <a:prstGeom prst="line">
            <a:avLst/>
          </a:prstGeom>
          <a:ln w="127000" cmpd="sng">
            <a:solidFill>
              <a:srgbClr val="4F81BD"/>
            </a:solidFill>
          </a:ln>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3769460" y="11406040"/>
            <a:ext cx="16020218" cy="9148924"/>
            <a:chOff x="13797682" y="9858208"/>
            <a:chExt cx="16020218" cy="9148924"/>
          </a:xfrm>
        </p:grpSpPr>
        <p:grpSp>
          <p:nvGrpSpPr>
            <p:cNvPr id="121" name="Group 120"/>
            <p:cNvGrpSpPr/>
            <p:nvPr/>
          </p:nvGrpSpPr>
          <p:grpSpPr>
            <a:xfrm>
              <a:off x="13797682" y="9858208"/>
              <a:ext cx="15980533" cy="9148924"/>
              <a:chOff x="-48256" y="2109932"/>
              <a:chExt cx="8735056" cy="4557456"/>
            </a:xfrm>
          </p:grpSpPr>
          <p:pic>
            <p:nvPicPr>
              <p:cNvPr id="122" name="Picture 121" descr="elephant_rgb_sq.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8071" y="6065427"/>
                <a:ext cx="595941" cy="601961"/>
              </a:xfrm>
              <a:prstGeom prst="rect">
                <a:avLst/>
              </a:prstGeom>
            </p:spPr>
          </p:pic>
          <p:sp>
            <p:nvSpPr>
              <p:cNvPr id="123" name="Can 122"/>
              <p:cNvSpPr/>
              <p:nvPr/>
            </p:nvSpPr>
            <p:spPr>
              <a:xfrm>
                <a:off x="2618646" y="4920448"/>
                <a:ext cx="1374791" cy="1178463"/>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smtClean="0"/>
                  <a:t>HDFS</a:t>
                </a:r>
                <a:endParaRPr lang="en-US" sz="4800" dirty="0"/>
              </a:p>
            </p:txBody>
          </p:sp>
          <p:sp>
            <p:nvSpPr>
              <p:cNvPr id="124" name="Rounded Rectangle 123"/>
              <p:cNvSpPr/>
              <p:nvPr/>
            </p:nvSpPr>
            <p:spPr>
              <a:xfrm>
                <a:off x="5145654" y="2841405"/>
                <a:ext cx="1531910" cy="8511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t>BSP Task 0</a:t>
                </a:r>
                <a:endParaRPr lang="en-US" sz="4400" dirty="0"/>
              </a:p>
            </p:txBody>
          </p:sp>
          <p:sp>
            <p:nvSpPr>
              <p:cNvPr id="125" name="Rounded Rectangle 124"/>
              <p:cNvSpPr/>
              <p:nvPr/>
            </p:nvSpPr>
            <p:spPr>
              <a:xfrm>
                <a:off x="5145654" y="4019868"/>
                <a:ext cx="1531910" cy="8511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t>BSP Task 1</a:t>
                </a:r>
                <a:endParaRPr lang="en-US" sz="4400" dirty="0"/>
              </a:p>
            </p:txBody>
          </p:sp>
          <p:sp>
            <p:nvSpPr>
              <p:cNvPr id="126" name="Rounded Rectangle 125"/>
              <p:cNvSpPr/>
              <p:nvPr/>
            </p:nvSpPr>
            <p:spPr>
              <a:xfrm>
                <a:off x="5145654" y="5247798"/>
                <a:ext cx="1531910" cy="8511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t>BSP Task 2</a:t>
                </a:r>
                <a:endParaRPr lang="en-US" sz="4400" dirty="0"/>
              </a:p>
            </p:txBody>
          </p:sp>
          <p:sp>
            <p:nvSpPr>
              <p:cNvPr id="127" name="Oval 126"/>
              <p:cNvSpPr/>
              <p:nvPr/>
            </p:nvSpPr>
            <p:spPr>
              <a:xfrm>
                <a:off x="7554806" y="2749747"/>
                <a:ext cx="1131993" cy="10344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800" dirty="0" smtClean="0"/>
                  <a:t>MPI</a:t>
                </a:r>
                <a:endParaRPr lang="en-US" sz="4800" dirty="0"/>
              </a:p>
            </p:txBody>
          </p:sp>
          <p:sp>
            <p:nvSpPr>
              <p:cNvPr id="128" name="Oval 127"/>
              <p:cNvSpPr/>
              <p:nvPr/>
            </p:nvSpPr>
            <p:spPr>
              <a:xfrm>
                <a:off x="7554807" y="3923482"/>
                <a:ext cx="1131993" cy="10344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800" dirty="0" smtClean="0"/>
                  <a:t>MPI</a:t>
                </a:r>
                <a:endParaRPr lang="en-US" sz="4800" dirty="0"/>
              </a:p>
            </p:txBody>
          </p:sp>
          <p:sp>
            <p:nvSpPr>
              <p:cNvPr id="129" name="Oval 128"/>
              <p:cNvSpPr/>
              <p:nvPr/>
            </p:nvSpPr>
            <p:spPr>
              <a:xfrm>
                <a:off x="7554806" y="5129952"/>
                <a:ext cx="1131993" cy="10344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800" dirty="0" smtClean="0"/>
                  <a:t>MPI</a:t>
                </a:r>
                <a:endParaRPr lang="en-US" sz="4800" dirty="0"/>
              </a:p>
            </p:txBody>
          </p:sp>
          <p:sp>
            <p:nvSpPr>
              <p:cNvPr id="130" name="Rounded Rectangle 129"/>
              <p:cNvSpPr/>
              <p:nvPr/>
            </p:nvSpPr>
            <p:spPr>
              <a:xfrm>
                <a:off x="2618646" y="2841404"/>
                <a:ext cx="1374791" cy="851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800" dirty="0" smtClean="0"/>
                  <a:t>BSP Job</a:t>
                </a:r>
                <a:endParaRPr lang="en-US" sz="4800" dirty="0"/>
              </a:p>
            </p:txBody>
          </p:sp>
          <p:pic>
            <p:nvPicPr>
              <p:cNvPr id="131" name="Picture 130" descr="Computer-aj_aj_ashton_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2687650"/>
                <a:ext cx="1144784" cy="1144784"/>
              </a:xfrm>
              <a:prstGeom prst="rect">
                <a:avLst/>
              </a:prstGeom>
            </p:spPr>
          </p:pic>
          <p:sp>
            <p:nvSpPr>
              <p:cNvPr id="132" name="TextBox 131"/>
              <p:cNvSpPr txBox="1"/>
              <p:nvPr/>
            </p:nvSpPr>
            <p:spPr>
              <a:xfrm>
                <a:off x="-48256" y="3732606"/>
                <a:ext cx="2174544" cy="413954"/>
              </a:xfrm>
              <a:prstGeom prst="rect">
                <a:avLst/>
              </a:prstGeom>
              <a:noFill/>
            </p:spPr>
            <p:txBody>
              <a:bodyPr wrap="square" rtlCol="0">
                <a:spAutoFit/>
              </a:bodyPr>
              <a:lstStyle/>
              <a:p>
                <a:r>
                  <a:rPr lang="en-US" sz="2400" b="1" dirty="0" smtClean="0">
                    <a:latin typeface="Courier"/>
                    <a:cs typeface="Courier"/>
                  </a:rPr>
                  <a:t>$ </a:t>
                </a:r>
                <a:r>
                  <a:rPr lang="en-US" sz="2400" b="1" dirty="0" err="1" smtClean="0">
                    <a:latin typeface="Courier"/>
                    <a:cs typeface="Courier"/>
                  </a:rPr>
                  <a:t>mpicc</a:t>
                </a:r>
                <a:r>
                  <a:rPr lang="en-US" sz="2400" b="1" dirty="0" smtClean="0">
                    <a:latin typeface="Courier"/>
                    <a:cs typeface="Courier"/>
                  </a:rPr>
                  <a:t> </a:t>
                </a:r>
                <a:r>
                  <a:rPr lang="en-US" sz="2400" b="1" dirty="0" err="1" smtClean="0">
                    <a:latin typeface="Courier"/>
                    <a:cs typeface="Courier"/>
                  </a:rPr>
                  <a:t>foo.c</a:t>
                </a:r>
                <a:endParaRPr lang="en-US" sz="2400" b="1" dirty="0" smtClean="0">
                  <a:latin typeface="Courier"/>
                  <a:cs typeface="Courier"/>
                </a:endParaRPr>
              </a:p>
              <a:p>
                <a:r>
                  <a:rPr lang="en-US" sz="2400" b="1" dirty="0" smtClean="0">
                    <a:latin typeface="Courier"/>
                    <a:cs typeface="Courier"/>
                  </a:rPr>
                  <a:t>$ </a:t>
                </a:r>
                <a:r>
                  <a:rPr lang="en-US" sz="2400" b="1" dirty="0" err="1" smtClean="0">
                    <a:latin typeface="Courier"/>
                    <a:cs typeface="Courier"/>
                  </a:rPr>
                  <a:t>mpirun</a:t>
                </a:r>
                <a:r>
                  <a:rPr lang="en-US" sz="2400" b="1" dirty="0" smtClean="0">
                    <a:latin typeface="Courier"/>
                    <a:cs typeface="Courier"/>
                  </a:rPr>
                  <a:t> </a:t>
                </a:r>
                <a:r>
                  <a:rPr lang="en-US" sz="2400" b="1" dirty="0" err="1" smtClean="0">
                    <a:latin typeface="Courier"/>
                    <a:cs typeface="Courier"/>
                  </a:rPr>
                  <a:t>a.out</a:t>
                </a:r>
                <a:r>
                  <a:rPr lang="en-US" sz="2400" b="1" dirty="0" smtClean="0">
                    <a:latin typeface="Courier"/>
                    <a:cs typeface="Courier"/>
                  </a:rPr>
                  <a:t> –</a:t>
                </a:r>
                <a:r>
                  <a:rPr lang="en-US" sz="2400" b="1" dirty="0" err="1" smtClean="0">
                    <a:latin typeface="Courier"/>
                    <a:cs typeface="Courier"/>
                  </a:rPr>
                  <a:t>np</a:t>
                </a:r>
                <a:r>
                  <a:rPr lang="en-US" sz="2400" b="1" dirty="0" smtClean="0">
                    <a:latin typeface="Courier"/>
                    <a:cs typeface="Courier"/>
                  </a:rPr>
                  <a:t> 3</a:t>
                </a:r>
                <a:endParaRPr lang="en-US" sz="2400" b="1" dirty="0">
                  <a:latin typeface="Courier"/>
                  <a:cs typeface="Courier"/>
                </a:endParaRPr>
              </a:p>
            </p:txBody>
          </p:sp>
          <p:cxnSp>
            <p:nvCxnSpPr>
              <p:cNvPr id="133" name="Straight Arrow Connector 132"/>
              <p:cNvCxnSpPr/>
              <p:nvPr/>
            </p:nvCxnSpPr>
            <p:spPr>
              <a:xfrm>
                <a:off x="1144596" y="4254549"/>
                <a:ext cx="0" cy="82302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stCxn id="130" idx="2"/>
                <a:endCxn id="123" idx="1"/>
              </p:cNvCxnSpPr>
              <p:nvPr/>
            </p:nvCxnSpPr>
            <p:spPr>
              <a:xfrm>
                <a:off x="3306042" y="3692517"/>
                <a:ext cx="0" cy="12279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595818" y="4148783"/>
                <a:ext cx="689849" cy="260637"/>
              </a:xfrm>
              <a:prstGeom prst="rect">
                <a:avLst/>
              </a:prstGeom>
              <a:noFill/>
            </p:spPr>
            <p:txBody>
              <a:bodyPr wrap="none" rtlCol="0">
                <a:spAutoFit/>
              </a:bodyPr>
              <a:lstStyle/>
              <a:p>
                <a:r>
                  <a:rPr lang="en-US" sz="2800" b="1" dirty="0" err="1" smtClean="0">
                    <a:latin typeface="Courier"/>
                    <a:cs typeface="Courier"/>
                  </a:rPr>
                  <a:t>a.out</a:t>
                </a:r>
                <a:endParaRPr lang="en-US" sz="1100" b="1" dirty="0">
                  <a:latin typeface="Courier"/>
                  <a:cs typeface="Courier"/>
                </a:endParaRPr>
              </a:p>
            </p:txBody>
          </p:sp>
          <p:grpSp>
            <p:nvGrpSpPr>
              <p:cNvPr id="136" name="Group 135"/>
              <p:cNvGrpSpPr/>
              <p:nvPr/>
            </p:nvGrpSpPr>
            <p:grpSpPr>
              <a:xfrm>
                <a:off x="3993437" y="3266962"/>
                <a:ext cx="1152217" cy="2406393"/>
                <a:chOff x="3993437" y="3266962"/>
                <a:chExt cx="1152217" cy="2406393"/>
              </a:xfrm>
            </p:grpSpPr>
            <p:cxnSp>
              <p:nvCxnSpPr>
                <p:cNvPr id="151" name="Elbow Connector 150"/>
                <p:cNvCxnSpPr>
                  <a:stCxn id="123" idx="4"/>
                  <a:endCxn id="126" idx="1"/>
                </p:cNvCxnSpPr>
                <p:nvPr/>
              </p:nvCxnSpPr>
              <p:spPr>
                <a:xfrm>
                  <a:off x="3993437" y="5509680"/>
                  <a:ext cx="1152217" cy="163675"/>
                </a:xfrm>
                <a:prstGeom prst="bentConnector3">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52" name="Elbow Connector 151"/>
                <p:cNvCxnSpPr>
                  <a:stCxn id="123" idx="4"/>
                  <a:endCxn id="125" idx="1"/>
                </p:cNvCxnSpPr>
                <p:nvPr/>
              </p:nvCxnSpPr>
              <p:spPr>
                <a:xfrm flipV="1">
                  <a:off x="3993437" y="4445425"/>
                  <a:ext cx="1152217" cy="1064255"/>
                </a:xfrm>
                <a:prstGeom prst="bentConnector3">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53" name="Elbow Connector 152"/>
                <p:cNvCxnSpPr>
                  <a:stCxn id="123" idx="4"/>
                  <a:endCxn id="124" idx="1"/>
                </p:cNvCxnSpPr>
                <p:nvPr/>
              </p:nvCxnSpPr>
              <p:spPr>
                <a:xfrm flipV="1">
                  <a:off x="3993437" y="3266962"/>
                  <a:ext cx="1152217" cy="2242718"/>
                </a:xfrm>
                <a:prstGeom prst="bentConnector3">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3848211" y="4306925"/>
                <a:ext cx="689849" cy="260637"/>
              </a:xfrm>
              <a:prstGeom prst="rect">
                <a:avLst/>
              </a:prstGeom>
              <a:noFill/>
            </p:spPr>
            <p:txBody>
              <a:bodyPr wrap="none" rtlCol="0">
                <a:spAutoFit/>
              </a:bodyPr>
              <a:lstStyle/>
              <a:p>
                <a:r>
                  <a:rPr lang="en-US" sz="2800" b="1" dirty="0" err="1" smtClean="0">
                    <a:latin typeface="Courier"/>
                    <a:cs typeface="Courier"/>
                  </a:rPr>
                  <a:t>a.out</a:t>
                </a:r>
                <a:endParaRPr lang="en-US" sz="1050" b="1" dirty="0">
                  <a:latin typeface="Courier"/>
                  <a:cs typeface="Courier"/>
                </a:endParaRPr>
              </a:p>
            </p:txBody>
          </p:sp>
          <p:sp>
            <p:nvSpPr>
              <p:cNvPr id="138" name="Rounded Rectangle 137"/>
              <p:cNvSpPr/>
              <p:nvPr/>
            </p:nvSpPr>
            <p:spPr>
              <a:xfrm>
                <a:off x="457200" y="5129952"/>
                <a:ext cx="1374791" cy="851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800" dirty="0" smtClean="0"/>
                  <a:t>Hama</a:t>
                </a:r>
                <a:endParaRPr lang="en-US" sz="4800" dirty="0"/>
              </a:p>
            </p:txBody>
          </p:sp>
          <p:cxnSp>
            <p:nvCxnSpPr>
              <p:cNvPr id="139" name="Straight Arrow Connector 138"/>
              <p:cNvCxnSpPr/>
              <p:nvPr/>
            </p:nvCxnSpPr>
            <p:spPr>
              <a:xfrm flipV="1">
                <a:off x="1831991" y="3784176"/>
                <a:ext cx="786655" cy="1293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0" name="Curved Down Arrow 139"/>
              <p:cNvSpPr/>
              <p:nvPr/>
            </p:nvSpPr>
            <p:spPr>
              <a:xfrm flipH="1">
                <a:off x="6572818" y="2419023"/>
                <a:ext cx="1126020" cy="370006"/>
              </a:xfrm>
              <a:prstGeom prst="curvedDownArrow">
                <a:avLst>
                  <a:gd name="adj1" fmla="val 25000"/>
                  <a:gd name="adj2" fmla="val 50000"/>
                  <a:gd name="adj3" fmla="val 3409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solidFill>
                    <a:schemeClr val="tx1"/>
                  </a:solidFill>
                </a:endParaRPr>
              </a:p>
            </p:txBody>
          </p:sp>
          <p:sp>
            <p:nvSpPr>
              <p:cNvPr id="141" name="Curved Down Arrow 140"/>
              <p:cNvSpPr/>
              <p:nvPr/>
            </p:nvSpPr>
            <p:spPr>
              <a:xfrm flipH="1">
                <a:off x="6572818" y="3623674"/>
                <a:ext cx="1126020" cy="370006"/>
              </a:xfrm>
              <a:prstGeom prst="curvedDownArrow">
                <a:avLst>
                  <a:gd name="adj1" fmla="val 25000"/>
                  <a:gd name="adj2" fmla="val 50000"/>
                  <a:gd name="adj3" fmla="val 3409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solidFill>
                    <a:schemeClr val="tx1"/>
                  </a:solidFill>
                </a:endParaRPr>
              </a:p>
            </p:txBody>
          </p:sp>
          <p:sp>
            <p:nvSpPr>
              <p:cNvPr id="142" name="Curved Down Arrow 141"/>
              <p:cNvSpPr/>
              <p:nvPr/>
            </p:nvSpPr>
            <p:spPr>
              <a:xfrm flipH="1">
                <a:off x="6572818" y="4857887"/>
                <a:ext cx="1126020" cy="370006"/>
              </a:xfrm>
              <a:prstGeom prst="curvedDownArrow">
                <a:avLst>
                  <a:gd name="adj1" fmla="val 25000"/>
                  <a:gd name="adj2" fmla="val 50000"/>
                  <a:gd name="adj3" fmla="val 3409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solidFill>
                    <a:schemeClr val="tx1"/>
                  </a:solidFill>
                </a:endParaRPr>
              </a:p>
            </p:txBody>
          </p:sp>
          <p:sp>
            <p:nvSpPr>
              <p:cNvPr id="143" name="TextBox 142"/>
              <p:cNvSpPr txBox="1"/>
              <p:nvPr/>
            </p:nvSpPr>
            <p:spPr>
              <a:xfrm>
                <a:off x="6350233" y="2109932"/>
                <a:ext cx="1898517" cy="260637"/>
              </a:xfrm>
              <a:prstGeom prst="rect">
                <a:avLst/>
              </a:prstGeom>
              <a:noFill/>
            </p:spPr>
            <p:txBody>
              <a:bodyPr wrap="square" rtlCol="0">
                <a:spAutoFit/>
              </a:bodyPr>
              <a:lstStyle/>
              <a:p>
                <a:r>
                  <a:rPr lang="en-US" sz="2800" b="1" dirty="0" err="1" smtClean="0">
                    <a:latin typeface="Courier"/>
                    <a:cs typeface="Courier"/>
                  </a:rPr>
                  <a:t>MPI_Comm_rank</a:t>
                </a:r>
                <a:r>
                  <a:rPr lang="en-US" sz="2800" b="1" dirty="0" smtClean="0">
                    <a:latin typeface="Courier"/>
                    <a:cs typeface="Courier"/>
                  </a:rPr>
                  <a:t>()</a:t>
                </a:r>
                <a:endParaRPr lang="en-US" sz="2800" b="1" dirty="0">
                  <a:latin typeface="Courier"/>
                  <a:cs typeface="Courier"/>
                </a:endParaRPr>
              </a:p>
            </p:txBody>
          </p:sp>
          <p:sp>
            <p:nvSpPr>
              <p:cNvPr id="144" name="Right Arrow 143"/>
              <p:cNvSpPr/>
              <p:nvPr/>
            </p:nvSpPr>
            <p:spPr>
              <a:xfrm>
                <a:off x="6808491" y="3188398"/>
                <a:ext cx="654662" cy="1505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TextBox 144"/>
              <p:cNvSpPr txBox="1"/>
              <p:nvPr/>
            </p:nvSpPr>
            <p:spPr>
              <a:xfrm>
                <a:off x="6978703" y="2963775"/>
                <a:ext cx="405890" cy="260637"/>
              </a:xfrm>
              <a:prstGeom prst="rect">
                <a:avLst/>
              </a:prstGeom>
              <a:noFill/>
            </p:spPr>
            <p:txBody>
              <a:bodyPr wrap="square" rtlCol="0">
                <a:spAutoFit/>
              </a:bodyPr>
              <a:lstStyle/>
              <a:p>
                <a:r>
                  <a:rPr lang="en-US" sz="2800" dirty="0" smtClean="0">
                    <a:latin typeface="Courier"/>
                    <a:cs typeface="Courier"/>
                  </a:rPr>
                  <a:t>0</a:t>
                </a:r>
                <a:endParaRPr lang="en-US" sz="2800" dirty="0">
                  <a:latin typeface="Courier"/>
                  <a:cs typeface="Courier"/>
                </a:endParaRPr>
              </a:p>
            </p:txBody>
          </p:sp>
          <p:sp>
            <p:nvSpPr>
              <p:cNvPr id="146" name="Right Arrow 145"/>
              <p:cNvSpPr/>
              <p:nvPr/>
            </p:nvSpPr>
            <p:spPr>
              <a:xfrm>
                <a:off x="6808491" y="5598064"/>
                <a:ext cx="654662" cy="1505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TextBox 146"/>
              <p:cNvSpPr txBox="1"/>
              <p:nvPr/>
            </p:nvSpPr>
            <p:spPr>
              <a:xfrm>
                <a:off x="6978703" y="5373441"/>
                <a:ext cx="405890" cy="260637"/>
              </a:xfrm>
              <a:prstGeom prst="rect">
                <a:avLst/>
              </a:prstGeom>
              <a:noFill/>
            </p:spPr>
            <p:txBody>
              <a:bodyPr wrap="square" rtlCol="0">
                <a:spAutoFit/>
              </a:bodyPr>
              <a:lstStyle/>
              <a:p>
                <a:r>
                  <a:rPr lang="en-US" sz="2800" dirty="0">
                    <a:latin typeface="Courier"/>
                    <a:cs typeface="Courier"/>
                  </a:rPr>
                  <a:t>2</a:t>
                </a:r>
              </a:p>
            </p:txBody>
          </p:sp>
          <p:sp>
            <p:nvSpPr>
              <p:cNvPr id="148" name="Right Arrow 147"/>
              <p:cNvSpPr/>
              <p:nvPr/>
            </p:nvSpPr>
            <p:spPr>
              <a:xfrm>
                <a:off x="6808491" y="4418894"/>
                <a:ext cx="654662" cy="1505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TextBox 148"/>
              <p:cNvSpPr txBox="1"/>
              <p:nvPr/>
            </p:nvSpPr>
            <p:spPr>
              <a:xfrm>
                <a:off x="6978703" y="4194271"/>
                <a:ext cx="405890" cy="260637"/>
              </a:xfrm>
              <a:prstGeom prst="rect">
                <a:avLst/>
              </a:prstGeom>
              <a:noFill/>
            </p:spPr>
            <p:txBody>
              <a:bodyPr wrap="square" rtlCol="0">
                <a:spAutoFit/>
              </a:bodyPr>
              <a:lstStyle/>
              <a:p>
                <a:r>
                  <a:rPr lang="en-US" sz="2800" dirty="0">
                    <a:latin typeface="Courier"/>
                    <a:cs typeface="Courier"/>
                  </a:rPr>
                  <a:t>1</a:t>
                </a:r>
              </a:p>
            </p:txBody>
          </p:sp>
          <p:pic>
            <p:nvPicPr>
              <p:cNvPr id="150" name="Picture 149" descr="hama_paint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357" y="6098911"/>
                <a:ext cx="568477" cy="568477"/>
              </a:xfrm>
              <a:prstGeom prst="rect">
                <a:avLst/>
              </a:prstGeom>
            </p:spPr>
          </p:pic>
        </p:grpSp>
        <p:sp>
          <p:nvSpPr>
            <p:cNvPr id="3" name="Rectangle 2"/>
            <p:cNvSpPr>
              <a:spLocks noChangeAspect="1"/>
            </p:cNvSpPr>
            <p:nvPr/>
          </p:nvSpPr>
          <p:spPr>
            <a:xfrm>
              <a:off x="19383216" y="14546624"/>
              <a:ext cx="460773" cy="457200"/>
            </a:xfrm>
            <a:prstGeom prst="rect">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d</a:t>
              </a:r>
            </a:p>
          </p:txBody>
        </p:sp>
        <p:sp>
          <p:nvSpPr>
            <p:cNvPr id="52" name="Rectangle 51"/>
            <p:cNvSpPr>
              <a:spLocks noChangeAspect="1"/>
            </p:cNvSpPr>
            <p:nvPr/>
          </p:nvSpPr>
          <p:spPr>
            <a:xfrm>
              <a:off x="15370841" y="14674050"/>
              <a:ext cx="460773" cy="457200"/>
            </a:xfrm>
            <a:prstGeom prst="rect">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b</a:t>
              </a:r>
            </a:p>
          </p:txBody>
        </p:sp>
        <p:sp>
          <p:nvSpPr>
            <p:cNvPr id="53" name="Rectangle 52"/>
            <p:cNvSpPr>
              <a:spLocks noChangeAspect="1"/>
            </p:cNvSpPr>
            <p:nvPr/>
          </p:nvSpPr>
          <p:spPr>
            <a:xfrm>
              <a:off x="17300025" y="14268590"/>
              <a:ext cx="460773" cy="457200"/>
            </a:xfrm>
            <a:prstGeom prst="rect">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c</a:t>
              </a:r>
            </a:p>
          </p:txBody>
        </p:sp>
        <p:sp>
          <p:nvSpPr>
            <p:cNvPr id="54" name="Rectangle 53"/>
            <p:cNvSpPr>
              <a:spLocks noChangeAspect="1"/>
            </p:cNvSpPr>
            <p:nvPr/>
          </p:nvSpPr>
          <p:spPr>
            <a:xfrm>
              <a:off x="14342349" y="12604411"/>
              <a:ext cx="460773" cy="457200"/>
            </a:xfrm>
            <a:prstGeom prst="rect">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a:t>
              </a:r>
              <a:endParaRPr lang="en-US" sz="2800" dirty="0"/>
            </a:p>
          </p:txBody>
        </p:sp>
        <p:sp>
          <p:nvSpPr>
            <p:cNvPr id="55" name="Rectangle 54"/>
            <p:cNvSpPr>
              <a:spLocks noChangeAspect="1"/>
            </p:cNvSpPr>
            <p:nvPr/>
          </p:nvSpPr>
          <p:spPr>
            <a:xfrm>
              <a:off x="24349615" y="10748262"/>
              <a:ext cx="460773" cy="457200"/>
            </a:xfrm>
            <a:prstGeom prst="rect">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e</a:t>
              </a:r>
            </a:p>
          </p:txBody>
        </p:sp>
        <p:sp>
          <p:nvSpPr>
            <p:cNvPr id="56" name="Rectangle 55"/>
            <p:cNvSpPr>
              <a:spLocks noChangeAspect="1"/>
            </p:cNvSpPr>
            <p:nvPr/>
          </p:nvSpPr>
          <p:spPr>
            <a:xfrm>
              <a:off x="21693571" y="13488507"/>
              <a:ext cx="460773" cy="457200"/>
            </a:xfrm>
            <a:prstGeom prst="rect">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a:t>
              </a:r>
            </a:p>
          </p:txBody>
        </p:sp>
        <p:sp>
          <p:nvSpPr>
            <p:cNvPr id="57" name="Rectangle 56"/>
            <p:cNvSpPr>
              <a:spLocks noChangeAspect="1"/>
            </p:cNvSpPr>
            <p:nvPr/>
          </p:nvSpPr>
          <p:spPr>
            <a:xfrm>
              <a:off x="29357127" y="10749667"/>
              <a:ext cx="460773" cy="457200"/>
            </a:xfrm>
            <a:prstGeom prst="rect">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g</a:t>
              </a:r>
            </a:p>
          </p:txBody>
        </p:sp>
      </p:grpSp>
      <p:sp>
        <p:nvSpPr>
          <p:cNvPr id="58" name="TextBox 57"/>
          <p:cNvSpPr txBox="1"/>
          <p:nvPr/>
        </p:nvSpPr>
        <p:spPr>
          <a:xfrm>
            <a:off x="1044284" y="22611784"/>
            <a:ext cx="12753398" cy="6001643"/>
          </a:xfrm>
          <a:prstGeom prst="rect">
            <a:avLst/>
          </a:prstGeom>
          <a:noFill/>
        </p:spPr>
        <p:txBody>
          <a:bodyPr wrap="square" rtlCol="0">
            <a:spAutoFit/>
          </a:bodyPr>
          <a:lstStyle/>
          <a:p>
            <a:pPr algn="just"/>
            <a:r>
              <a:rPr lang="en-US" sz="4800" dirty="0" smtClean="0"/>
              <a:t>We deploy a BSP overlay (Apache Hama) on top of Hadoop, and use a custom MPI C library to delegate MPI function calls to the BSP layer. The MPI C library uses TCP/IP to communicate with BSP processes. This approach enables executing unmodified MPI C code on an existing Hadoop cluster, without having to modify or upgrade the Hadoop deployment.</a:t>
            </a:r>
            <a:endParaRPr lang="en-US" sz="4800" dirty="0"/>
          </a:p>
        </p:txBody>
      </p:sp>
      <p:pic>
        <p:nvPicPr>
          <p:cNvPr id="4" name="Picture 3" descr="ucsbseal_cmyk.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0910612"/>
            <a:ext cx="1828800" cy="1828800"/>
          </a:xfrm>
          <a:prstGeom prst="rect">
            <a:avLst/>
          </a:prstGeom>
        </p:spPr>
      </p:pic>
      <p:sp>
        <p:nvSpPr>
          <p:cNvPr id="5" name="TextBox 4"/>
          <p:cNvSpPr txBox="1"/>
          <p:nvPr/>
        </p:nvSpPr>
        <p:spPr>
          <a:xfrm>
            <a:off x="22377949" y="41192842"/>
            <a:ext cx="7897264" cy="646331"/>
          </a:xfrm>
          <a:prstGeom prst="rect">
            <a:avLst/>
          </a:prstGeom>
          <a:noFill/>
        </p:spPr>
        <p:txBody>
          <a:bodyPr wrap="none" rtlCol="0">
            <a:spAutoFit/>
          </a:bodyPr>
          <a:lstStyle/>
          <a:p>
            <a:r>
              <a:rPr lang="en-US" sz="3600" b="1" dirty="0" smtClean="0"/>
              <a:t>Sponsored by:</a:t>
            </a:r>
            <a:r>
              <a:rPr lang="en-US" sz="3600" dirty="0" smtClean="0"/>
              <a:t> Google, IBM, NSF and NIH </a:t>
            </a:r>
            <a:endParaRPr lang="en-US" sz="3600" dirty="0"/>
          </a:p>
        </p:txBody>
      </p:sp>
      <p:sp>
        <p:nvSpPr>
          <p:cNvPr id="7" name="TextBox 6"/>
          <p:cNvSpPr txBox="1"/>
          <p:nvPr/>
        </p:nvSpPr>
        <p:spPr>
          <a:xfrm>
            <a:off x="9066623" y="41192842"/>
            <a:ext cx="12141966" cy="1938992"/>
          </a:xfrm>
          <a:prstGeom prst="rect">
            <a:avLst/>
          </a:prstGeom>
          <a:noFill/>
        </p:spPr>
        <p:txBody>
          <a:bodyPr wrap="none" rtlCol="0">
            <a:spAutoFit/>
          </a:bodyPr>
          <a:lstStyle/>
          <a:p>
            <a:r>
              <a:rPr lang="en-US" sz="3600" b="1" dirty="0" smtClean="0"/>
              <a:t>Active Contributors:</a:t>
            </a:r>
            <a:r>
              <a:rPr lang="en-US" sz="3600" dirty="0" smtClean="0"/>
              <a:t> Hiranya Jayathilaka (</a:t>
            </a:r>
            <a:r>
              <a:rPr lang="en-US" sz="3600" dirty="0" smtClean="0">
                <a:hlinkClick r:id="rId9"/>
              </a:rPr>
              <a:t>hiranya@cs.ucsb.edu</a:t>
            </a:r>
            <a:r>
              <a:rPr lang="en-US" sz="3600" dirty="0" smtClean="0"/>
              <a:t>)</a:t>
            </a:r>
          </a:p>
          <a:p>
            <a:r>
              <a:rPr lang="en-US" sz="3600" dirty="0"/>
              <a:t> </a:t>
            </a:r>
            <a:r>
              <a:rPr lang="en-US" sz="3600" dirty="0" smtClean="0"/>
              <a:t>                                     Michael </a:t>
            </a:r>
            <a:r>
              <a:rPr lang="en-US" sz="3600" dirty="0" err="1" smtClean="0"/>
              <a:t>Agun</a:t>
            </a:r>
            <a:r>
              <a:rPr lang="en-US" sz="3600" dirty="0" smtClean="0"/>
              <a:t> (</a:t>
            </a:r>
            <a:r>
              <a:rPr lang="en-US" sz="3600" dirty="0" smtClean="0">
                <a:hlinkClick r:id="rId10"/>
              </a:rPr>
              <a:t>dagun@cs.ucsb.edu</a:t>
            </a:r>
            <a:r>
              <a:rPr lang="en-US" sz="3600" dirty="0" smtClean="0"/>
              <a:t>) </a:t>
            </a:r>
          </a:p>
          <a:p>
            <a:endParaRPr lang="en-US" sz="4800" dirty="0"/>
          </a:p>
        </p:txBody>
      </p:sp>
      <p:sp>
        <p:nvSpPr>
          <p:cNvPr id="18" name="TextBox 17"/>
          <p:cNvSpPr txBox="1"/>
          <p:nvPr/>
        </p:nvSpPr>
        <p:spPr>
          <a:xfrm>
            <a:off x="1882409" y="41192842"/>
            <a:ext cx="6083065" cy="1200329"/>
          </a:xfrm>
          <a:prstGeom prst="rect">
            <a:avLst/>
          </a:prstGeom>
          <a:noFill/>
        </p:spPr>
        <p:txBody>
          <a:bodyPr wrap="none" rtlCol="0">
            <a:spAutoFit/>
          </a:bodyPr>
          <a:lstStyle/>
          <a:p>
            <a:r>
              <a:rPr lang="en-US" sz="3600" b="1" dirty="0" smtClean="0"/>
              <a:t>Computer Science Department</a:t>
            </a:r>
          </a:p>
          <a:p>
            <a:r>
              <a:rPr lang="en-US" sz="3600" b="1" dirty="0" smtClean="0"/>
              <a:t>UC Santa Barbara</a:t>
            </a:r>
            <a:endParaRPr lang="en-US" sz="3600" b="1" dirty="0"/>
          </a:p>
        </p:txBody>
      </p:sp>
      <p:sp>
        <p:nvSpPr>
          <p:cNvPr id="63" name="TextBox 62"/>
          <p:cNvSpPr txBox="1"/>
          <p:nvPr/>
        </p:nvSpPr>
        <p:spPr>
          <a:xfrm>
            <a:off x="1026420" y="5535849"/>
            <a:ext cx="28222373" cy="3416320"/>
          </a:xfrm>
          <a:prstGeom prst="rect">
            <a:avLst/>
          </a:prstGeom>
          <a:noFill/>
        </p:spPr>
        <p:txBody>
          <a:bodyPr wrap="square" rtlCol="0">
            <a:spAutoFit/>
          </a:bodyPr>
          <a:lstStyle/>
          <a:p>
            <a:pPr algn="just"/>
            <a:r>
              <a:rPr lang="en-US" sz="5400" dirty="0" smtClean="0"/>
              <a:t>We explore the feasibility of executing unmodified MPI C code on modern cloud platforms. We intend to minimize the source code porting effort and the cloud reconfiguration effort via the use of BSP as a bridging model between MPI and the target cloud. We present a high-level architecture that achieves this goal, and implement a prototype that runs MPI C code on Hadoop.</a:t>
            </a:r>
            <a:endParaRPr lang="en-US" sz="5400" dirty="0"/>
          </a:p>
        </p:txBody>
      </p:sp>
      <p:sp>
        <p:nvSpPr>
          <p:cNvPr id="2" name="TextBox 1"/>
          <p:cNvSpPr txBox="1"/>
          <p:nvPr/>
        </p:nvSpPr>
        <p:spPr>
          <a:xfrm>
            <a:off x="643136" y="35683367"/>
            <a:ext cx="28713992" cy="5262979"/>
          </a:xfrm>
          <a:prstGeom prst="rect">
            <a:avLst/>
          </a:prstGeom>
          <a:noFill/>
        </p:spPr>
        <p:txBody>
          <a:bodyPr wrap="square" rtlCol="0">
            <a:spAutoFit/>
          </a:bodyPr>
          <a:lstStyle/>
          <a:p>
            <a:pPr algn="just"/>
            <a:r>
              <a:rPr lang="en-US" sz="4800" dirty="0" smtClean="0"/>
              <a:t>Using our prototype, we were able to run a wide range of unmodified MPI programs, containing both point-to-point and collective communication functions. Our prototype is not as fast as native MPI runtimes but delivers several orders higher MPI performance compared to past efforts that attempt to run MPI over Hadoop. Our model can also facilitate improved fault-tolerance via the </a:t>
            </a:r>
            <a:r>
              <a:rPr lang="en-US" sz="4800" dirty="0" err="1" smtClean="0"/>
              <a:t>checkpointing</a:t>
            </a:r>
            <a:r>
              <a:rPr lang="en-US" sz="4800" dirty="0" smtClean="0"/>
              <a:t> capabilities built into Apache Hama.</a:t>
            </a:r>
          </a:p>
          <a:p>
            <a:pPr algn="just"/>
            <a:endParaRPr lang="en-US" sz="4800" dirty="0"/>
          </a:p>
          <a:p>
            <a:pPr algn="just"/>
            <a:r>
              <a:rPr lang="en-US" sz="4800" dirty="0" smtClean="0"/>
              <a:t>Download </a:t>
            </a:r>
            <a:r>
              <a:rPr lang="en-US" sz="4800" dirty="0"/>
              <a:t>the source code at: </a:t>
            </a:r>
            <a:r>
              <a:rPr lang="en-US" sz="4800" dirty="0">
                <a:hlinkClick r:id="rId11"/>
              </a:rPr>
              <a:t>https://github.com/hiranya911/bsp-</a:t>
            </a:r>
            <a:r>
              <a:rPr lang="en-US" sz="4800" dirty="0" smtClean="0">
                <a:hlinkClick r:id="rId11"/>
              </a:rPr>
              <a:t>mpi</a:t>
            </a:r>
            <a:endParaRPr lang="en-US" sz="4800" dirty="0" smtClean="0"/>
          </a:p>
          <a:p>
            <a:pPr algn="just"/>
            <a:endParaRPr lang="en-US" sz="4800" dirty="0" smtClean="0"/>
          </a:p>
        </p:txBody>
      </p:sp>
    </p:spTree>
    <p:extLst>
      <p:ext uri="{BB962C8B-B14F-4D97-AF65-F5344CB8AC3E}">
        <p14:creationId xmlns:p14="http://schemas.microsoft.com/office/powerpoint/2010/main" val="33623087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1743</TotalTime>
  <Words>470</Words>
  <Application>Microsoft Macintosh PowerPoint</Application>
  <PresentationFormat>Custom</PresentationFormat>
  <Paragraphs>57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37</cp:revision>
  <cp:lastPrinted>2013-09-17T19:35:18Z</cp:lastPrinted>
  <dcterms:created xsi:type="dcterms:W3CDTF">2013-09-11T19:40:17Z</dcterms:created>
  <dcterms:modified xsi:type="dcterms:W3CDTF">2013-09-17T22:23:35Z</dcterms:modified>
</cp:coreProperties>
</file>