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4" r:id="rId8"/>
    <p:sldId id="265" r:id="rId9"/>
    <p:sldId id="267" r:id="rId10"/>
    <p:sldId id="268" r:id="rId11"/>
    <p:sldId id="269" r:id="rId12"/>
    <p:sldId id="266" r:id="rId13"/>
    <p:sldId id="275" r:id="rId14"/>
    <p:sldId id="274"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2" d="100"/>
          <a:sy n="102" d="100"/>
        </p:scale>
        <p:origin x="-183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62168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031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432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8712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3570C-2D75-5147-A673-6C02746C58AB}"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1514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C3570C-2D75-5147-A673-6C02746C58AB}" type="datetimeFigureOut">
              <a:rPr lang="en-US" smtClean="0"/>
              <a:t>3/2/16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0190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C3570C-2D75-5147-A673-6C02746C58AB}" type="datetimeFigureOut">
              <a:rPr lang="en-US" smtClean="0"/>
              <a:t>3/2/16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78795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C3570C-2D75-5147-A673-6C02746C58AB}" type="datetimeFigureOut">
              <a:rPr lang="en-US" smtClean="0"/>
              <a:t>3/2/16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304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3570C-2D75-5147-A673-6C02746C58AB}" type="datetimeFigureOut">
              <a:rPr lang="en-US" smtClean="0"/>
              <a:t>3/2/16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94411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3570C-2D75-5147-A673-6C02746C58AB}" type="datetimeFigureOut">
              <a:rPr lang="en-US" smtClean="0"/>
              <a:t>3/2/16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418767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3570C-2D75-5147-A673-6C02746C58AB}" type="datetimeFigureOut">
              <a:rPr lang="en-US" smtClean="0"/>
              <a:t>3/2/16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1035769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3570C-2D75-5147-A673-6C02746C58AB}" type="datetimeFigureOut">
              <a:rPr lang="en-US" smtClean="0"/>
              <a:t>3/2/16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5116-B387-CD40-9D82-4279FFF17F28}" type="slidenum">
              <a:rPr lang="en-US" smtClean="0"/>
              <a:t>‹#›</a:t>
            </a:fld>
            <a:endParaRPr lang="en-US"/>
          </a:p>
        </p:txBody>
      </p:sp>
    </p:spTree>
    <p:extLst>
      <p:ext uri="{BB962C8B-B14F-4D97-AF65-F5344CB8AC3E}">
        <p14:creationId xmlns:p14="http://schemas.microsoft.com/office/powerpoint/2010/main" val="254444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image" Target="../media/image11.png"/><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10" Type="http://schemas.openxmlformats.org/officeDocument/2006/relationships/image" Target="../media/image12.png"/><Relationship Id="rId11" Type="http://schemas.openxmlformats.org/officeDocument/2006/relationships/image" Target="../media/image13.jpg"/><Relationship Id="rId12" Type="http://schemas.openxmlformats.org/officeDocument/2006/relationships/image" Target="../media/image14.png"/><Relationship Id="rId13" Type="http://schemas.openxmlformats.org/officeDocument/2006/relationships/image" Target="../media/image15.jpg"/><Relationship Id="rId14" Type="http://schemas.openxmlformats.org/officeDocument/2006/relationships/image" Target="../media/image16.jpg"/><Relationship Id="rId15" Type="http://schemas.openxmlformats.org/officeDocument/2006/relationships/image" Target="../media/image17.jp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6698"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sp>
        <p:nvSpPr>
          <p:cNvPr id="6" name="Rectangle 5"/>
          <p:cNvSpPr/>
          <p:nvPr/>
        </p:nvSpPr>
        <p:spPr>
          <a:xfrm>
            <a:off x="3910430"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7" name="Rectangle 6"/>
          <p:cNvSpPr/>
          <p:nvPr/>
        </p:nvSpPr>
        <p:spPr>
          <a:xfrm>
            <a:off x="6761349"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a:t> </a:t>
            </a:r>
            <a:r>
              <a:rPr lang="en-US" dirty="0" smtClean="0"/>
              <a:t>SDK</a:t>
            </a:r>
            <a:endParaRPr lang="en-US" dirty="0"/>
          </a:p>
        </p:txBody>
      </p:sp>
      <p:sp>
        <p:nvSpPr>
          <p:cNvPr id="8" name="Line Callout 1 7"/>
          <p:cNvSpPr/>
          <p:nvPr/>
        </p:nvSpPr>
        <p:spPr>
          <a:xfrm>
            <a:off x="2164107" y="693249"/>
            <a:ext cx="1995644" cy="1049595"/>
          </a:xfrm>
          <a:prstGeom prst="borderCallout1">
            <a:avLst>
              <a:gd name="adj1" fmla="val 44556"/>
              <a:gd name="adj2" fmla="val -1811"/>
              <a:gd name="adj3" fmla="val 166303"/>
              <a:gd name="adj4" fmla="val -3034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Request ID generation,</a:t>
            </a:r>
          </a:p>
          <a:p>
            <a:pPr algn="ctr"/>
            <a:r>
              <a:rPr lang="en-US" sz="1400" dirty="0" smtClean="0"/>
              <a:t>Response time measurement</a:t>
            </a:r>
            <a:endParaRPr lang="en-US" sz="1400" dirty="0"/>
          </a:p>
        </p:txBody>
      </p:sp>
      <p:sp>
        <p:nvSpPr>
          <p:cNvPr id="9" name="Line Callout 1 8"/>
          <p:cNvSpPr/>
          <p:nvPr/>
        </p:nvSpPr>
        <p:spPr>
          <a:xfrm>
            <a:off x="4947129" y="693249"/>
            <a:ext cx="1995644" cy="1049595"/>
          </a:xfrm>
          <a:prstGeom prst="borderCallout1">
            <a:avLst>
              <a:gd name="adj1" fmla="val 49494"/>
              <a:gd name="adj2" fmla="val 102085"/>
              <a:gd name="adj3" fmla="val 168772"/>
              <a:gd name="adj4" fmla="val 134592"/>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SDK call tracing,</a:t>
            </a:r>
          </a:p>
          <a:p>
            <a:pPr algn="ctr"/>
            <a:r>
              <a:rPr lang="en-US" sz="1400" dirty="0" smtClean="0"/>
              <a:t>SDK call time measurement</a:t>
            </a:r>
            <a:endParaRPr lang="en-US" sz="1400" dirty="0"/>
          </a:p>
        </p:txBody>
      </p:sp>
      <p:sp>
        <p:nvSpPr>
          <p:cNvPr id="10" name="Rectangle 9"/>
          <p:cNvSpPr/>
          <p:nvPr/>
        </p:nvSpPr>
        <p:spPr>
          <a:xfrm>
            <a:off x="1036698"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Anomaly Detection</a:t>
            </a:r>
            <a:endParaRPr lang="en-US" dirty="0"/>
          </a:p>
        </p:txBody>
      </p:sp>
      <p:sp>
        <p:nvSpPr>
          <p:cNvPr id="11" name="Rectangle 10"/>
          <p:cNvSpPr/>
          <p:nvPr/>
        </p:nvSpPr>
        <p:spPr>
          <a:xfrm>
            <a:off x="6761349"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 Cause Analysis</a:t>
            </a:r>
            <a:endParaRPr lang="en-US" dirty="0"/>
          </a:p>
        </p:txBody>
      </p:sp>
      <p:sp>
        <p:nvSpPr>
          <p:cNvPr id="12" name="Rectangle 11"/>
          <p:cNvSpPr/>
          <p:nvPr/>
        </p:nvSpPr>
        <p:spPr>
          <a:xfrm>
            <a:off x="6761349" y="3770768"/>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Path Analysis</a:t>
            </a:r>
            <a:endParaRPr lang="en-US" dirty="0"/>
          </a:p>
        </p:txBody>
      </p:sp>
      <p:cxnSp>
        <p:nvCxnSpPr>
          <p:cNvPr id="14" name="Straight Arrow Connector 13"/>
          <p:cNvCxnSpPr>
            <a:stCxn id="10" idx="3"/>
            <a:endCxn id="11" idx="1"/>
          </p:cNvCxnSpPr>
          <p:nvPr/>
        </p:nvCxnSpPr>
        <p:spPr>
          <a:xfrm>
            <a:off x="2513992" y="5286850"/>
            <a:ext cx="424735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3"/>
            <a:endCxn id="6" idx="1"/>
          </p:cNvCxnSpPr>
          <p:nvPr/>
        </p:nvCxnSpPr>
        <p:spPr>
          <a:xfrm>
            <a:off x="2513992" y="3045121"/>
            <a:ext cx="13964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7" idx="1"/>
          </p:cNvCxnSpPr>
          <p:nvPr/>
        </p:nvCxnSpPr>
        <p:spPr>
          <a:xfrm>
            <a:off x="5387724" y="3045121"/>
            <a:ext cx="13736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61371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Cannot Reason about Performance</a:t>
            </a:r>
            <a:endParaRPr lang="en-US" dirty="0"/>
          </a:p>
        </p:txBody>
      </p:sp>
      <p:sp>
        <p:nvSpPr>
          <p:cNvPr id="3" name="Content Placeholder 2"/>
          <p:cNvSpPr>
            <a:spLocks noGrp="1"/>
          </p:cNvSpPr>
          <p:nvPr>
            <p:ph idx="1"/>
          </p:nvPr>
        </p:nvSpPr>
        <p:spPr/>
        <p:txBody>
          <a:bodyPr/>
          <a:lstStyle/>
          <a:p>
            <a:r>
              <a:rPr lang="en-US" dirty="0" smtClean="0"/>
              <a:t>No reliable and systematic means for understanding performance limits</a:t>
            </a:r>
          </a:p>
          <a:p>
            <a:r>
              <a:rPr lang="en-US" dirty="0" smtClean="0"/>
              <a:t>Requires extensive testing</a:t>
            </a:r>
          </a:p>
          <a:p>
            <a:r>
              <a:rPr lang="en-US" dirty="0" smtClean="0"/>
              <a:t>Cannot form performance SLAs</a:t>
            </a:r>
            <a:endParaRPr lang="en-US" dirty="0"/>
          </a:p>
        </p:txBody>
      </p:sp>
      <p:pic>
        <p:nvPicPr>
          <p:cNvPr id="4" name="Picture 3" descr="gae_sl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175" y="3931595"/>
            <a:ext cx="7184460" cy="1487373"/>
          </a:xfrm>
          <a:prstGeom prst="rect">
            <a:avLst/>
          </a:prstGeom>
        </p:spPr>
      </p:pic>
    </p:spTree>
    <p:extLst>
      <p:ext uri="{BB962C8B-B14F-4D97-AF65-F5344CB8AC3E}">
        <p14:creationId xmlns:p14="http://schemas.microsoft.com/office/powerpoint/2010/main" val="813716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Poor Support for Performance Anomaly Detection</a:t>
            </a:r>
            <a:endParaRPr lang="en-US" dirty="0"/>
          </a:p>
        </p:txBody>
      </p:sp>
      <p:sp>
        <p:nvSpPr>
          <p:cNvPr id="3" name="Content Placeholder 2"/>
          <p:cNvSpPr>
            <a:spLocks noGrp="1"/>
          </p:cNvSpPr>
          <p:nvPr>
            <p:ph idx="1"/>
          </p:nvPr>
        </p:nvSpPr>
        <p:spPr/>
        <p:txBody>
          <a:bodyPr/>
          <a:lstStyle/>
          <a:p>
            <a:r>
              <a:rPr lang="en-US" dirty="0" smtClean="0"/>
              <a:t>Rudimentary monitoring features only</a:t>
            </a:r>
          </a:p>
          <a:p>
            <a:r>
              <a:rPr lang="en-US" dirty="0" smtClean="0"/>
              <a:t>Spawned a new business for cloud application monitoring</a:t>
            </a:r>
          </a:p>
          <a:p>
            <a:endParaRPr lang="en-US" dirty="0" smtClean="0"/>
          </a:p>
          <a:p>
            <a:endParaRPr lang="en-US" dirty="0"/>
          </a:p>
          <a:p>
            <a:endParaRPr lang="en-US" dirty="0" smtClean="0"/>
          </a:p>
          <a:p>
            <a:r>
              <a:rPr lang="en-US" dirty="0" smtClean="0"/>
              <a:t>Limited support for anomaly detection and </a:t>
            </a:r>
            <a:r>
              <a:rPr lang="en-US" smtClean="0"/>
              <a:t>bottleneck identification</a:t>
            </a:r>
            <a:endParaRPr lang="en-US" dirty="0"/>
          </a:p>
        </p:txBody>
      </p:sp>
      <p:pic>
        <p:nvPicPr>
          <p:cNvPr id="4" name="Picture 3" descr="NewRelic-logo-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313" y="3447740"/>
            <a:ext cx="1686678" cy="1368111"/>
          </a:xfrm>
          <a:prstGeom prst="rect">
            <a:avLst/>
          </a:prstGeom>
        </p:spPr>
      </p:pic>
    </p:spTree>
    <p:extLst>
      <p:ext uri="{BB962C8B-B14F-4D97-AF65-F5344CB8AC3E}">
        <p14:creationId xmlns:p14="http://schemas.microsoft.com/office/powerpoint/2010/main" val="2244944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Unresolved Issues in the Cloud</a:t>
            </a:r>
            <a:endParaRPr lang="en-US" dirty="0"/>
          </a:p>
        </p:txBody>
      </p:sp>
      <p:sp>
        <p:nvSpPr>
          <p:cNvPr id="3" name="Content Placeholder 2"/>
          <p:cNvSpPr>
            <a:spLocks noGrp="1"/>
          </p:cNvSpPr>
          <p:nvPr>
            <p:ph idx="1"/>
          </p:nvPr>
        </p:nvSpPr>
        <p:spPr/>
        <p:txBody>
          <a:bodyPr>
            <a:normAutofit/>
          </a:bodyPr>
          <a:lstStyle/>
          <a:p>
            <a:r>
              <a:rPr lang="en-US" dirty="0" smtClean="0"/>
              <a:t>Does not enforce good coding practices</a:t>
            </a:r>
          </a:p>
          <a:p>
            <a:r>
              <a:rPr lang="en-US" dirty="0" smtClean="0"/>
              <a:t>Cannot reason about application performance</a:t>
            </a:r>
            <a:endParaRPr lang="en-US" dirty="0"/>
          </a:p>
          <a:p>
            <a:r>
              <a:rPr lang="en-US" dirty="0" smtClean="0"/>
              <a:t>Difficult to detect performance anomalies and identify bottlenecks</a:t>
            </a:r>
          </a:p>
        </p:txBody>
      </p:sp>
      <p:sp>
        <p:nvSpPr>
          <p:cNvPr id="5" name="Left Brace 4"/>
          <p:cNvSpPr/>
          <p:nvPr/>
        </p:nvSpPr>
        <p:spPr>
          <a:xfrm rot="16200000">
            <a:off x="4169045" y="-53718"/>
            <a:ext cx="778212" cy="8257297"/>
          </a:xfrm>
          <a:prstGeom prst="leftBrace">
            <a:avLst>
              <a:gd name="adj1" fmla="val 8333"/>
              <a:gd name="adj2" fmla="val 5015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loud 5"/>
          <p:cNvSpPr/>
          <p:nvPr/>
        </p:nvSpPr>
        <p:spPr>
          <a:xfrm rot="10800000">
            <a:off x="2181130" y="4607007"/>
            <a:ext cx="4978425" cy="20673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495313" y="5202833"/>
            <a:ext cx="2444975" cy="923330"/>
          </a:xfrm>
          <a:prstGeom prst="rect">
            <a:avLst/>
          </a:prstGeom>
          <a:noFill/>
        </p:spPr>
        <p:txBody>
          <a:bodyPr wrap="none" rtlCol="0">
            <a:spAutoFit/>
          </a:bodyPr>
          <a:lstStyle/>
          <a:p>
            <a:pPr algn="ctr"/>
            <a:r>
              <a:rPr lang="en-US" dirty="0" smtClean="0"/>
              <a:t>Simplified maintenance</a:t>
            </a:r>
          </a:p>
          <a:p>
            <a:pPr algn="ctr"/>
            <a:r>
              <a:rPr lang="en-US" dirty="0" smtClean="0"/>
              <a:t>Reliable</a:t>
            </a:r>
          </a:p>
          <a:p>
            <a:pPr algn="ctr"/>
            <a:r>
              <a:rPr lang="en-US" dirty="0" smtClean="0"/>
              <a:t>Dependable</a:t>
            </a:r>
            <a:endParaRPr lang="en-US" dirty="0"/>
          </a:p>
        </p:txBody>
      </p:sp>
    </p:spTree>
    <p:extLst>
      <p:ext uri="{BB962C8B-B14F-4D97-AF65-F5344CB8AC3E}">
        <p14:creationId xmlns:p14="http://schemas.microsoft.com/office/powerpoint/2010/main" val="3706993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Prelude to Proposal</a:t>
            </a:r>
            <a:endParaRPr lang="en-US" dirty="0"/>
          </a:p>
        </p:txBody>
      </p:sp>
      <p:sp>
        <p:nvSpPr>
          <p:cNvPr id="3" name="Content Placeholder 2"/>
          <p:cNvSpPr>
            <a:spLocks noGrp="1"/>
          </p:cNvSpPr>
          <p:nvPr>
            <p:ph idx="1"/>
          </p:nvPr>
        </p:nvSpPr>
        <p:spPr/>
        <p:txBody>
          <a:bodyPr/>
          <a:lstStyle/>
          <a:p>
            <a:r>
              <a:rPr lang="en-US" dirty="0" smtClean="0"/>
              <a:t>Automated governance for cloud platforms</a:t>
            </a:r>
          </a:p>
          <a:p>
            <a:pPr lvl="1"/>
            <a:r>
              <a:rPr lang="en-US" dirty="0" smtClean="0"/>
              <a:t>Specifying/Learning acceptable operational parameters</a:t>
            </a:r>
          </a:p>
          <a:p>
            <a:pPr lvl="1"/>
            <a:r>
              <a:rPr lang="en-US" dirty="0" smtClean="0"/>
              <a:t>Enforcing acceptable operational parameters</a:t>
            </a:r>
          </a:p>
          <a:p>
            <a:pPr lvl="1"/>
            <a:r>
              <a:rPr lang="en-US" dirty="0" smtClean="0"/>
              <a:t>Monitoring and detecting deviations from acceptable behavior</a:t>
            </a:r>
          </a:p>
          <a:p>
            <a:pPr lvl="1"/>
            <a:r>
              <a:rPr lang="en-US" dirty="0" smtClean="0"/>
              <a:t>Taking corrective/preventive action if necessary</a:t>
            </a:r>
            <a:endParaRPr lang="en-US" dirty="0"/>
          </a:p>
        </p:txBody>
      </p:sp>
    </p:spTree>
    <p:extLst>
      <p:ext uri="{BB962C8B-B14F-4D97-AF65-F5344CB8AC3E}">
        <p14:creationId xmlns:p14="http://schemas.microsoft.com/office/powerpoint/2010/main" val="3172343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we enforce design-time governance on web applications developed for a given cloud platform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p:txBody>
      </p:sp>
    </p:spTree>
    <p:extLst>
      <p:ext uri="{BB962C8B-B14F-4D97-AF65-F5344CB8AC3E}">
        <p14:creationId xmlns:p14="http://schemas.microsoft.com/office/powerpoint/2010/main" val="4269969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Platform-as-a-Service</a:t>
            </a:r>
            <a:endParaRPr lang="en-US" dirty="0"/>
          </a:p>
        </p:txBody>
      </p:sp>
      <p:sp>
        <p:nvSpPr>
          <p:cNvPr id="3" name="Content Placeholder 2"/>
          <p:cNvSpPr>
            <a:spLocks noGrp="1"/>
          </p:cNvSpPr>
          <p:nvPr>
            <p:ph idx="1"/>
          </p:nvPr>
        </p:nvSpPr>
        <p:spPr/>
        <p:txBody>
          <a:bodyPr/>
          <a:lstStyle/>
          <a:p>
            <a:r>
              <a:rPr lang="en-US" dirty="0" smtClean="0"/>
              <a:t>Managed programming platform that hides</a:t>
            </a:r>
            <a:r>
              <a:rPr lang="is-IS" dirty="0" smtClean="0"/>
              <a:t>…</a:t>
            </a:r>
            <a:endParaRPr lang="en-US" dirty="0" smtClean="0"/>
          </a:p>
          <a:p>
            <a:pPr lvl="1"/>
            <a:r>
              <a:rPr lang="en-US" dirty="0" smtClean="0"/>
              <a:t>Infrastructure details</a:t>
            </a:r>
          </a:p>
          <a:p>
            <a:pPr lvl="1"/>
            <a:r>
              <a:rPr lang="en-US" dirty="0" smtClean="0"/>
              <a:t>VM and OS details</a:t>
            </a:r>
          </a:p>
          <a:p>
            <a:r>
              <a:rPr lang="en-US" dirty="0" smtClean="0"/>
              <a:t>Provides abstractions for common application utilities</a:t>
            </a:r>
          </a:p>
          <a:p>
            <a:pPr lvl="1"/>
            <a:r>
              <a:rPr lang="en-US" dirty="0" smtClean="0"/>
              <a:t>Data storage, caching, queuing, security etc.</a:t>
            </a:r>
          </a:p>
          <a:p>
            <a:r>
              <a:rPr lang="en-US" dirty="0" smtClean="0"/>
              <a:t>Google App Engine</a:t>
            </a:r>
            <a:endParaRPr lang="en-US" dirty="0"/>
          </a:p>
        </p:txBody>
      </p:sp>
    </p:spTree>
    <p:extLst>
      <p:ext uri="{BB962C8B-B14F-4D97-AF65-F5344CB8AC3E}">
        <p14:creationId xmlns:p14="http://schemas.microsoft.com/office/powerpoint/2010/main" val="495904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PaaS</a:t>
            </a:r>
            <a:r>
              <a:rPr lang="en-US" dirty="0" smtClean="0"/>
              <a:t> Application Model</a:t>
            </a:r>
            <a:endParaRPr lang="en-US" dirty="0"/>
          </a:p>
        </p:txBody>
      </p:sp>
      <p:pic>
        <p:nvPicPr>
          <p:cNvPr id="4" name="Content Placeholder 3" descr="cloud_app_model.png"/>
          <p:cNvPicPr>
            <a:picLocks noGrp="1" noChangeAspect="1"/>
          </p:cNvPicPr>
          <p:nvPr>
            <p:ph idx="1"/>
          </p:nvPr>
        </p:nvPicPr>
        <p:blipFill>
          <a:blip r:embed="rId2">
            <a:extLst>
              <a:ext uri="{28A0092B-C50C-407E-A947-70E740481C1C}">
                <a14:useLocalDpi xmlns:a14="http://schemas.microsoft.com/office/drawing/2010/main" val="0"/>
              </a:ext>
            </a:extLst>
          </a:blip>
          <a:srcRect l="-27444" r="-27444"/>
          <a:stretch>
            <a:fillRect/>
          </a:stretch>
        </p:blipFill>
        <p:spPr/>
      </p:pic>
    </p:spTree>
    <p:extLst>
      <p:ext uri="{BB962C8B-B14F-4D97-AF65-F5344CB8AC3E}">
        <p14:creationId xmlns:p14="http://schemas.microsoft.com/office/powerpoint/2010/main" val="2422575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PaaS</a:t>
            </a:r>
            <a:r>
              <a:rPr lang="en-US" dirty="0" smtClean="0"/>
              <a:t> Clouds?</a:t>
            </a:r>
            <a:endParaRPr lang="en-US" dirty="0"/>
          </a:p>
        </p:txBody>
      </p:sp>
      <p:sp>
        <p:nvSpPr>
          <p:cNvPr id="3" name="Content Placeholder 2"/>
          <p:cNvSpPr>
            <a:spLocks noGrp="1"/>
          </p:cNvSpPr>
          <p:nvPr>
            <p:ph idx="1"/>
          </p:nvPr>
        </p:nvSpPr>
        <p:spPr/>
        <p:txBody>
          <a:bodyPr/>
          <a:lstStyle/>
          <a:p>
            <a:r>
              <a:rPr lang="en-US" dirty="0" smtClean="0"/>
              <a:t>Our research questions directly impact </a:t>
            </a:r>
            <a:r>
              <a:rPr lang="en-US" dirty="0" err="1" smtClean="0"/>
              <a:t>PaaS</a:t>
            </a:r>
            <a:r>
              <a:rPr lang="en-US" dirty="0" smtClean="0"/>
              <a:t> clouds</a:t>
            </a:r>
          </a:p>
          <a:p>
            <a:r>
              <a:rPr lang="en-US" dirty="0" smtClean="0"/>
              <a:t>A large number of applications are already deployed in </a:t>
            </a:r>
            <a:r>
              <a:rPr lang="en-US" dirty="0" err="1" smtClean="0"/>
              <a:t>PaaS</a:t>
            </a:r>
            <a:r>
              <a:rPr lang="en-US" dirty="0" smtClean="0"/>
              <a:t> clouds</a:t>
            </a:r>
          </a:p>
          <a:p>
            <a:pPr lvl="1"/>
            <a:r>
              <a:rPr lang="en-US" dirty="0" smtClean="0"/>
              <a:t>GAE: 1M</a:t>
            </a:r>
          </a:p>
          <a:p>
            <a:pPr lvl="1"/>
            <a:r>
              <a:rPr lang="en-US" dirty="0" err="1" smtClean="0"/>
              <a:t>Heroku</a:t>
            </a:r>
            <a:r>
              <a:rPr lang="en-US" dirty="0" smtClean="0"/>
              <a:t>: 1.5M</a:t>
            </a:r>
          </a:p>
          <a:p>
            <a:endParaRPr lang="en-US" dirty="0"/>
          </a:p>
        </p:txBody>
      </p:sp>
    </p:spTree>
    <p:extLst>
      <p:ext uri="{BB962C8B-B14F-4D97-AF65-F5344CB8AC3E}">
        <p14:creationId xmlns:p14="http://schemas.microsoft.com/office/powerpoint/2010/main" val="3390838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Support several different approaches</a:t>
            </a:r>
          </a:p>
          <a:p>
            <a:pPr lvl="1"/>
            <a:r>
              <a:rPr lang="en-US" dirty="0" smtClean="0"/>
              <a:t>Threshold-based: p% of the requests in a time window must complete under T </a:t>
            </a:r>
            <a:r>
              <a:rPr lang="en-US" dirty="0" err="1" smtClean="0"/>
              <a:t>ms.</a:t>
            </a:r>
            <a:endParaRPr lang="en-US" dirty="0" smtClean="0"/>
          </a:p>
          <a:p>
            <a:pPr lvl="1"/>
            <a:r>
              <a:rPr lang="en-US" dirty="0" smtClean="0"/>
              <a:t>Correlation-based: The correlation between response time and load must be positive.</a:t>
            </a:r>
          </a:p>
          <a:p>
            <a:pPr lvl="1"/>
            <a:r>
              <a:rPr lang="en-US" dirty="0" smtClean="0"/>
              <a:t>Other methods</a:t>
            </a:r>
          </a:p>
          <a:p>
            <a:r>
              <a:rPr lang="en-US" dirty="0" smtClean="0"/>
              <a:t>Configured per application</a:t>
            </a:r>
            <a:endParaRPr lang="en-US" dirty="0"/>
          </a:p>
        </p:txBody>
      </p:sp>
    </p:spTree>
    <p:extLst>
      <p:ext uri="{BB962C8B-B14F-4D97-AF65-F5344CB8AC3E}">
        <p14:creationId xmlns:p14="http://schemas.microsoft.com/office/powerpoint/2010/main" val="24966460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 Analysis</a:t>
            </a:r>
            <a:endParaRPr lang="en-US" dirty="0"/>
          </a:p>
        </p:txBody>
      </p:sp>
      <p:sp>
        <p:nvSpPr>
          <p:cNvPr id="3" name="Content Placeholder 2"/>
          <p:cNvSpPr>
            <a:spLocks noGrp="1"/>
          </p:cNvSpPr>
          <p:nvPr>
            <p:ph idx="1"/>
          </p:nvPr>
        </p:nvSpPr>
        <p:spPr/>
        <p:txBody>
          <a:bodyPr/>
          <a:lstStyle/>
          <a:p>
            <a:r>
              <a:rPr lang="en-US" dirty="0" smtClean="0"/>
              <a:t>Use relative importance (RI) metric on specific paths to identify the most significant components (API calls) along each path</a:t>
            </a:r>
          </a:p>
          <a:p>
            <a:pPr lvl="1"/>
            <a:r>
              <a:rPr lang="en-US" dirty="0" smtClean="0"/>
              <a:t>Check for both the RI values, and recent changes to the RI values</a:t>
            </a:r>
          </a:p>
          <a:p>
            <a:r>
              <a:rPr lang="en-US" dirty="0" smtClean="0"/>
              <a:t>If a performance anomaly happens in multiple paths, perform separate root cause analyses for each path</a:t>
            </a:r>
            <a:endParaRPr lang="en-US" dirty="0"/>
          </a:p>
        </p:txBody>
      </p:sp>
    </p:spTree>
    <p:extLst>
      <p:ext uri="{BB962C8B-B14F-4D97-AF65-F5344CB8AC3E}">
        <p14:creationId xmlns:p14="http://schemas.microsoft.com/office/powerpoint/2010/main" val="179613484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Analysis</a:t>
            </a:r>
            <a:endParaRPr lang="en-US" dirty="0"/>
          </a:p>
        </p:txBody>
      </p:sp>
      <p:sp>
        <p:nvSpPr>
          <p:cNvPr id="3" name="Content Placeholder 2"/>
          <p:cNvSpPr>
            <a:spLocks noGrp="1"/>
          </p:cNvSpPr>
          <p:nvPr>
            <p:ph idx="1"/>
          </p:nvPr>
        </p:nvSpPr>
        <p:spPr/>
        <p:txBody>
          <a:bodyPr/>
          <a:lstStyle/>
          <a:p>
            <a:r>
              <a:rPr lang="en-US" dirty="0" smtClean="0"/>
              <a:t>Compute the distribution of requests over different paths</a:t>
            </a:r>
          </a:p>
          <a:p>
            <a:pPr lvl="1"/>
            <a:r>
              <a:rPr lang="en-US" dirty="0" smtClean="0"/>
              <a:t>Evaluate how this distribution changes over time</a:t>
            </a:r>
          </a:p>
          <a:p>
            <a:r>
              <a:rPr lang="en-US" dirty="0" smtClean="0"/>
              <a:t>Novelty detection – appearance of new paths in the path distribution</a:t>
            </a:r>
          </a:p>
          <a:p>
            <a:r>
              <a:rPr lang="en-US" dirty="0" smtClean="0"/>
              <a:t>Summarize response time metric over different paths</a:t>
            </a:r>
            <a:endParaRPr lang="en-US" dirty="0"/>
          </a:p>
        </p:txBody>
      </p:sp>
    </p:spTree>
    <p:extLst>
      <p:ext uri="{BB962C8B-B14F-4D97-AF65-F5344CB8AC3E}">
        <p14:creationId xmlns:p14="http://schemas.microsoft.com/office/powerpoint/2010/main" val="12928485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Intro</a:t>
            </a:r>
          </a:p>
          <a:p>
            <a:r>
              <a:rPr lang="en-US" dirty="0" smtClean="0"/>
              <a:t>Motivation/Background</a:t>
            </a:r>
          </a:p>
          <a:p>
            <a:pPr lvl="1"/>
            <a:r>
              <a:rPr lang="en-US" dirty="0" smtClean="0"/>
              <a:t>Thesis statement</a:t>
            </a:r>
          </a:p>
          <a:p>
            <a:r>
              <a:rPr lang="en-US" dirty="0" smtClean="0"/>
              <a:t>Result 1 (EAGER)</a:t>
            </a:r>
          </a:p>
          <a:p>
            <a:r>
              <a:rPr lang="en-US" dirty="0" smtClean="0"/>
              <a:t>Result 2 (</a:t>
            </a:r>
            <a:r>
              <a:rPr lang="en-US" dirty="0" err="1" smtClean="0"/>
              <a:t>Cerebro</a:t>
            </a:r>
            <a:r>
              <a:rPr lang="en-US" dirty="0" smtClean="0"/>
              <a:t>)</a:t>
            </a:r>
          </a:p>
          <a:p>
            <a:r>
              <a:rPr lang="en-US" dirty="0" smtClean="0"/>
              <a:t>Result 3 (Anomaly detection/Roots)</a:t>
            </a:r>
          </a:p>
          <a:p>
            <a:r>
              <a:rPr lang="en-US" dirty="0" smtClean="0"/>
              <a:t>Related work</a:t>
            </a:r>
          </a:p>
          <a:p>
            <a:r>
              <a:rPr lang="en-US" dirty="0" smtClean="0"/>
              <a:t>Future work</a:t>
            </a:r>
            <a:endParaRPr lang="en-US" dirty="0"/>
          </a:p>
        </p:txBody>
      </p:sp>
    </p:spTree>
    <p:extLst>
      <p:ext uri="{BB962C8B-B14F-4D97-AF65-F5344CB8AC3E}">
        <p14:creationId xmlns:p14="http://schemas.microsoft.com/office/powerpoint/2010/main" val="2499342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we enforce design-time governance on web applications developed for a given Platform-as-a-Service cloud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p:txBody>
      </p:sp>
    </p:spTree>
    <p:extLst>
      <p:ext uri="{BB962C8B-B14F-4D97-AF65-F5344CB8AC3E}">
        <p14:creationId xmlns:p14="http://schemas.microsoft.com/office/powerpoint/2010/main" val="1996961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4" name="Cloud 3"/>
          <p:cNvSpPr/>
          <p:nvPr/>
        </p:nvSpPr>
        <p:spPr>
          <a:xfrm rot="10800000">
            <a:off x="313427" y="3511493"/>
            <a:ext cx="6348073" cy="30881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533678" y="5441569"/>
            <a:ext cx="3996901"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Infrastructure</a:t>
            </a:r>
            <a:endParaRPr lang="en-US" dirty="0"/>
          </a:p>
        </p:txBody>
      </p:sp>
      <p:sp>
        <p:nvSpPr>
          <p:cNvPr id="6" name="Rectangle 5"/>
          <p:cNvSpPr/>
          <p:nvPr/>
        </p:nvSpPr>
        <p:spPr>
          <a:xfrm>
            <a:off x="1876091" y="4831412"/>
            <a:ext cx="3312074"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Programming Platform</a:t>
            </a:r>
            <a:endParaRPr lang="en-US" dirty="0"/>
          </a:p>
        </p:txBody>
      </p:sp>
      <p:sp>
        <p:nvSpPr>
          <p:cNvPr id="7" name="Rectangle 6"/>
          <p:cNvSpPr/>
          <p:nvPr/>
        </p:nvSpPr>
        <p:spPr>
          <a:xfrm>
            <a:off x="2249633" y="4221258"/>
            <a:ext cx="2564990"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Application </a:t>
            </a:r>
            <a:endParaRPr lang="en-US" dirty="0"/>
          </a:p>
        </p:txBody>
      </p:sp>
      <p:sp>
        <p:nvSpPr>
          <p:cNvPr id="9" name="Right Brace 8"/>
          <p:cNvSpPr/>
          <p:nvPr/>
        </p:nvSpPr>
        <p:spPr>
          <a:xfrm>
            <a:off x="6819095" y="3513368"/>
            <a:ext cx="276068" cy="30881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7294379" y="4395588"/>
            <a:ext cx="1695528" cy="1477328"/>
          </a:xfrm>
          <a:prstGeom prst="rect">
            <a:avLst/>
          </a:prstGeom>
          <a:noFill/>
        </p:spPr>
        <p:txBody>
          <a:bodyPr wrap="square" rtlCol="0">
            <a:spAutoFit/>
          </a:bodyPr>
          <a:lstStyle/>
          <a:p>
            <a:r>
              <a:rPr lang="en-US" dirty="0" smtClean="0"/>
              <a:t>Scalability</a:t>
            </a:r>
          </a:p>
          <a:p>
            <a:r>
              <a:rPr lang="en-US" dirty="0" smtClean="0"/>
              <a:t>High availability</a:t>
            </a:r>
          </a:p>
          <a:p>
            <a:r>
              <a:rPr lang="en-US" dirty="0" smtClean="0"/>
              <a:t>Ease of use</a:t>
            </a:r>
          </a:p>
          <a:p>
            <a:r>
              <a:rPr lang="en-US" dirty="0" smtClean="0"/>
              <a:t>Cost effective</a:t>
            </a:r>
          </a:p>
          <a:p>
            <a:endParaRPr lang="en-US" dirty="0"/>
          </a:p>
        </p:txBody>
      </p:sp>
      <p:pic>
        <p:nvPicPr>
          <p:cNvPr id="11" name="Picture 10" descr="compan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91962"/>
            <a:ext cx="1371600" cy="1371600"/>
          </a:xfrm>
          <a:prstGeom prst="rect">
            <a:avLst/>
          </a:prstGeom>
        </p:spPr>
      </p:pic>
      <p:pic>
        <p:nvPicPr>
          <p:cNvPr id="12" name="Picture 11" descr="scientist-icon-5357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143" y="1591962"/>
            <a:ext cx="1371600" cy="1371600"/>
          </a:xfrm>
          <a:prstGeom prst="rect">
            <a:avLst/>
          </a:prstGeom>
        </p:spPr>
      </p:pic>
      <p:pic>
        <p:nvPicPr>
          <p:cNvPr id="13" name="Picture 12" descr="mobile_user_400_clr_9132-262x30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8165" y="1591962"/>
            <a:ext cx="1197864" cy="1371600"/>
          </a:xfrm>
          <a:prstGeom prst="rect">
            <a:avLst/>
          </a:prstGeom>
        </p:spPr>
      </p:pic>
      <p:sp>
        <p:nvSpPr>
          <p:cNvPr id="14" name="Down Arrow 13"/>
          <p:cNvSpPr/>
          <p:nvPr/>
        </p:nvSpPr>
        <p:spPr>
          <a:xfrm>
            <a:off x="3473942" y="2963562"/>
            <a:ext cx="298833" cy="4234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rot="18898302">
            <a:off x="1612941" y="2979107"/>
            <a:ext cx="301752" cy="69893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3352521" flipH="1">
            <a:off x="5131914" y="2934330"/>
            <a:ext cx="301752" cy="7021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055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a:t>
            </a:r>
            <a:endParaRPr lang="en-US" dirty="0"/>
          </a:p>
        </p:txBody>
      </p:sp>
      <p:cxnSp>
        <p:nvCxnSpPr>
          <p:cNvPr id="5" name="Straight Connector 4"/>
          <p:cNvCxnSpPr/>
          <p:nvPr/>
        </p:nvCxnSpPr>
        <p:spPr>
          <a:xfrm flipH="1">
            <a:off x="3031399" y="1730843"/>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a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12" y="1181048"/>
            <a:ext cx="1957400" cy="1957400"/>
          </a:xfrm>
          <a:prstGeom prst="rect">
            <a:avLst/>
          </a:prstGeom>
        </p:spPr>
      </p:pic>
      <p:pic>
        <p:nvPicPr>
          <p:cNvPr id="9" name="Picture 8" descr="Google-CloudPlatform_VerticalLock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33" y="2739465"/>
            <a:ext cx="1998701" cy="1399248"/>
          </a:xfrm>
          <a:prstGeom prst="rect">
            <a:avLst/>
          </a:prstGeom>
        </p:spPr>
      </p:pic>
      <p:pic>
        <p:nvPicPr>
          <p:cNvPr id="10" name="Picture 9" descr="salesfor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260" y="1938495"/>
            <a:ext cx="1108855" cy="776585"/>
          </a:xfrm>
          <a:prstGeom prst="rect">
            <a:avLst/>
          </a:prstGeom>
        </p:spPr>
      </p:pic>
      <p:pic>
        <p:nvPicPr>
          <p:cNvPr id="11" name="Picture 10" descr="Herok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581" y="3885250"/>
            <a:ext cx="2233860" cy="943185"/>
          </a:xfrm>
          <a:prstGeom prst="rect">
            <a:avLst/>
          </a:prstGeom>
        </p:spPr>
      </p:pic>
      <p:pic>
        <p:nvPicPr>
          <p:cNvPr id="12" name="Picture 11" descr="az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830" y="4629203"/>
            <a:ext cx="1565208" cy="1173906"/>
          </a:xfrm>
          <a:prstGeom prst="rect">
            <a:avLst/>
          </a:prstGeom>
        </p:spPr>
      </p:pic>
      <p:pic>
        <p:nvPicPr>
          <p:cNvPr id="13" name="Picture 12" descr="euc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108" y="5628614"/>
            <a:ext cx="2089145" cy="423702"/>
          </a:xfrm>
          <a:prstGeom prst="rect">
            <a:avLst/>
          </a:prstGeom>
        </p:spPr>
      </p:pic>
      <p:pic>
        <p:nvPicPr>
          <p:cNvPr id="14" name="Picture 13" descr="appscal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4357" y="4636740"/>
            <a:ext cx="888654" cy="888654"/>
          </a:xfrm>
          <a:prstGeom prst="rect">
            <a:avLst/>
          </a:prstGeom>
        </p:spPr>
      </p:pic>
      <p:pic>
        <p:nvPicPr>
          <p:cNvPr id="15" name="Picture 14" descr="vmware-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74338" y="2802244"/>
            <a:ext cx="1103398" cy="797665"/>
          </a:xfrm>
          <a:prstGeom prst="rect">
            <a:avLst/>
          </a:prstGeom>
        </p:spPr>
      </p:pic>
      <p:pic>
        <p:nvPicPr>
          <p:cNvPr id="16" name="Picture 15" descr="The_OpenStack_logo.svg.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7358" y="6052316"/>
            <a:ext cx="805684" cy="805684"/>
          </a:xfrm>
          <a:prstGeom prst="rect">
            <a:avLst/>
          </a:prstGeom>
        </p:spPr>
      </p:pic>
      <p:pic>
        <p:nvPicPr>
          <p:cNvPr id="17" name="Picture 16" descr="HP_Helion_cloud_icon.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3424" y="6163846"/>
            <a:ext cx="1041829" cy="597597"/>
          </a:xfrm>
          <a:prstGeom prst="rect">
            <a:avLst/>
          </a:prstGeom>
        </p:spPr>
      </p:pic>
      <p:cxnSp>
        <p:nvCxnSpPr>
          <p:cNvPr id="19" name="Straight Connector 18"/>
          <p:cNvCxnSpPr/>
          <p:nvPr/>
        </p:nvCxnSpPr>
        <p:spPr>
          <a:xfrm flipH="1">
            <a:off x="6087700" y="1731359"/>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descr="airbn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62658" y="1993079"/>
            <a:ext cx="1780550" cy="556422"/>
          </a:xfrm>
          <a:prstGeom prst="rect">
            <a:avLst/>
          </a:prstGeom>
        </p:spPr>
      </p:pic>
      <p:pic>
        <p:nvPicPr>
          <p:cNvPr id="22" name="Picture 21" descr="bmw-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92519" y="1803115"/>
            <a:ext cx="995181" cy="746386"/>
          </a:xfrm>
          <a:prstGeom prst="rect">
            <a:avLst/>
          </a:prstGeom>
        </p:spPr>
      </p:pic>
      <p:pic>
        <p:nvPicPr>
          <p:cNvPr id="23" name="Picture 22" descr="citrix-logo-black.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07797" y="4073805"/>
            <a:ext cx="1613096" cy="608137"/>
          </a:xfrm>
          <a:prstGeom prst="rect">
            <a:avLst/>
          </a:prstGeom>
        </p:spPr>
      </p:pic>
      <p:pic>
        <p:nvPicPr>
          <p:cNvPr id="24" name="Picture 23" descr="cocacola.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62658" y="3285172"/>
            <a:ext cx="1553464" cy="870565"/>
          </a:xfrm>
          <a:prstGeom prst="rect">
            <a:avLst/>
          </a:prstGeom>
        </p:spPr>
      </p:pic>
      <p:pic>
        <p:nvPicPr>
          <p:cNvPr id="21" name="Picture 20" descr="best_buy.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94568" y="2794257"/>
            <a:ext cx="1344752" cy="926198"/>
          </a:xfrm>
          <a:prstGeom prst="rect">
            <a:avLst/>
          </a:prstGeom>
        </p:spPr>
      </p:pic>
      <p:pic>
        <p:nvPicPr>
          <p:cNvPr id="25" name="Picture 24" descr="coursera.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84323" y="4675068"/>
            <a:ext cx="1054997" cy="1054997"/>
          </a:xfrm>
          <a:prstGeom prst="rect">
            <a:avLst/>
          </a:prstGeom>
        </p:spPr>
      </p:pic>
      <p:pic>
        <p:nvPicPr>
          <p:cNvPr id="26" name="Picture 25" descr="Netflix_Web_Logo.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62658" y="5072450"/>
            <a:ext cx="1567414" cy="726888"/>
          </a:xfrm>
          <a:prstGeom prst="rect">
            <a:avLst/>
          </a:prstGeom>
        </p:spPr>
      </p:pic>
      <p:pic>
        <p:nvPicPr>
          <p:cNvPr id="27" name="Picture 26" descr="Snapcha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62658" y="5910166"/>
            <a:ext cx="1626434" cy="832188"/>
          </a:xfrm>
          <a:prstGeom prst="rect">
            <a:avLst/>
          </a:prstGeom>
        </p:spPr>
      </p:pic>
      <p:pic>
        <p:nvPicPr>
          <p:cNvPr id="28" name="Picture 27" descr="Rovio_logo.svg.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92519" y="5803109"/>
            <a:ext cx="571301" cy="900525"/>
          </a:xfrm>
          <a:prstGeom prst="rect">
            <a:avLst/>
          </a:prstGeom>
        </p:spPr>
      </p:pic>
      <p:pic>
        <p:nvPicPr>
          <p:cNvPr id="29" name="Picture 28" descr="Lamborghini_Logo.svg.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16971" y="2690176"/>
            <a:ext cx="679153" cy="776175"/>
          </a:xfrm>
          <a:prstGeom prst="rect">
            <a:avLst/>
          </a:prstGeom>
        </p:spPr>
      </p:pic>
      <p:pic>
        <p:nvPicPr>
          <p:cNvPr id="30" name="Picture 29" descr="khan-logo-vertical-transpar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41700" y="4065531"/>
            <a:ext cx="654812" cy="919681"/>
          </a:xfrm>
          <a:prstGeom prst="rect">
            <a:avLst/>
          </a:prstGeom>
        </p:spPr>
      </p:pic>
      <p:pic>
        <p:nvPicPr>
          <p:cNvPr id="31" name="Picture 30" descr="socc.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15283" y="1590460"/>
            <a:ext cx="2684122" cy="805237"/>
          </a:xfrm>
          <a:prstGeom prst="rect">
            <a:avLst/>
          </a:prstGeom>
        </p:spPr>
      </p:pic>
      <p:sp>
        <p:nvSpPr>
          <p:cNvPr id="32" name="TextBox 31"/>
          <p:cNvSpPr txBox="1"/>
          <p:nvPr/>
        </p:nvSpPr>
        <p:spPr>
          <a:xfrm>
            <a:off x="6474729" y="2690176"/>
            <a:ext cx="1270043" cy="369332"/>
          </a:xfrm>
          <a:prstGeom prst="rect">
            <a:avLst/>
          </a:prstGeom>
          <a:noFill/>
        </p:spPr>
        <p:txBody>
          <a:bodyPr wrap="square" rtlCol="0">
            <a:spAutoFit/>
          </a:bodyPr>
          <a:lstStyle/>
          <a:p>
            <a:r>
              <a:rPr lang="en-US" b="1" dirty="0" err="1" smtClean="0"/>
              <a:t>CloudCom</a:t>
            </a:r>
            <a:endParaRPr lang="en-US" b="1" dirty="0"/>
          </a:p>
        </p:txBody>
      </p:sp>
      <p:sp>
        <p:nvSpPr>
          <p:cNvPr id="34" name="TextBox 33"/>
          <p:cNvSpPr txBox="1"/>
          <p:nvPr/>
        </p:nvSpPr>
        <p:spPr>
          <a:xfrm>
            <a:off x="7491464" y="3339190"/>
            <a:ext cx="1270043" cy="369332"/>
          </a:xfrm>
          <a:prstGeom prst="rect">
            <a:avLst/>
          </a:prstGeom>
          <a:noFill/>
        </p:spPr>
        <p:txBody>
          <a:bodyPr wrap="square" rtlCol="0">
            <a:spAutoFit/>
          </a:bodyPr>
          <a:lstStyle/>
          <a:p>
            <a:r>
              <a:rPr lang="en-US" b="1" dirty="0" err="1" smtClean="0"/>
              <a:t>HotCloud</a:t>
            </a:r>
            <a:endParaRPr lang="en-US" b="1" dirty="0"/>
          </a:p>
        </p:txBody>
      </p:sp>
      <p:sp>
        <p:nvSpPr>
          <p:cNvPr id="35" name="TextBox 34"/>
          <p:cNvSpPr txBox="1"/>
          <p:nvPr/>
        </p:nvSpPr>
        <p:spPr>
          <a:xfrm>
            <a:off x="6657778" y="3880865"/>
            <a:ext cx="769568" cy="369332"/>
          </a:xfrm>
          <a:prstGeom prst="rect">
            <a:avLst/>
          </a:prstGeom>
          <a:noFill/>
        </p:spPr>
        <p:txBody>
          <a:bodyPr wrap="square" rtlCol="0">
            <a:spAutoFit/>
          </a:bodyPr>
          <a:lstStyle/>
          <a:p>
            <a:r>
              <a:rPr lang="en-US" b="1" dirty="0" smtClean="0"/>
              <a:t>IC2E</a:t>
            </a:r>
            <a:endParaRPr lang="en-US" b="1" dirty="0"/>
          </a:p>
        </p:txBody>
      </p:sp>
      <p:pic>
        <p:nvPicPr>
          <p:cNvPr id="36" name="Picture 35" descr="ieeecloud.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672881" y="3880865"/>
            <a:ext cx="1326524" cy="1326524"/>
          </a:xfrm>
          <a:prstGeom prst="rect">
            <a:avLst/>
          </a:prstGeom>
        </p:spPr>
      </p:pic>
      <p:sp>
        <p:nvSpPr>
          <p:cNvPr id="37" name="TextBox 36"/>
          <p:cNvSpPr txBox="1"/>
          <p:nvPr/>
        </p:nvSpPr>
        <p:spPr>
          <a:xfrm>
            <a:off x="7729362" y="5340728"/>
            <a:ext cx="1270043" cy="369332"/>
          </a:xfrm>
          <a:prstGeom prst="rect">
            <a:avLst/>
          </a:prstGeom>
          <a:noFill/>
        </p:spPr>
        <p:txBody>
          <a:bodyPr wrap="square" rtlCol="0">
            <a:spAutoFit/>
          </a:bodyPr>
          <a:lstStyle/>
          <a:p>
            <a:r>
              <a:rPr lang="en-US" b="1" dirty="0" smtClean="0"/>
              <a:t>CCGRID</a:t>
            </a:r>
            <a:endParaRPr lang="en-US" b="1" dirty="0"/>
          </a:p>
        </p:txBody>
      </p:sp>
      <p:sp>
        <p:nvSpPr>
          <p:cNvPr id="38" name="TextBox 37"/>
          <p:cNvSpPr txBox="1"/>
          <p:nvPr/>
        </p:nvSpPr>
        <p:spPr>
          <a:xfrm>
            <a:off x="6221421" y="4497276"/>
            <a:ext cx="1451460" cy="369332"/>
          </a:xfrm>
          <a:prstGeom prst="rect">
            <a:avLst/>
          </a:prstGeom>
          <a:noFill/>
        </p:spPr>
        <p:txBody>
          <a:bodyPr wrap="square" rtlCol="0">
            <a:spAutoFit/>
          </a:bodyPr>
          <a:lstStyle/>
          <a:p>
            <a:r>
              <a:rPr lang="en-US" b="1" dirty="0" err="1" smtClean="0"/>
              <a:t>MobileCloud</a:t>
            </a:r>
            <a:endParaRPr lang="en-US" b="1" dirty="0"/>
          </a:p>
        </p:txBody>
      </p:sp>
      <p:sp>
        <p:nvSpPr>
          <p:cNvPr id="39" name="TextBox 38"/>
          <p:cNvSpPr txBox="1"/>
          <p:nvPr/>
        </p:nvSpPr>
        <p:spPr>
          <a:xfrm>
            <a:off x="6315283" y="3306834"/>
            <a:ext cx="794469" cy="369332"/>
          </a:xfrm>
          <a:prstGeom prst="rect">
            <a:avLst/>
          </a:prstGeom>
          <a:noFill/>
        </p:spPr>
        <p:txBody>
          <a:bodyPr wrap="square" rtlCol="0">
            <a:spAutoFit/>
          </a:bodyPr>
          <a:lstStyle/>
          <a:p>
            <a:r>
              <a:rPr lang="en-US" b="1" dirty="0" smtClean="0"/>
              <a:t>SSC</a:t>
            </a:r>
            <a:endParaRPr lang="en-US" b="1" dirty="0"/>
          </a:p>
        </p:txBody>
      </p:sp>
      <p:sp>
        <p:nvSpPr>
          <p:cNvPr id="40" name="TextBox 39"/>
          <p:cNvSpPr txBox="1"/>
          <p:nvPr/>
        </p:nvSpPr>
        <p:spPr>
          <a:xfrm>
            <a:off x="7610227" y="5820545"/>
            <a:ext cx="1270043" cy="369332"/>
          </a:xfrm>
          <a:prstGeom prst="rect">
            <a:avLst/>
          </a:prstGeom>
          <a:noFill/>
        </p:spPr>
        <p:txBody>
          <a:bodyPr wrap="square" rtlCol="0">
            <a:spAutoFit/>
          </a:bodyPr>
          <a:lstStyle/>
          <a:p>
            <a:r>
              <a:rPr lang="en-US" b="1" dirty="0" err="1" smtClean="0"/>
              <a:t>FiCloud</a:t>
            </a:r>
            <a:endParaRPr lang="en-US" b="1" dirty="0"/>
          </a:p>
        </p:txBody>
      </p:sp>
      <p:sp>
        <p:nvSpPr>
          <p:cNvPr id="41" name="TextBox 40"/>
          <p:cNvSpPr txBox="1"/>
          <p:nvPr/>
        </p:nvSpPr>
        <p:spPr>
          <a:xfrm>
            <a:off x="7866351" y="2435689"/>
            <a:ext cx="1013919" cy="369332"/>
          </a:xfrm>
          <a:prstGeom prst="rect">
            <a:avLst/>
          </a:prstGeom>
          <a:noFill/>
        </p:spPr>
        <p:txBody>
          <a:bodyPr wrap="square" rtlCol="0">
            <a:spAutoFit/>
          </a:bodyPr>
          <a:lstStyle/>
          <a:p>
            <a:r>
              <a:rPr lang="en-US" b="1" dirty="0" smtClean="0"/>
              <a:t>ISBCC</a:t>
            </a:r>
            <a:endParaRPr lang="en-US" b="1" dirty="0"/>
          </a:p>
        </p:txBody>
      </p:sp>
      <p:sp>
        <p:nvSpPr>
          <p:cNvPr id="42" name="TextBox 41"/>
          <p:cNvSpPr txBox="1"/>
          <p:nvPr/>
        </p:nvSpPr>
        <p:spPr>
          <a:xfrm>
            <a:off x="6230912" y="5156062"/>
            <a:ext cx="1270043" cy="369332"/>
          </a:xfrm>
          <a:prstGeom prst="rect">
            <a:avLst/>
          </a:prstGeom>
          <a:noFill/>
        </p:spPr>
        <p:txBody>
          <a:bodyPr wrap="square" rtlCol="0">
            <a:spAutoFit/>
          </a:bodyPr>
          <a:lstStyle/>
          <a:p>
            <a:r>
              <a:rPr lang="en-US" b="1" dirty="0" smtClean="0"/>
              <a:t>SC2</a:t>
            </a:r>
            <a:endParaRPr lang="en-US" b="1" dirty="0"/>
          </a:p>
        </p:txBody>
      </p:sp>
      <p:sp>
        <p:nvSpPr>
          <p:cNvPr id="43" name="TextBox 42"/>
          <p:cNvSpPr txBox="1"/>
          <p:nvPr/>
        </p:nvSpPr>
        <p:spPr>
          <a:xfrm>
            <a:off x="6871314" y="5187959"/>
            <a:ext cx="689108" cy="369332"/>
          </a:xfrm>
          <a:prstGeom prst="rect">
            <a:avLst/>
          </a:prstGeom>
          <a:noFill/>
        </p:spPr>
        <p:txBody>
          <a:bodyPr wrap="square" rtlCol="0">
            <a:spAutoFit/>
          </a:bodyPr>
          <a:lstStyle/>
          <a:p>
            <a:r>
              <a:rPr lang="en-US" b="1" dirty="0" smtClean="0"/>
              <a:t>UCC</a:t>
            </a:r>
            <a:endParaRPr lang="en-US" b="1" dirty="0"/>
          </a:p>
        </p:txBody>
      </p:sp>
      <p:sp>
        <p:nvSpPr>
          <p:cNvPr id="44" name="TextBox 43"/>
          <p:cNvSpPr txBox="1"/>
          <p:nvPr/>
        </p:nvSpPr>
        <p:spPr>
          <a:xfrm>
            <a:off x="6627129" y="6312893"/>
            <a:ext cx="1270043" cy="369332"/>
          </a:xfrm>
          <a:prstGeom prst="rect">
            <a:avLst/>
          </a:prstGeom>
          <a:noFill/>
        </p:spPr>
        <p:txBody>
          <a:bodyPr wrap="square" rtlCol="0">
            <a:spAutoFit/>
          </a:bodyPr>
          <a:lstStyle/>
          <a:p>
            <a:r>
              <a:rPr lang="en-US" b="1" dirty="0" smtClean="0"/>
              <a:t>HPDC</a:t>
            </a:r>
            <a:endParaRPr lang="en-US" b="1" dirty="0"/>
          </a:p>
        </p:txBody>
      </p:sp>
      <p:sp>
        <p:nvSpPr>
          <p:cNvPr id="45" name="TextBox 44"/>
          <p:cNvSpPr txBox="1"/>
          <p:nvPr/>
        </p:nvSpPr>
        <p:spPr>
          <a:xfrm>
            <a:off x="7747588" y="2953782"/>
            <a:ext cx="1270043" cy="369332"/>
          </a:xfrm>
          <a:prstGeom prst="rect">
            <a:avLst/>
          </a:prstGeom>
          <a:noFill/>
        </p:spPr>
        <p:txBody>
          <a:bodyPr wrap="square" rtlCol="0">
            <a:spAutoFit/>
          </a:bodyPr>
          <a:lstStyle/>
          <a:p>
            <a:r>
              <a:rPr lang="en-US" b="1" dirty="0" smtClean="0"/>
              <a:t>IJCCSA</a:t>
            </a:r>
            <a:endParaRPr lang="en-US" b="1" dirty="0"/>
          </a:p>
        </p:txBody>
      </p:sp>
      <p:sp>
        <p:nvSpPr>
          <p:cNvPr id="46" name="TextBox 45"/>
          <p:cNvSpPr txBox="1"/>
          <p:nvPr/>
        </p:nvSpPr>
        <p:spPr>
          <a:xfrm>
            <a:off x="7610227" y="6328840"/>
            <a:ext cx="1270043" cy="369332"/>
          </a:xfrm>
          <a:prstGeom prst="rect">
            <a:avLst/>
          </a:prstGeom>
          <a:noFill/>
        </p:spPr>
        <p:txBody>
          <a:bodyPr wrap="square" rtlCol="0">
            <a:spAutoFit/>
          </a:bodyPr>
          <a:lstStyle/>
          <a:p>
            <a:r>
              <a:rPr lang="en-US" b="1" dirty="0" err="1" smtClean="0"/>
              <a:t>CSCloud</a:t>
            </a:r>
            <a:endParaRPr lang="en-US" b="1" dirty="0"/>
          </a:p>
        </p:txBody>
      </p:sp>
      <p:sp>
        <p:nvSpPr>
          <p:cNvPr id="47" name="TextBox 46"/>
          <p:cNvSpPr txBox="1"/>
          <p:nvPr/>
        </p:nvSpPr>
        <p:spPr>
          <a:xfrm>
            <a:off x="6221421" y="5725478"/>
            <a:ext cx="1270043" cy="369332"/>
          </a:xfrm>
          <a:prstGeom prst="rect">
            <a:avLst/>
          </a:prstGeom>
          <a:noFill/>
        </p:spPr>
        <p:txBody>
          <a:bodyPr wrap="square" rtlCol="0">
            <a:spAutoFit/>
          </a:bodyPr>
          <a:lstStyle/>
          <a:p>
            <a:r>
              <a:rPr lang="en-US" b="1" dirty="0" err="1" smtClean="0"/>
              <a:t>SOSeMC</a:t>
            </a:r>
            <a:endParaRPr lang="en-US" b="1" dirty="0"/>
          </a:p>
        </p:txBody>
      </p:sp>
    </p:spTree>
    <p:extLst>
      <p:ext uri="{BB962C8B-B14F-4D97-AF65-F5344CB8AC3E}">
        <p14:creationId xmlns:p14="http://schemas.microsoft.com/office/powerpoint/2010/main" val="2321943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Not Enforce Good Coding</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Other organizational standards and best practices</a:t>
            </a:r>
            <a:endParaRPr lang="en-US" dirty="0"/>
          </a:p>
        </p:txBody>
      </p:sp>
      <p:sp>
        <p:nvSpPr>
          <p:cNvPr id="4" name="Cloud 3"/>
          <p:cNvSpPr/>
          <p:nvPr/>
        </p:nvSpPr>
        <p:spPr>
          <a:xfrm rot="10800000">
            <a:off x="5306435" y="4507391"/>
            <a:ext cx="3110709" cy="1618772"/>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developer-icon-1786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07391"/>
            <a:ext cx="1861233" cy="1861233"/>
          </a:xfrm>
          <a:prstGeom prst="rect">
            <a:avLst/>
          </a:prstGeom>
        </p:spPr>
      </p:pic>
      <p:cxnSp>
        <p:nvCxnSpPr>
          <p:cNvPr id="7" name="Straight Arrow Connector 6"/>
          <p:cNvCxnSpPr/>
          <p:nvPr/>
        </p:nvCxnSpPr>
        <p:spPr>
          <a:xfrm>
            <a:off x="2430492" y="5317051"/>
            <a:ext cx="26247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2881" y="6045458"/>
            <a:ext cx="2340864" cy="646331"/>
          </a:xfrm>
          <a:prstGeom prst="rect">
            <a:avLst/>
          </a:prstGeom>
          <a:noFill/>
        </p:spPr>
        <p:txBody>
          <a:bodyPr wrap="square" rtlCol="0">
            <a:spAutoFit/>
          </a:bodyPr>
          <a:lstStyle/>
          <a:p>
            <a:pPr algn="ctr"/>
            <a:r>
              <a:rPr lang="en-US" dirty="0" smtClean="0"/>
              <a:t>Poorly written and packaged code</a:t>
            </a:r>
            <a:endParaRPr lang="en-US" dirty="0"/>
          </a:p>
        </p:txBody>
      </p:sp>
      <p:sp>
        <p:nvSpPr>
          <p:cNvPr id="10" name="TextBox 9"/>
          <p:cNvSpPr txBox="1"/>
          <p:nvPr/>
        </p:nvSpPr>
        <p:spPr>
          <a:xfrm>
            <a:off x="2430492" y="4619186"/>
            <a:ext cx="2428024" cy="646331"/>
          </a:xfrm>
          <a:prstGeom prst="rect">
            <a:avLst/>
          </a:prstGeom>
          <a:noFill/>
        </p:spPr>
        <p:txBody>
          <a:bodyPr wrap="square" rtlCol="0">
            <a:spAutoFit/>
          </a:bodyPr>
          <a:lstStyle/>
          <a:p>
            <a:pPr algn="ctr"/>
            <a:r>
              <a:rPr lang="en-US" dirty="0" smtClean="0"/>
              <a:t>Unverified/unchecked deployment</a:t>
            </a:r>
            <a:endParaRPr lang="en-US" dirty="0"/>
          </a:p>
        </p:txBody>
      </p:sp>
      <p:sp>
        <p:nvSpPr>
          <p:cNvPr id="11" name="TextBox 10"/>
          <p:cNvSpPr txBox="1"/>
          <p:nvPr/>
        </p:nvSpPr>
        <p:spPr>
          <a:xfrm>
            <a:off x="6076285" y="5043105"/>
            <a:ext cx="1718294" cy="646331"/>
          </a:xfrm>
          <a:prstGeom prst="rect">
            <a:avLst/>
          </a:prstGeom>
          <a:noFill/>
        </p:spPr>
        <p:txBody>
          <a:bodyPr wrap="square" rtlCol="0">
            <a:spAutoFit/>
          </a:bodyPr>
          <a:lstStyle/>
          <a:p>
            <a:pPr algn="ctr"/>
            <a:r>
              <a:rPr lang="en-US" dirty="0" smtClean="0"/>
              <a:t>Maintenance nightmare</a:t>
            </a:r>
            <a:endParaRPr lang="en-US" dirty="0"/>
          </a:p>
        </p:txBody>
      </p:sp>
    </p:spTree>
    <p:extLst>
      <p:ext uri="{BB962C8B-B14F-4D97-AF65-F5344CB8AC3E}">
        <p14:creationId xmlns:p14="http://schemas.microsoft.com/office/powerpoint/2010/main" val="2927366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21807</TotalTime>
  <Words>598</Words>
  <Application>Microsoft Macintosh PowerPoint</Application>
  <PresentationFormat>On-screen Show (4:3)</PresentationFormat>
  <Paragraphs>105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Anomaly Detection</vt:lpstr>
      <vt:lpstr>Root Cause Analysis</vt:lpstr>
      <vt:lpstr>Path Analysis</vt:lpstr>
      <vt:lpstr>Outline</vt:lpstr>
      <vt:lpstr>Thesis Question</vt:lpstr>
      <vt:lpstr>Cloud Computing</vt:lpstr>
      <vt:lpstr>Aftermath</vt:lpstr>
      <vt:lpstr>Does Not Enforce Good Coding</vt:lpstr>
      <vt:lpstr>Cannot Reason about Performance</vt:lpstr>
      <vt:lpstr>Poor Support for Performance Anomaly Detection</vt:lpstr>
      <vt:lpstr>Unresolved Issues in the Cloud</vt:lpstr>
      <vt:lpstr>Prelude to Proposal</vt:lpstr>
      <vt:lpstr>Thesis Question</vt:lpstr>
      <vt:lpstr>Platform-as-a-Service</vt:lpstr>
      <vt:lpstr>PaaS Application Model</vt:lpstr>
      <vt:lpstr>Why PaaS Clouds?</vt:lpstr>
    </vt:vector>
  </TitlesOfParts>
  <Company>UC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Hiranya Jayathilaka</dc:creator>
  <cp:lastModifiedBy>Hiranya Jayathilaka</cp:lastModifiedBy>
  <cp:revision>45</cp:revision>
  <dcterms:created xsi:type="dcterms:W3CDTF">2016-02-29T02:15:03Z</dcterms:created>
  <dcterms:modified xsi:type="dcterms:W3CDTF">2016-03-18T00:22:35Z</dcterms:modified>
</cp:coreProperties>
</file>