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4" r:id="rId8"/>
    <p:sldId id="265" r:id="rId9"/>
    <p:sldId id="267" r:id="rId10"/>
    <p:sldId id="268" r:id="rId11"/>
    <p:sldId id="269" r:id="rId12"/>
    <p:sldId id="266" r:id="rId13"/>
    <p:sldId id="275" r:id="rId14"/>
    <p:sldId id="274"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8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3/28/16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3/28/16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3/28/16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3/28/16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371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39315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Prelude to Proposal</a:t>
            </a:r>
            <a:endParaRPr lang="en-US" dirty="0"/>
          </a:p>
        </p:txBody>
      </p:sp>
      <p:sp>
        <p:nvSpPr>
          <p:cNvPr id="3" name="Content Placeholder 2"/>
          <p:cNvSpPr>
            <a:spLocks noGrp="1"/>
          </p:cNvSpPr>
          <p:nvPr>
            <p:ph idx="1"/>
          </p:nvPr>
        </p:nvSpPr>
        <p:spPr/>
        <p:txBody>
          <a:bodyPr/>
          <a:lstStyle/>
          <a:p>
            <a:r>
              <a:rPr lang="en-US" dirty="0" smtClean="0"/>
              <a:t>Automated governance for cloud platforms</a:t>
            </a:r>
          </a:p>
          <a:p>
            <a:pPr lvl="1"/>
            <a:r>
              <a:rPr lang="en-US" dirty="0" smtClean="0"/>
              <a:t>Specifying/Learning acceptable operational parameters</a:t>
            </a:r>
          </a:p>
          <a:p>
            <a:pPr lvl="1"/>
            <a:r>
              <a:rPr lang="en-US" dirty="0" smtClean="0"/>
              <a:t>Enforcing acceptable operational parameters</a:t>
            </a:r>
          </a:p>
          <a:p>
            <a:pPr lvl="1"/>
            <a:r>
              <a:rPr lang="en-US" dirty="0" smtClean="0"/>
              <a:t>Monitoring and detecting deviations from acceptable behavior</a:t>
            </a:r>
          </a:p>
          <a:p>
            <a:pPr lvl="1"/>
            <a:r>
              <a:rPr lang="en-US" dirty="0" smtClean="0"/>
              <a:t>Taking corrective/preventive action if necessary</a:t>
            </a:r>
            <a:endParaRPr lang="en-US" dirty="0"/>
          </a:p>
        </p:txBody>
      </p:sp>
    </p:spTree>
    <p:extLst>
      <p:ext uri="{BB962C8B-B14F-4D97-AF65-F5344CB8AC3E}">
        <p14:creationId xmlns:p14="http://schemas.microsoft.com/office/powerpoint/2010/main" val="317234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426996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p:txBody>
          <a:bodyPr/>
          <a:lstStyle/>
          <a:p>
            <a:r>
              <a:rPr lang="en-US" dirty="0" smtClean="0"/>
              <a:t>Managed programming platform that hides</a:t>
            </a:r>
            <a:r>
              <a:rPr lang="is-IS" dirty="0" smtClean="0"/>
              <a:t>…</a:t>
            </a:r>
            <a:endParaRPr lang="en-US" dirty="0" smtClean="0"/>
          </a:p>
          <a:p>
            <a:pPr lvl="1"/>
            <a:r>
              <a:rPr lang="en-US" dirty="0" smtClean="0"/>
              <a:t>Infrastructure details</a:t>
            </a:r>
          </a:p>
          <a:p>
            <a:pPr lvl="1"/>
            <a:r>
              <a:rPr lang="en-US" dirty="0" smtClean="0"/>
              <a:t>VM and OS details</a:t>
            </a:r>
          </a:p>
          <a:p>
            <a:r>
              <a:rPr lang="en-US" dirty="0" smtClean="0"/>
              <a:t>Provides abstractions for common application utilities</a:t>
            </a:r>
          </a:p>
          <a:p>
            <a:pPr lvl="1"/>
            <a:r>
              <a:rPr lang="en-US" dirty="0" smtClean="0"/>
              <a:t>Data storage, caching, queuing, security etc.</a:t>
            </a:r>
          </a:p>
          <a:p>
            <a:r>
              <a:rPr lang="en-US" dirty="0" smtClean="0"/>
              <a:t>Google App Engine</a:t>
            </a:r>
            <a:endParaRPr lang="en-US" dirty="0"/>
          </a:p>
        </p:txBody>
      </p:sp>
    </p:spTree>
    <p:extLst>
      <p:ext uri="{BB962C8B-B14F-4D97-AF65-F5344CB8AC3E}">
        <p14:creationId xmlns:p14="http://schemas.microsoft.com/office/powerpoint/2010/main" val="49590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Application Model</a:t>
            </a:r>
            <a:endParaRPr lang="en-US" dirty="0"/>
          </a:p>
        </p:txBody>
      </p:sp>
      <p:pic>
        <p:nvPicPr>
          <p:cNvPr id="4" name="Content Placeholder 3" descr="cloud_app_model.png"/>
          <p:cNvPicPr>
            <a:picLocks noGrp="1" noChangeAspect="1"/>
          </p:cNvPicPr>
          <p:nvPr>
            <p:ph idx="1"/>
          </p:nvPr>
        </p:nvPicPr>
        <p:blipFill>
          <a:blip r:embed="rId2">
            <a:extLst>
              <a:ext uri="{28A0092B-C50C-407E-A947-70E740481C1C}">
                <a14:useLocalDpi xmlns:a14="http://schemas.microsoft.com/office/drawing/2010/main" val="0"/>
              </a:ext>
            </a:extLst>
          </a:blip>
          <a:srcRect l="-27444" r="-27444"/>
          <a:stretch>
            <a:fillRect/>
          </a:stretch>
        </p:blipFill>
        <p:spPr/>
      </p:pic>
    </p:spTree>
    <p:extLst>
      <p:ext uri="{BB962C8B-B14F-4D97-AF65-F5344CB8AC3E}">
        <p14:creationId xmlns:p14="http://schemas.microsoft.com/office/powerpoint/2010/main" val="24225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PaaS</a:t>
            </a:r>
            <a:r>
              <a:rPr lang="en-US" dirty="0" smtClean="0"/>
              <a:t> Clouds?</a:t>
            </a:r>
            <a:endParaRPr lang="en-US" dirty="0"/>
          </a:p>
        </p:txBody>
      </p:sp>
      <p:sp>
        <p:nvSpPr>
          <p:cNvPr id="3" name="Content Placeholder 2"/>
          <p:cNvSpPr>
            <a:spLocks noGrp="1"/>
          </p:cNvSpPr>
          <p:nvPr>
            <p:ph idx="1"/>
          </p:nvPr>
        </p:nvSpPr>
        <p:spPr/>
        <p:txBody>
          <a:bodyPr/>
          <a:lstStyle/>
          <a:p>
            <a:r>
              <a:rPr lang="en-US" dirty="0" smtClean="0"/>
              <a:t>Our research questions directly impact </a:t>
            </a:r>
            <a:r>
              <a:rPr lang="en-US" dirty="0" err="1" smtClean="0"/>
              <a:t>PaaS</a:t>
            </a:r>
            <a:r>
              <a:rPr lang="en-US" dirty="0" smtClean="0"/>
              <a:t> clouds</a:t>
            </a:r>
          </a:p>
          <a:p>
            <a:r>
              <a:rPr lang="en-US" dirty="0" smtClean="0"/>
              <a:t>A large number of applications are already deployed in </a:t>
            </a:r>
            <a:r>
              <a:rPr lang="en-US" dirty="0" err="1" smtClean="0"/>
              <a:t>PaaS</a:t>
            </a:r>
            <a:r>
              <a:rPr lang="en-US" dirty="0" smtClean="0"/>
              <a:t> clouds</a:t>
            </a:r>
          </a:p>
          <a:p>
            <a:pPr lvl="1"/>
            <a:r>
              <a:rPr lang="en-US" dirty="0" smtClean="0"/>
              <a:t>GAE: 1M</a:t>
            </a:r>
          </a:p>
          <a:p>
            <a:pPr lvl="1"/>
            <a:r>
              <a:rPr lang="en-US" dirty="0" err="1" smtClean="0"/>
              <a:t>Heroku</a:t>
            </a:r>
            <a:r>
              <a:rPr lang="en-US" dirty="0" smtClean="0"/>
              <a:t>: 1.5M</a:t>
            </a:r>
          </a:p>
          <a:p>
            <a:endParaRPr lang="en-US" dirty="0"/>
          </a:p>
        </p:txBody>
      </p:sp>
    </p:spTree>
    <p:extLst>
      <p:ext uri="{BB962C8B-B14F-4D97-AF65-F5344CB8AC3E}">
        <p14:creationId xmlns:p14="http://schemas.microsoft.com/office/powerpoint/2010/main" val="339083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Good Coding Practices</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Tree>
    <p:extLst>
      <p:ext uri="{BB962C8B-B14F-4D97-AF65-F5344CB8AC3E}">
        <p14:creationId xmlns:p14="http://schemas.microsoft.com/office/powerpoint/2010/main" val="161667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2496646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161803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3193340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228616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844084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EAGER Overhead </a:t>
            </a:r>
            <a:r>
              <a:rPr lang="en-US" dirty="0" err="1" smtClean="0"/>
              <a:t>vs</a:t>
            </a:r>
            <a:r>
              <a:rPr lang="en-US" dirty="0" smtClean="0"/>
              <a:t> Metadata Volume</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160015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Application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t>Determine upper bounds on application response times that are:</a:t>
            </a:r>
          </a:p>
          <a:p>
            <a:pPr lvl="1"/>
            <a:r>
              <a:rPr lang="en-US" dirty="0" smtClean="0"/>
              <a:t>Correct (with specific statistical guarantees)</a:t>
            </a:r>
          </a:p>
          <a:p>
            <a:pPr lvl="1"/>
            <a:r>
              <a:rPr lang="en-US" dirty="0" smtClean="0"/>
              <a:t>Tight</a:t>
            </a:r>
          </a:p>
          <a:p>
            <a:pPr lvl="1"/>
            <a:r>
              <a:rPr lang="en-US" dirty="0" smtClean="0"/>
              <a:t>Durable</a:t>
            </a:r>
          </a:p>
          <a:p>
            <a:r>
              <a:rPr lang="en-US" dirty="0" smtClean="0"/>
              <a:t>No extensive testing on the applications</a:t>
            </a:r>
          </a:p>
          <a:p>
            <a:r>
              <a:rPr lang="en-US" dirty="0" smtClean="0"/>
              <a:t>Formulate performance SLAs</a:t>
            </a:r>
          </a:p>
          <a:p>
            <a:r>
              <a:rPr lang="en-US" dirty="0" smtClean="0"/>
              <a:t>Enforce performance policies (design-time), and detect deviations (run-time)</a:t>
            </a:r>
          </a:p>
        </p:txBody>
      </p:sp>
    </p:spTree>
    <p:extLst>
      <p:ext uri="{BB962C8B-B14F-4D97-AF65-F5344CB8AC3E}">
        <p14:creationId xmlns:p14="http://schemas.microsoft.com/office/powerpoint/2010/main" val="116175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Tree>
    <p:extLst>
      <p:ext uri="{BB962C8B-B14F-4D97-AF65-F5344CB8AC3E}">
        <p14:creationId xmlns:p14="http://schemas.microsoft.com/office/powerpoint/2010/main" val="193416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17961348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Tree>
    <p:extLst>
      <p:ext uri="{BB962C8B-B14F-4D97-AF65-F5344CB8AC3E}">
        <p14:creationId xmlns:p14="http://schemas.microsoft.com/office/powerpoint/2010/main" val="1471479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31</a:t>
            </a:fld>
            <a:endParaRPr lang="en-US"/>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32</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33</a:t>
            </a:fld>
            <a:endParaRPr lang="en-US"/>
          </a:p>
        </p:txBody>
      </p:sp>
    </p:spTree>
    <p:extLst>
      <p:ext uri="{BB962C8B-B14F-4D97-AF65-F5344CB8AC3E}">
        <p14:creationId xmlns:p14="http://schemas.microsoft.com/office/powerpoint/2010/main" val="41938149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34</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rare event</a:t>
            </a:r>
          </a:p>
          <a:p>
            <a:r>
              <a:rPr lang="en-US" dirty="0" smtClean="0"/>
              <a:t>We consider the SLA to have become invalid if this rare event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35</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8840244"/>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36</a:t>
            </a:fld>
            <a:endParaRPr lang="en-US"/>
          </a:p>
        </p:txBody>
      </p:sp>
    </p:spTree>
    <p:extLst>
      <p:ext uri="{BB962C8B-B14F-4D97-AF65-F5344CB8AC3E}">
        <p14:creationId xmlns:p14="http://schemas.microsoft.com/office/powerpoint/2010/main" val="53119082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37</a:t>
            </a:fld>
            <a:endParaRPr lang="en-US"/>
          </a:p>
        </p:txBody>
      </p:sp>
    </p:spTree>
    <p:extLst>
      <p:ext uri="{BB962C8B-B14F-4D97-AF65-F5344CB8AC3E}">
        <p14:creationId xmlns:p14="http://schemas.microsoft.com/office/powerpoint/2010/main" val="17107905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Anomaly Detection and Bottleneck Identification</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Identify bottlenecks in the cloud platform</a:t>
            </a:r>
          </a:p>
          <a:p>
            <a:r>
              <a:rPr lang="en-US" dirty="0" smtClean="0"/>
              <a:t>No invasive application instrumentation</a:t>
            </a:r>
          </a:p>
          <a:p>
            <a:pPr lvl="1"/>
            <a:r>
              <a:rPr lang="en-US" dirty="0" smtClean="0"/>
              <a:t>No additional restrictions on application code</a:t>
            </a:r>
            <a:endParaRPr lang="en-US" dirty="0"/>
          </a:p>
        </p:txBody>
      </p:sp>
    </p:spTree>
    <p:extLst>
      <p:ext uri="{BB962C8B-B14F-4D97-AF65-F5344CB8AC3E}">
        <p14:creationId xmlns:p14="http://schemas.microsoft.com/office/powerpoint/2010/main" val="442042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Tree>
    <p:extLst>
      <p:ext uri="{BB962C8B-B14F-4D97-AF65-F5344CB8AC3E}">
        <p14:creationId xmlns:p14="http://schemas.microsoft.com/office/powerpoint/2010/main" val="34740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12928485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Tree>
    <p:extLst>
      <p:ext uri="{BB962C8B-B14F-4D97-AF65-F5344CB8AC3E}">
        <p14:creationId xmlns:p14="http://schemas.microsoft.com/office/powerpoint/2010/main" val="3274361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Tree>
    <p:extLst>
      <p:ext uri="{BB962C8B-B14F-4D97-AF65-F5344CB8AC3E}">
        <p14:creationId xmlns:p14="http://schemas.microsoft.com/office/powerpoint/2010/main" val="1864197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Tree>
    <p:extLst>
      <p:ext uri="{BB962C8B-B14F-4D97-AF65-F5344CB8AC3E}">
        <p14:creationId xmlns:p14="http://schemas.microsoft.com/office/powerpoint/2010/main" val="86608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4993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199696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3134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5336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8760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2496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8190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7294379" y="4395588"/>
            <a:ext cx="1695528" cy="1477328"/>
          </a:xfrm>
          <a:prstGeom prst="rect">
            <a:avLst/>
          </a:prstGeom>
          <a:noFill/>
        </p:spPr>
        <p:txBody>
          <a:bodyPr wrap="square" rtlCol="0">
            <a:spAutoFit/>
          </a:bodyPr>
          <a:lstStyle/>
          <a:p>
            <a:r>
              <a:rPr lang="en-US" dirty="0" smtClean="0"/>
              <a:t>Scalability</a:t>
            </a:r>
          </a:p>
          <a:p>
            <a:r>
              <a:rPr lang="en-US" dirty="0" smtClean="0"/>
              <a:t>High availability</a:t>
            </a:r>
          </a:p>
          <a:p>
            <a:r>
              <a:rPr lang="en-US" dirty="0" smtClean="0"/>
              <a:t>Ease of use</a:t>
            </a:r>
          </a:p>
          <a:p>
            <a:r>
              <a:rPr lang="en-US" dirty="0" smtClean="0"/>
              <a:t>Cost effective</a:t>
            </a:r>
          </a:p>
          <a:p>
            <a:endParaRPr lang="en-US"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21943</TotalTime>
  <Words>1457</Words>
  <Application>Microsoft Macintosh PowerPoint</Application>
  <PresentationFormat>On-screen Show (4:3)</PresentationFormat>
  <Paragraphs>278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Anomaly Detection</vt:lpstr>
      <vt:lpstr>Root Cause Analysis</vt:lpstr>
      <vt:lpstr>Path Analysis</vt:lpstr>
      <vt:lpstr>Outline</vt:lpstr>
      <vt:lpstr>Thesis Question</vt:lpstr>
      <vt:lpstr>Cloud Computing</vt:lpstr>
      <vt:lpstr>Aftermath</vt:lpstr>
      <vt:lpstr>Does Not Enforce Good Coding</vt:lpstr>
      <vt:lpstr>Cannot Reason about Performance</vt:lpstr>
      <vt:lpstr>Poor Support for Performance Anomaly Detection</vt:lpstr>
      <vt:lpstr>Unresolved Issues in the Cloud</vt:lpstr>
      <vt:lpstr>Prelude to Proposal</vt:lpstr>
      <vt:lpstr>Thesis Question</vt:lpstr>
      <vt:lpstr>Platform-as-a-Service</vt:lpstr>
      <vt:lpstr>PaaS Application Model</vt:lpstr>
      <vt:lpstr>Why PaaS Clouds?</vt:lpstr>
      <vt:lpstr>Enforcing Good Coding Practices</vt:lpstr>
      <vt:lpstr>EAGER</vt:lpstr>
      <vt:lpstr>EAGER Architecture</vt:lpstr>
      <vt:lpstr>Policy Language</vt:lpstr>
      <vt:lpstr>Example Policies</vt:lpstr>
      <vt:lpstr>EAGER Prototype</vt:lpstr>
      <vt:lpstr>EAGER Overhead by App</vt:lpstr>
      <vt:lpstr>EAGER Overhead vs Policies</vt:lpstr>
      <vt:lpstr>EAGER Overhead vs Metadata Volume</vt:lpstr>
      <vt:lpstr>ProgrammableWeb Dataset</vt:lpstr>
      <vt:lpstr>Reasoning About Application Performance</vt:lpstr>
      <vt:lpstr>Cerebro</vt:lpstr>
      <vt:lpstr>Cerebro Architecture</vt:lpstr>
      <vt:lpstr>QBETS: Queue Bounds Estimation from Time Series</vt:lpstr>
      <vt:lpstr>Evaluation: Prediction Correctness</vt:lpstr>
      <vt:lpstr>Evaluation: Prediction Tightness </vt:lpstr>
      <vt:lpstr>SLA Durability: An Example</vt:lpstr>
      <vt:lpstr>Detecting SLA Invalidation</vt:lpstr>
      <vt:lpstr>SLA Validity Periods (In Hours)</vt:lpstr>
      <vt:lpstr>SLA Renewals Per User</vt:lpstr>
      <vt:lpstr>Performance Anomaly Detection and Bottleneck Identification</vt:lpstr>
      <vt:lpstr>Roots</vt:lpstr>
      <vt:lpstr>Roots Architecture</vt:lpstr>
      <vt:lpstr>Anomaly Detection</vt:lpstr>
      <vt:lpstr>Bottleneck Identification</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73</cp:revision>
  <dcterms:created xsi:type="dcterms:W3CDTF">2016-02-29T02:15:03Z</dcterms:created>
  <dcterms:modified xsi:type="dcterms:W3CDTF">2016-03-28T22:07:34Z</dcterms:modified>
</cp:coreProperties>
</file>