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handoutMasterIdLst>
    <p:handoutMasterId r:id="rId57"/>
  </p:handoutMasterIdLst>
  <p:sldIdLst>
    <p:sldId id="326" r:id="rId2"/>
    <p:sldId id="264" r:id="rId3"/>
    <p:sldId id="265" r:id="rId4"/>
    <p:sldId id="267" r:id="rId5"/>
    <p:sldId id="268" r:id="rId6"/>
    <p:sldId id="269" r:id="rId7"/>
    <p:sldId id="266" r:id="rId8"/>
    <p:sldId id="274" r:id="rId9"/>
    <p:sldId id="275" r:id="rId10"/>
    <p:sldId id="329" r:id="rId11"/>
    <p:sldId id="270" r:id="rId12"/>
    <p:sldId id="332" r:id="rId13"/>
    <p:sldId id="276" r:id="rId14"/>
    <p:sldId id="277" r:id="rId15"/>
    <p:sldId id="278" r:id="rId16"/>
    <p:sldId id="279" r:id="rId17"/>
    <p:sldId id="284" r:id="rId18"/>
    <p:sldId id="311" r:id="rId19"/>
    <p:sldId id="333" r:id="rId20"/>
    <p:sldId id="286" r:id="rId21"/>
    <p:sldId id="288" r:id="rId22"/>
    <p:sldId id="287" r:id="rId23"/>
    <p:sldId id="292" r:id="rId24"/>
    <p:sldId id="290" r:id="rId25"/>
    <p:sldId id="312" r:id="rId26"/>
    <p:sldId id="334" r:id="rId27"/>
    <p:sldId id="296" r:id="rId28"/>
    <p:sldId id="297" r:id="rId29"/>
    <p:sldId id="298" r:id="rId30"/>
    <p:sldId id="299" r:id="rId31"/>
    <p:sldId id="301" r:id="rId32"/>
    <p:sldId id="304" r:id="rId33"/>
    <p:sldId id="300" r:id="rId34"/>
    <p:sldId id="305" r:id="rId35"/>
    <p:sldId id="306" r:id="rId36"/>
    <p:sldId id="325" r:id="rId37"/>
    <p:sldId id="318" r:id="rId38"/>
    <p:sldId id="319" r:id="rId39"/>
    <p:sldId id="320" r:id="rId40"/>
    <p:sldId id="321" r:id="rId41"/>
    <p:sldId id="322" r:id="rId42"/>
    <p:sldId id="323" r:id="rId43"/>
    <p:sldId id="324" r:id="rId44"/>
    <p:sldId id="307" r:id="rId45"/>
    <p:sldId id="308" r:id="rId46"/>
    <p:sldId id="309" r:id="rId47"/>
    <p:sldId id="310" r:id="rId48"/>
    <p:sldId id="327" r:id="rId49"/>
    <p:sldId id="328" r:id="rId50"/>
    <p:sldId id="313" r:id="rId51"/>
    <p:sldId id="314" r:id="rId52"/>
    <p:sldId id="315" r:id="rId53"/>
    <p:sldId id="316" r:id="rId54"/>
    <p:sldId id="31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4"/>
            <p14:sldId id="275"/>
            <p14:sldId id="329"/>
            <p14:sldId id="270"/>
            <p14:sldId id="332"/>
            <p14:sldId id="276"/>
            <p14:sldId id="277"/>
            <p14:sldId id="278"/>
            <p14:sldId id="279"/>
            <p14:sldId id="284"/>
            <p14:sldId id="311"/>
            <p14:sldId id="333"/>
            <p14:sldId id="286"/>
            <p14:sldId id="288"/>
            <p14:sldId id="287"/>
            <p14:sldId id="292"/>
            <p14:sldId id="290"/>
            <p14:sldId id="312"/>
            <p14:sldId id="334"/>
            <p14:sldId id="296"/>
            <p14:sldId id="297"/>
            <p14:sldId id="298"/>
            <p14:sldId id="299"/>
            <p14:sldId id="301"/>
            <p14:sldId id="304"/>
            <p14:sldId id="300"/>
            <p14:sldId id="305"/>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5/9/16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5/9/16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utility model</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20</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22</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24</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Durability test ran for 3 months</a:t>
            </a:r>
          </a:p>
          <a:p>
            <a:r>
              <a:rPr lang="en-US" dirty="0" smtClean="0"/>
              <a:t>Remove</a:t>
            </a:r>
            <a:r>
              <a:rPr lang="en-US" baseline="0" dirty="0" smtClean="0"/>
              <a:t> the 2 week history point</a:t>
            </a:r>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Correlated instead</a:t>
            </a:r>
            <a:r>
              <a:rPr lang="en-US" baseline="0" dirty="0" smtClean="0"/>
              <a:t> of explained by</a:t>
            </a:r>
          </a:p>
          <a:p>
            <a:r>
              <a:rPr lang="en-US" baseline="0" dirty="0" smtClean="0"/>
              <a:t>Use an action sequence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27</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application instrumentation</a:t>
            </a:r>
          </a:p>
          <a:p>
            <a:r>
              <a:rPr lang="en-US" dirty="0" smtClean="0"/>
              <a:t>Sequences instead of paths</a:t>
            </a:r>
          </a:p>
          <a:p>
            <a:r>
              <a:rPr lang="en-US" dirty="0" smtClean="0"/>
              <a:t>Call sequences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32</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my contributions</a:t>
            </a:r>
          </a:p>
          <a:p>
            <a:pPr marL="171450" indent="-171450">
              <a:buFontTx/>
              <a:buChar char="-"/>
            </a:pPr>
            <a:r>
              <a:rPr lang="en-US" baseline="0" dirty="0" smtClean="0"/>
              <a:t>Deployment time governance, scalable</a:t>
            </a:r>
          </a:p>
          <a:p>
            <a:pPr marL="171450" indent="-171450">
              <a:buFontTx/>
              <a:buChar char="-"/>
            </a:pPr>
            <a:r>
              <a:rPr lang="en-US" baseline="0" dirty="0" smtClean="0"/>
              <a:t>Correct, tight SLAs without any testing or instrumentation</a:t>
            </a:r>
          </a:p>
          <a:p>
            <a:pPr marL="171450" indent="-171450">
              <a:buFontTx/>
              <a:buChar char="-"/>
            </a:pPr>
            <a:endParaRPr lang="en-US" baseline="0" dirty="0" smtClean="0"/>
          </a:p>
          <a:p>
            <a:pPr marL="171450" indent="-171450">
              <a:buFontTx/>
              <a:buChar char="-"/>
            </a:pPr>
            <a:endParaRPr lang="en-US" dirty="0" smtClean="0"/>
          </a:p>
          <a:p>
            <a:pPr marL="171450" indent="-171450">
              <a:buFontTx/>
              <a:buChar char="-"/>
            </a:pPr>
            <a:r>
              <a:rPr lang="en-US" dirty="0" smtClean="0"/>
              <a:t>Methodology for formulating</a:t>
            </a:r>
            <a:r>
              <a:rPr lang="is-IS" dirty="0" smtClean="0"/>
              <a:t>…</a:t>
            </a:r>
          </a:p>
          <a:p>
            <a:pPr marL="171450" indent="-171450">
              <a:buFontTx/>
              <a:buChar char="-"/>
            </a:pPr>
            <a:r>
              <a:rPr lang="is-IS" smtClean="0"/>
              <a:t>Frmaework for scalable cloud app....</a:t>
            </a:r>
            <a:endParaRPr lang="en-US" dirty="0"/>
          </a:p>
          <a:p>
            <a:r>
              <a:rPr lang="en-US" dirty="0"/>
              <a:t>----- Meeting Notes (4/14/16 14:44) -----</a:t>
            </a:r>
          </a:p>
          <a:p>
            <a:r>
              <a:rPr lang="en-US" dirty="0"/>
              <a:t>3 chapter intros for EAGER, </a:t>
            </a:r>
            <a:r>
              <a:rPr lang="en-US" dirty="0" err="1"/>
              <a:t>Cerebro</a:t>
            </a:r>
            <a:r>
              <a:rPr lang="en-US" dirty="0"/>
              <a:t>, Roots</a:t>
            </a:r>
          </a:p>
          <a:p>
            <a:endParaRPr lang="en-US" dirty="0"/>
          </a:p>
          <a:p>
            <a:r>
              <a:rPr lang="en-US" dirty="0"/>
              <a:t>My thesis will....</a:t>
            </a:r>
          </a:p>
          <a:p>
            <a:endParaRPr lang="en-US" dirty="0"/>
          </a:p>
          <a:p>
            <a:r>
              <a:rPr lang="en-US" dirty="0"/>
              <a:t>Add timeline</a:t>
            </a:r>
          </a:p>
          <a:p>
            <a:endParaRPr lang="en-US" dirty="0"/>
          </a:p>
          <a:p>
            <a:r>
              <a:rPr lang="en-US" dirty="0"/>
              <a:t>Related work</a:t>
            </a:r>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3675898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53</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SLAs and SLOs</a:t>
            </a:r>
          </a:p>
          <a:p>
            <a:r>
              <a:rPr lang="en-US" dirty="0" smtClean="0"/>
              <a:t>Why we need to “reason” about performance? To form SLAs</a:t>
            </a:r>
          </a:p>
          <a:p>
            <a:r>
              <a:rPr lang="en-US" dirty="0" smtClean="0"/>
              <a:t>Remove picture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 overhead,</a:t>
            </a:r>
            <a:r>
              <a:rPr lang="en-US" baseline="0" dirty="0" smtClean="0"/>
              <a:t> Without human intervention</a:t>
            </a:r>
          </a:p>
          <a:p>
            <a:r>
              <a:rPr lang="en-US" baseline="0" dirty="0" smtClean="0"/>
              <a:t>“parameters for the system”</a:t>
            </a:r>
          </a:p>
          <a:p>
            <a:r>
              <a:rPr lang="en-US" baseline="0" dirty="0" smtClean="0"/>
              <a:t>Define governance – Application of policies to control system behavior</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(a) and (b)</a:t>
            </a:r>
          </a:p>
          <a:p>
            <a:r>
              <a:rPr lang="en-US" dirty="0" err="1" smtClean="0"/>
              <a:t>PaaS</a:t>
            </a:r>
            <a:r>
              <a:rPr lang="en-US" dirty="0" smtClean="0"/>
              <a:t> logos</a:t>
            </a:r>
          </a:p>
          <a:p>
            <a:r>
              <a:rPr lang="en-US" dirty="0" smtClean="0"/>
              <a:t>Explain we use </a:t>
            </a:r>
            <a:r>
              <a:rPr lang="en-US" dirty="0" err="1" smtClean="0"/>
              <a:t>PaaS</a:t>
            </a:r>
            <a:r>
              <a:rPr lang="en-US" dirty="0" smtClean="0"/>
              <a:t> in the research a lot – provides a good </a:t>
            </a:r>
            <a:r>
              <a:rPr lang="en-US" dirty="0" err="1" smtClean="0"/>
              <a:t>impl</a:t>
            </a:r>
            <a:r>
              <a:rPr lang="en-US" dirty="0" smtClean="0"/>
              <a:t> framework for non-intrusive</a:t>
            </a:r>
            <a:r>
              <a:rPr lang="en-US" baseline="0" dirty="0" smtClean="0"/>
              <a:t> governance, real applications for testing</a:t>
            </a:r>
          </a:p>
          <a:p>
            <a:r>
              <a:rPr lang="en-US" baseline="0" dirty="0" smtClean="0"/>
              <a:t>Explain </a:t>
            </a:r>
            <a:r>
              <a:rPr lang="en-US" baseline="0" dirty="0" err="1" smtClean="0"/>
              <a:t>PaaS</a:t>
            </a:r>
            <a:r>
              <a:rPr lang="en-US" baseline="0" dirty="0" smtClean="0"/>
              <a:t> app lifecycle (deployment time </a:t>
            </a:r>
            <a:r>
              <a:rPr lang="en-US" baseline="0" dirty="0" err="1" smtClean="0"/>
              <a:t>vs</a:t>
            </a:r>
            <a:r>
              <a:rPr lang="en-US" baseline="0" dirty="0" smtClean="0"/>
              <a:t> run time)</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it clear that these are goals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17</a:t>
            </a:fld>
            <a:endParaRPr lang="en-US"/>
          </a:p>
        </p:txBody>
      </p:sp>
    </p:spTree>
    <p:extLst>
      <p:ext uri="{BB962C8B-B14F-4D97-AF65-F5344CB8AC3E}">
        <p14:creationId xmlns:p14="http://schemas.microsoft.com/office/powerpoint/2010/main" val="86987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34105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5/9/16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5/9/16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5/9/16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5/9/16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5/9/16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5/9/16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5/9/16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5/9/16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Thesis Proposal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Mechanism for automatically formulating performance SLAs for cloud applications</a:t>
            </a:r>
          </a:p>
          <a:p>
            <a:r>
              <a:rPr lang="en-US"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pic>
        <p:nvPicPr>
          <p:cNvPr id="4" name="Content Placeholder 3" descr="cloud_app_model.png"/>
          <p:cNvPicPr>
            <a:picLocks noChangeAspect="1"/>
          </p:cNvPicPr>
          <p:nvPr/>
        </p:nvPicPr>
        <p:blipFill>
          <a:blip r:embed="rId3">
            <a:extLst>
              <a:ext uri="{28A0092B-C50C-407E-A947-70E740481C1C}">
                <a14:useLocalDpi xmlns:a14="http://schemas.microsoft.com/office/drawing/2010/main" val="0"/>
              </a:ext>
            </a:extLst>
          </a:blip>
          <a:srcRect l="-27444" r="-27444"/>
          <a:stretch>
            <a:fillRect/>
          </a:stretch>
        </p:blipFill>
        <p:spPr>
          <a:xfrm>
            <a:off x="1092200" y="2798999"/>
            <a:ext cx="7226300" cy="397418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sp>
        <p:nvSpPr>
          <p:cNvPr id="6" name="Rectangular Callout 5"/>
          <p:cNvSpPr/>
          <p:nvPr/>
        </p:nvSpPr>
        <p:spPr>
          <a:xfrm>
            <a:off x="7330386" y="3092485"/>
            <a:ext cx="1687731" cy="3263865"/>
          </a:xfrm>
          <a:prstGeom prst="wedgeRectCallout">
            <a:avLst>
              <a:gd name="adj1" fmla="val -87087"/>
              <a:gd name="adj2" fmla="val 13433"/>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App Engine</a:t>
            </a:r>
          </a:p>
          <a:p>
            <a:pPr algn="ctr"/>
            <a:r>
              <a:rPr lang="en-US" dirty="0" err="1" smtClean="0">
                <a:solidFill>
                  <a:schemeClr val="tx1"/>
                </a:solidFill>
              </a:rPr>
              <a:t>AppScale</a:t>
            </a:r>
            <a:endParaRPr lang="en-US" dirty="0" smtClean="0">
              <a:solidFill>
                <a:schemeClr val="tx1"/>
              </a:solidFill>
            </a:endParaRPr>
          </a:p>
          <a:p>
            <a:pPr algn="ctr"/>
            <a:r>
              <a:rPr lang="en-US" dirty="0" smtClean="0">
                <a:solidFill>
                  <a:schemeClr val="tx1"/>
                </a:solidFill>
              </a:rPr>
              <a:t>Cloud Foundry</a:t>
            </a:r>
          </a:p>
          <a:p>
            <a:pPr algn="ctr"/>
            <a:r>
              <a:rPr lang="en-US" dirty="0" smtClean="0">
                <a:solidFill>
                  <a:schemeClr val="tx1"/>
                </a:solidFill>
              </a:rPr>
              <a:t>Azure</a:t>
            </a:r>
          </a:p>
          <a:p>
            <a:pPr algn="ctr"/>
            <a:r>
              <a:rPr lang="en-US" dirty="0" err="1" smtClean="0">
                <a:solidFill>
                  <a:schemeClr val="tx1"/>
                </a:solidFill>
              </a:rPr>
              <a:t>Stratos</a:t>
            </a:r>
            <a:endParaRPr lang="en-US" dirty="0">
              <a:solidFill>
                <a:schemeClr val="tx1"/>
              </a:solidFill>
            </a:endParaRPr>
          </a:p>
        </p:txBody>
      </p:sp>
      <p:grpSp>
        <p:nvGrpSpPr>
          <p:cNvPr id="9" name="Group 8"/>
          <p:cNvGrpSpPr/>
          <p:nvPr/>
        </p:nvGrpSpPr>
        <p:grpSpPr>
          <a:xfrm>
            <a:off x="30579" y="4957616"/>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0" name="Curved Down Arrow 9"/>
          <p:cNvSpPr/>
          <p:nvPr/>
        </p:nvSpPr>
        <p:spPr>
          <a:xfrm>
            <a:off x="1092200" y="4528282"/>
            <a:ext cx="2138139" cy="676481"/>
          </a:xfrm>
          <a:prstGeom prst="curvedDown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214830" y="385250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smtClean="0"/>
              <a:t>Low-overhead governance framework for cloud platforms that enforces best practices via policies</a:t>
            </a:r>
          </a:p>
          <a:p>
            <a:r>
              <a:rPr lang="en-US" dirty="0" smtClean="0">
                <a:solidFill>
                  <a:srgbClr val="BFBFBF"/>
                </a:solidFill>
              </a:rPr>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Objectives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17</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b="1" dirty="0" smtClean="0"/>
              <a:t>Mechanism for automatically formulating performance SLAs for cloud applications</a:t>
            </a:r>
          </a:p>
          <a:p>
            <a:r>
              <a:rPr lang="en-US" dirty="0" smtClean="0">
                <a:solidFill>
                  <a:srgbClr val="BFBFBF"/>
                </a:solidFill>
              </a:rPr>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SLA Objectives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SLAs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22</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23</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24</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SLA renewals in 3 months: 6 or less</a:t>
            </a:r>
          </a:p>
          <a:p>
            <a:r>
              <a:rPr lang="en-US" dirty="0" smtClean="0"/>
              <a:t>Execution time</a:t>
            </a:r>
          </a:p>
          <a:p>
            <a:pPr lvl="1"/>
            <a:r>
              <a:rPr lang="en-US" dirty="0" smtClean="0"/>
              <a:t>10 seconds: with 24 hour history</a:t>
            </a:r>
          </a:p>
          <a:p>
            <a:pPr lvl="1"/>
            <a:r>
              <a:rPr lang="en-US" dirty="0" smtClean="0"/>
              <a:t>9.6 minutes: with 2 week history</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25</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smtClean="0">
                <a:solidFill>
                  <a:srgbClr val="BFBFBF"/>
                </a:solidFill>
              </a:rPr>
              <a:t>Low-overhead governance framework for cloud platforms that enforces best practices via policies</a:t>
            </a:r>
          </a:p>
          <a:p>
            <a:r>
              <a:rPr lang="en-US" strike="sngStrike" dirty="0" smtClean="0">
                <a:solidFill>
                  <a:srgbClr val="BFBFBF"/>
                </a:solidFill>
              </a:rPr>
              <a:t>Mechanism for automatically formulating performance SLAs for cloud applications</a:t>
            </a:r>
          </a:p>
          <a:p>
            <a:r>
              <a:rPr lang="en-US" b="1" dirty="0" smtClean="0"/>
              <a:t>Monitoring framework for detecting performance bugs,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Objectives</a:t>
            </a:r>
            <a:endParaRPr lang="en-US" dirty="0"/>
          </a:p>
        </p:txBody>
      </p:sp>
      <p:sp>
        <p:nvSpPr>
          <p:cNvPr id="3" name="Content Placeholder 2"/>
          <p:cNvSpPr>
            <a:spLocks noGrp="1"/>
          </p:cNvSpPr>
          <p:nvPr>
            <p:ph idx="1"/>
          </p:nvPr>
        </p:nvSpPr>
        <p:spPr/>
        <p:txBody>
          <a:bodyPr/>
          <a:lstStyle/>
          <a:p>
            <a:r>
              <a:rPr lang="en-US" dirty="0" smtClean="0"/>
              <a:t>Detect changes in observable performance metrics</a:t>
            </a:r>
          </a:p>
          <a:p>
            <a:pPr lvl="1"/>
            <a:r>
              <a:rPr lang="en-US" dirty="0" smtClean="0"/>
              <a:t>Increased response time</a:t>
            </a:r>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SLA violations, anomalies and diagnosing potential root causes</a:t>
            </a:r>
          </a:p>
          <a:p>
            <a:r>
              <a:rPr lang="en-US" dirty="0" smtClean="0"/>
              <a:t>Support a wide range of data collection methods without instrumenting application code</a:t>
            </a:r>
          </a:p>
          <a:p>
            <a:r>
              <a:rPr lang="en-US" dirty="0" smtClean="0"/>
              <a:t>Support a number of methods to analyze the collected data in near real-time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sp>
        <p:nvSpPr>
          <p:cNvPr id="4" name="Rectangle 3"/>
          <p:cNvSpPr/>
          <p:nvPr/>
        </p:nvSpPr>
        <p:spPr>
          <a:xfrm>
            <a:off x="3077832" y="5454025"/>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smtClean="0"/>
              <a:t> SDK</a:t>
            </a:r>
            <a:endParaRPr lang="en-US" dirty="0"/>
          </a:p>
        </p:txBody>
      </p:sp>
      <p:sp>
        <p:nvSpPr>
          <p:cNvPr id="5" name="Rectangle 4"/>
          <p:cNvSpPr/>
          <p:nvPr/>
        </p:nvSpPr>
        <p:spPr>
          <a:xfrm>
            <a:off x="3077832" y="3550339"/>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6" name="Rectangle 5"/>
          <p:cNvSpPr/>
          <p:nvPr/>
        </p:nvSpPr>
        <p:spPr>
          <a:xfrm>
            <a:off x="3077832" y="1646654"/>
            <a:ext cx="2988337" cy="11455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cxnSp>
        <p:nvCxnSpPr>
          <p:cNvPr id="8" name="Straight Arrow Connector 7"/>
          <p:cNvCxnSpPr>
            <a:stCxn id="6" idx="2"/>
            <a:endCxn id="5" idx="0"/>
          </p:cNvCxnSpPr>
          <p:nvPr/>
        </p:nvCxnSpPr>
        <p:spPr>
          <a:xfrm>
            <a:off x="4572001" y="2792248"/>
            <a:ext cx="0" cy="7580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2"/>
            <a:endCxn id="4" idx="0"/>
          </p:cNvCxnSpPr>
          <p:nvPr/>
        </p:nvCxnSpPr>
        <p:spPr>
          <a:xfrm>
            <a:off x="4572001" y="4695933"/>
            <a:ext cx="0" cy="7580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7862" y="5454025"/>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SDK call tracing,</a:t>
            </a:r>
          </a:p>
          <a:p>
            <a:pPr algn="ctr"/>
            <a:r>
              <a:rPr lang="en-US" sz="1600" dirty="0" smtClean="0"/>
              <a:t>SDK call time measurement</a:t>
            </a:r>
            <a:endParaRPr lang="en-US" sz="1600" dirty="0"/>
          </a:p>
        </p:txBody>
      </p:sp>
      <p:sp>
        <p:nvSpPr>
          <p:cNvPr id="12" name="Rectangle 11"/>
          <p:cNvSpPr/>
          <p:nvPr/>
        </p:nvSpPr>
        <p:spPr>
          <a:xfrm>
            <a:off x="547862" y="1646654"/>
            <a:ext cx="2529970" cy="1145594"/>
          </a:xfrm>
          <a:prstGeom prst="rect">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Server access logging,</a:t>
            </a:r>
          </a:p>
          <a:p>
            <a:pPr algn="ctr"/>
            <a:r>
              <a:rPr lang="en-US" sz="1600" dirty="0" smtClean="0"/>
              <a:t>Request ID generation</a:t>
            </a:r>
            <a:endParaRPr lang="en-US" sz="1600" dirty="0"/>
          </a:p>
        </p:txBody>
      </p:sp>
      <p:sp>
        <p:nvSpPr>
          <p:cNvPr id="13" name="Can 12"/>
          <p:cNvSpPr/>
          <p:nvPr/>
        </p:nvSpPr>
        <p:spPr>
          <a:xfrm>
            <a:off x="1202728" y="3550339"/>
            <a:ext cx="1220238" cy="1145594"/>
          </a:xfrm>
          <a:prstGeom prst="can">
            <a:avLst/>
          </a:prstGeom>
          <a:solidFill>
            <a:srgbClr val="61D65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Data Store</a:t>
            </a:r>
            <a:endParaRPr lang="en-US" sz="1600" dirty="0"/>
          </a:p>
        </p:txBody>
      </p:sp>
      <p:cxnSp>
        <p:nvCxnSpPr>
          <p:cNvPr id="15" name="Straight Arrow Connector 14"/>
          <p:cNvCxnSpPr>
            <a:stCxn id="12" idx="2"/>
            <a:endCxn id="13" idx="1"/>
          </p:cNvCxnSpPr>
          <p:nvPr/>
        </p:nvCxnSpPr>
        <p:spPr>
          <a:xfrm>
            <a:off x="1812847" y="2792248"/>
            <a:ext cx="0" cy="758091"/>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1" idx="0"/>
            <a:endCxn id="13" idx="3"/>
          </p:cNvCxnSpPr>
          <p:nvPr/>
        </p:nvCxnSpPr>
        <p:spPr>
          <a:xfrm flipV="1">
            <a:off x="1812847" y="4695933"/>
            <a:ext cx="0" cy="758092"/>
          </a:xfrm>
          <a:prstGeom prst="straightConnector1">
            <a:avLst/>
          </a:prstGeom>
          <a:ln>
            <a:solidFill>
              <a:srgbClr val="61D659"/>
            </a:solidFill>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66169" y="1646654"/>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Anomaly detection,</a:t>
            </a:r>
          </a:p>
          <a:p>
            <a:pPr algn="ctr"/>
            <a:r>
              <a:rPr lang="en-US" sz="1600" dirty="0" smtClean="0"/>
              <a:t>Workload change point analysis</a:t>
            </a:r>
            <a:endParaRPr lang="en-US" sz="1600" dirty="0"/>
          </a:p>
        </p:txBody>
      </p:sp>
      <p:sp>
        <p:nvSpPr>
          <p:cNvPr id="22" name="Rectangle 21"/>
          <p:cNvSpPr/>
          <p:nvPr/>
        </p:nvSpPr>
        <p:spPr>
          <a:xfrm>
            <a:off x="6066169" y="5454025"/>
            <a:ext cx="2529970" cy="1145594"/>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Bottleneck identification</a:t>
            </a:r>
            <a:endParaRPr lang="en-US" sz="1600" dirty="0"/>
          </a:p>
        </p:txBody>
      </p:sp>
      <p:sp>
        <p:nvSpPr>
          <p:cNvPr id="3" name="Slide Number Placeholder 2"/>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274361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SLO-based detection</a:t>
            </a:r>
          </a:p>
          <a:p>
            <a:pPr lvl="1"/>
            <a:r>
              <a:rPr lang="en-US" dirty="0" smtClean="0"/>
              <a:t>Probe the application periodically and record SLO</a:t>
            </a:r>
          </a:p>
          <a:p>
            <a:pPr lvl="1"/>
            <a:r>
              <a:rPr lang="en-US" dirty="0" smtClean="0"/>
              <a:t>Periodically compute the observed SLA satisfaction level</a:t>
            </a:r>
          </a:p>
          <a:p>
            <a:r>
              <a:rPr lang="en-US" dirty="0" smtClean="0"/>
              <a:t>Correlation-based detection [MS10]</a:t>
            </a:r>
          </a:p>
          <a:p>
            <a:pPr lvl="1"/>
            <a:r>
              <a:rPr lang="en-US" dirty="0" smtClean="0"/>
              <a:t>Statistically detect increases in response time that are not correlated with increases in workload</a:t>
            </a:r>
          </a:p>
          <a:p>
            <a:pPr lvl="1"/>
            <a:r>
              <a:rPr lang="en-US" dirty="0" smtClean="0"/>
              <a:t>Pearson’s R and dynamic time warping</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30</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Especially the sudden increases in workload that precede a detected performance anomaly</a:t>
            </a:r>
          </a:p>
          <a:p>
            <a:r>
              <a:rPr lang="en-US" dirty="0" smtClean="0"/>
              <a:t>Binary segmentation</a:t>
            </a:r>
          </a:p>
          <a:p>
            <a:r>
              <a:rPr lang="en-US" dirty="0" smtClean="0"/>
              <a:t>Pruned Exact Linear Time (PELT) [KFE12]</a:t>
            </a:r>
          </a:p>
          <a:p>
            <a:r>
              <a:rPr lang="en-US" dirty="0" smtClean="0"/>
              <a:t>Chen &amp; Liu method [CL93]</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SDK Call Sequences</a:t>
            </a:r>
            <a:endParaRPr lang="en-US" dirty="0"/>
          </a:p>
        </p:txBody>
      </p:sp>
      <p:sp>
        <p:nvSpPr>
          <p:cNvPr id="3" name="Content Placeholder 2"/>
          <p:cNvSpPr>
            <a:spLocks noGrp="1"/>
          </p:cNvSpPr>
          <p:nvPr>
            <p:ph idx="1"/>
          </p:nvPr>
        </p:nvSpPr>
        <p:spPr/>
        <p:txBody>
          <a:bodyPr/>
          <a:lstStyle/>
          <a:p>
            <a:r>
              <a:rPr lang="en-US" dirty="0" smtClean="0"/>
              <a:t>Identify sequences of SDK calls invoked by application</a:t>
            </a:r>
          </a:p>
          <a:p>
            <a:pPr lvl="1"/>
            <a:r>
              <a:rPr lang="en-US" dirty="0" smtClean="0"/>
              <a:t>Path identification</a:t>
            </a:r>
          </a:p>
          <a:p>
            <a:r>
              <a:rPr lang="en-US" dirty="0" smtClean="0"/>
              <a:t>Path distribution analysis</a:t>
            </a:r>
          </a:p>
          <a:p>
            <a:pPr lvl="1"/>
            <a:r>
              <a:rPr lang="en-US" dirty="0" smtClean="0"/>
              <a:t>Hot path identification</a:t>
            </a:r>
          </a:p>
          <a:p>
            <a:pPr lvl="1"/>
            <a:r>
              <a:rPr lang="en-US" dirty="0" smtClean="0"/>
              <a:t>Identifying workload changes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Bottleneck Identification</a:t>
            </a:r>
            <a:endParaRPr lang="en-US" dirty="0"/>
          </a:p>
        </p:txBody>
      </p:sp>
      <p:sp>
        <p:nvSpPr>
          <p:cNvPr id="3" name="Content Placeholder 2"/>
          <p:cNvSpPr>
            <a:spLocks noGrp="1"/>
          </p:cNvSpPr>
          <p:nvPr>
            <p:ph idx="1"/>
          </p:nvPr>
        </p:nvSpPr>
        <p:spPr/>
        <p:txBody>
          <a:bodyPr/>
          <a:lstStyle/>
          <a:p>
            <a:r>
              <a:rPr lang="en-US" dirty="0" smtClean="0"/>
              <a:t>Suppose an application makes 3 SDK calls for each HTTP request.</a:t>
            </a:r>
          </a:p>
          <a:p>
            <a:pPr marL="0" indent="0">
              <a:buNone/>
            </a:pPr>
            <a:endParaRPr lang="en-US" dirty="0"/>
          </a:p>
          <a:p>
            <a:endParaRPr lang="en-US" dirty="0" smtClean="0"/>
          </a:p>
          <a:p>
            <a:r>
              <a:rPr lang="en-US" dirty="0" smtClean="0"/>
              <a:t>Linear regression model: Total = A + B + C</a:t>
            </a:r>
          </a:p>
          <a:p>
            <a:r>
              <a:rPr lang="en-US" dirty="0" smtClean="0"/>
              <a:t>Relative importance metric indicates the portion of variance in “Total” explained by each independent variable [G06]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786051"/>
              </p:ext>
            </p:extLst>
          </p:nvPr>
        </p:nvGraphicFramePr>
        <p:xfrm>
          <a:off x="1524000" y="2679567"/>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Total</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18</a:t>
                      </a:r>
                      <a:endParaRPr lang="en-US" dirty="0"/>
                    </a:p>
                  </a:txBody>
                  <a:tcPr/>
                </a:tc>
                <a:tc>
                  <a:txBody>
                    <a:bodyPr/>
                    <a:lstStyle/>
                    <a:p>
                      <a:pPr algn="ctr"/>
                      <a:r>
                        <a:rPr lang="en-US" dirty="0" smtClean="0"/>
                        <a:t>12</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pPr algn="ctr"/>
                      <a:r>
                        <a:rPr lang="en-US" dirty="0" smtClean="0"/>
                        <a:t>42</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Thesis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Scalable deployment-time governance and policy enforcement framework for cloud platforms, complete with a policy specification language.</a:t>
            </a:r>
          </a:p>
          <a:p>
            <a:r>
              <a:rPr lang="en-US" dirty="0" smtClean="0"/>
              <a:t>Mechanism for formulating correct, tight and durable performance SLAs for cloud applications, with </a:t>
            </a:r>
            <a:r>
              <a:rPr lang="en-US" dirty="0"/>
              <a:t>S</a:t>
            </a:r>
            <a:r>
              <a:rPr lang="en-US" dirty="0" smtClean="0"/>
              <a:t>LA monitoring and invalidation</a:t>
            </a:r>
          </a:p>
          <a:p>
            <a:r>
              <a:rPr lang="en-US" dirty="0" smtClean="0"/>
              <a:t>Scalable cloud application platform monitoring for performance anomaly detection and bottleneck identification. (Fall 2016)</a:t>
            </a:r>
          </a:p>
          <a:p>
            <a:r>
              <a:rPr lang="en-US" dirty="0" smtClean="0"/>
              <a:t>Dissertation defense. (December 2016)</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34</a:t>
            </a:fld>
            <a:endParaRPr lang="en-US"/>
          </a:p>
        </p:txBody>
      </p:sp>
    </p:spTree>
    <p:extLst>
      <p:ext uri="{BB962C8B-B14F-4D97-AF65-F5344CB8AC3E}">
        <p14:creationId xmlns:p14="http://schemas.microsoft.com/office/powerpoint/2010/main" val="22962125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36</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2916180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48</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49</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pPr lvl="1"/>
            <a:r>
              <a:rPr lang="en-US" dirty="0" smtClean="0"/>
              <a:t>Runtime details hidden by cloud abstractions</a:t>
            </a:r>
          </a:p>
          <a:p>
            <a:r>
              <a:rPr lang="en-US" dirty="0" smtClean="0"/>
              <a:t>Requires extensive testing</a:t>
            </a:r>
          </a:p>
          <a:p>
            <a:r>
              <a:rPr lang="en-US" dirty="0" smtClean="0"/>
              <a:t>Cannot form performance SLOs and SLAs</a:t>
            </a:r>
          </a:p>
          <a:p>
            <a:pPr lvl="1"/>
            <a:r>
              <a:rPr lang="en-US" dirty="0" smtClean="0"/>
              <a:t>SLA = SLOs + Penalties</a:t>
            </a:r>
          </a:p>
          <a:p>
            <a:pPr lvl="1"/>
            <a:r>
              <a:rPr lang="en-US" dirty="0" smtClean="0"/>
              <a:t>SLO = </a:t>
            </a:r>
            <a:r>
              <a:rPr lang="en-US" dirty="0"/>
              <a:t>Minimum service level the service provider is obligated to </a:t>
            </a:r>
            <a:r>
              <a:rPr lang="en-US" dirty="0" smtClean="0"/>
              <a:t>maintain</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50</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51</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53</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54</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debug performance issues</a:t>
            </a:r>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smtClean="0"/>
              <a:t>Can we efficiently enforce </a:t>
            </a:r>
            <a:r>
              <a:rPr lang="en-US" b="1" dirty="0" smtClean="0"/>
              <a:t>governance</a:t>
            </a:r>
            <a:r>
              <a:rPr lang="en-US" dirty="0" smtClean="0"/>
              <a:t> on cloud-based web applications to achieve </a:t>
            </a:r>
            <a:r>
              <a:rPr lang="en-US" dirty="0"/>
              <a:t>administrative conformance, developer best practices, and performance objectives through automated analysis and </a:t>
            </a:r>
            <a:r>
              <a:rPr lang="en-US" dirty="0" smtClean="0"/>
              <a:t>diagnostics?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Cloud-based 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Detection</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24679</TotalTime>
  <Words>3407</Words>
  <Application>Microsoft Macintosh PowerPoint</Application>
  <PresentationFormat>On-screen Show (4:3)</PresentationFormat>
  <Paragraphs>495</Paragraphs>
  <Slides>54</Slides>
  <Notes>19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Governance of Cloud-hosted Applications</vt:lpstr>
      <vt:lpstr>Cloud Computing</vt:lpstr>
      <vt:lpstr>Aftermath</vt:lpstr>
      <vt:lpstr>Does Not Enforce Good Coding</vt:lpstr>
      <vt:lpstr>Cannot Reason about Performance</vt:lpstr>
      <vt:lpstr>Poor Performance Debugging Support</vt:lpstr>
      <vt:lpstr>Unresolved Issues in the Cloud</vt:lpstr>
      <vt:lpstr>Thesis Question</vt:lpstr>
      <vt:lpstr>Governance for Cloud-based Web Applications</vt:lpstr>
      <vt:lpstr>Research Contributions</vt:lpstr>
      <vt:lpstr>Cloud Platform-as-a-Service</vt:lpstr>
      <vt:lpstr>Research Contributions</vt:lpstr>
      <vt:lpstr>Governance Framework Objectives</vt:lpstr>
      <vt:lpstr>EAGER</vt:lpstr>
      <vt:lpstr>EAGER Architecture</vt:lpstr>
      <vt:lpstr>Policy Language</vt:lpstr>
      <vt:lpstr>EAGER Overhead vs Applications</vt:lpstr>
      <vt:lpstr>EAGER Results Summary</vt:lpstr>
      <vt:lpstr>Research Contributions</vt:lpstr>
      <vt:lpstr>Performance SLA Objectives</vt:lpstr>
      <vt:lpstr>Cerebro</vt:lpstr>
      <vt:lpstr>Cerebro Architecture</vt:lpstr>
      <vt:lpstr>SLA Durability</vt:lpstr>
      <vt:lpstr>Prediction Correctness</vt:lpstr>
      <vt:lpstr>Cerebro Results Summary</vt:lpstr>
      <vt:lpstr>Research Contributions</vt:lpstr>
      <vt:lpstr>Monitoring Framework Objectives</vt:lpstr>
      <vt:lpstr>Roots</vt:lpstr>
      <vt:lpstr>Roots Architecture</vt:lpstr>
      <vt:lpstr>Anomaly Detection</vt:lpstr>
      <vt:lpstr>Workload Analysis</vt:lpstr>
      <vt:lpstr>Analyzing SDK Call Sequences</vt:lpstr>
      <vt:lpstr>Bottleneck Identification</vt:lpstr>
      <vt:lpstr>My Thesis</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212</cp:revision>
  <dcterms:created xsi:type="dcterms:W3CDTF">2016-02-29T02:15:03Z</dcterms:created>
  <dcterms:modified xsi:type="dcterms:W3CDTF">2016-05-09T19:36:05Z</dcterms:modified>
</cp:coreProperties>
</file>