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97" autoAdjust="0"/>
  </p:normalViewPr>
  <p:slideViewPr>
    <p:cSldViewPr snapToGrid="0" snapToObjects="1">
      <p:cViewPr>
        <p:scale>
          <a:sx n="19" d="100"/>
          <a:sy n="19" d="100"/>
        </p:scale>
        <p:origin x="-2960" y="768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7AA3-A172-7045-A681-95F4B7886A0F}" type="datetimeFigureOut">
              <a:rPr lang="en-US" smtClean="0"/>
              <a:t>7/25/15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0E01-B202-DD49-8703-3DFA9F7C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0267275" cy="66262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0" b="1" dirty="0" smtClean="0"/>
              <a:t>Response Time Service Level Agreements for Cloud-hosted Web Applications</a:t>
            </a:r>
          </a:p>
          <a:p>
            <a:pPr algn="ctr"/>
            <a:r>
              <a:rPr lang="en-US" sz="6000" dirty="0" smtClean="0"/>
              <a:t>Hiranya Jayathilaka, Chandra </a:t>
            </a:r>
            <a:r>
              <a:rPr lang="en-US" sz="6000" dirty="0" err="1" smtClean="0"/>
              <a:t>Krintz</a:t>
            </a:r>
            <a:r>
              <a:rPr lang="en-US" sz="6000" dirty="0" smtClean="0"/>
              <a:t> and Rich </a:t>
            </a:r>
            <a:r>
              <a:rPr lang="en-US" sz="6000" dirty="0" err="1" smtClean="0"/>
              <a:t>Wolski</a:t>
            </a:r>
            <a:endParaRPr lang="en-US" sz="6000" dirty="0" smtClean="0"/>
          </a:p>
          <a:p>
            <a:pPr algn="ctr"/>
            <a:r>
              <a:rPr lang="en-US" sz="6000" dirty="0" smtClean="0"/>
              <a:t>University of California, Santa Barbara</a:t>
            </a:r>
            <a:endParaRPr lang="en-US" sz="6000" dirty="0"/>
          </a:p>
        </p:txBody>
      </p:sp>
      <p:pic>
        <p:nvPicPr>
          <p:cNvPr id="6" name="Picture 5" descr="race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59" y="4809371"/>
            <a:ext cx="3622450" cy="1690476"/>
          </a:xfrm>
          <a:prstGeom prst="rect">
            <a:avLst/>
          </a:prstGeom>
        </p:spPr>
      </p:pic>
      <p:pic>
        <p:nvPicPr>
          <p:cNvPr id="7" name="Picture 6" descr="UCSB-seal-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8" y="4070182"/>
            <a:ext cx="2429665" cy="24296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4768" y="7123172"/>
            <a:ext cx="29597738" cy="5245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Motivation</a:t>
            </a:r>
          </a:p>
          <a:p>
            <a:pPr algn="just"/>
            <a:r>
              <a:rPr lang="en-US" sz="5400" dirty="0" smtClean="0">
                <a:solidFill>
                  <a:srgbClr val="000000"/>
                </a:solidFill>
              </a:rPr>
              <a:t>Modern cloud platforms do not provide any guarantees regarding the performance of deployed applications. This makes it difficult to use cloud-hosted web applications and web APIs for developing a wide range of other programs. Without proper tools to reason about the performance of cloud applications, developers must resort to extensive testing and profiling, which is tedious and costly.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6728" y="12631712"/>
            <a:ext cx="29597738" cy="50381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Our Solution</a:t>
            </a:r>
          </a:p>
          <a:p>
            <a:pPr algn="just"/>
            <a:r>
              <a:rPr lang="en-US" sz="5400" dirty="0" smtClean="0">
                <a:solidFill>
                  <a:srgbClr val="000000"/>
                </a:solidFill>
              </a:rPr>
              <a:t>We propose </a:t>
            </a:r>
            <a:r>
              <a:rPr lang="en-US" sz="5400" b="1" dirty="0" smtClean="0">
                <a:solidFill>
                  <a:srgbClr val="000000"/>
                </a:solidFill>
              </a:rPr>
              <a:t>Cerebro</a:t>
            </a:r>
            <a:r>
              <a:rPr lang="en-US" sz="5400" dirty="0" smtClean="0">
                <a:solidFill>
                  <a:srgbClr val="000000"/>
                </a:solidFill>
              </a:rPr>
              <a:t>, a new approach that predicts statistical bounds on the response time performance of web applications deployed in Platform-as-a-Service (</a:t>
            </a:r>
            <a:r>
              <a:rPr lang="en-US" sz="5400" dirty="0" err="1" smtClean="0">
                <a:solidFill>
                  <a:srgbClr val="000000"/>
                </a:solidFill>
              </a:rPr>
              <a:t>PaaS</a:t>
            </a:r>
            <a:r>
              <a:rPr lang="en-US" sz="5400" dirty="0" smtClean="0">
                <a:solidFill>
                  <a:srgbClr val="000000"/>
                </a:solidFill>
              </a:rPr>
              <a:t>) clouds. Cerebro combines static analysis of </a:t>
            </a:r>
            <a:r>
              <a:rPr lang="en-US" sz="5400" dirty="0" err="1" smtClean="0">
                <a:solidFill>
                  <a:srgbClr val="000000"/>
                </a:solidFill>
              </a:rPr>
              <a:t>PaaS</a:t>
            </a:r>
            <a:r>
              <a:rPr lang="en-US" sz="5400" dirty="0" smtClean="0">
                <a:solidFill>
                  <a:srgbClr val="000000"/>
                </a:solidFill>
              </a:rPr>
              <a:t> applications with runtime monitoring of the underlying cloud platform to automatically predict performance SLAs for cloud-hosted web applications.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768" y="17924982"/>
            <a:ext cx="14707090" cy="12013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b="1" dirty="0" err="1" smtClean="0">
                <a:solidFill>
                  <a:srgbClr val="000000"/>
                </a:solidFill>
              </a:rPr>
              <a:t>PaaS</a:t>
            </a:r>
            <a:r>
              <a:rPr lang="en-US" sz="6600" b="1" dirty="0" smtClean="0">
                <a:solidFill>
                  <a:srgbClr val="000000"/>
                </a:solidFill>
              </a:rPr>
              <a:t>-hosted Applications</a:t>
            </a:r>
          </a:p>
        </p:txBody>
      </p:sp>
      <p:pic>
        <p:nvPicPr>
          <p:cNvPr id="14" name="Picture 13" descr="cloud_app_mod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40" y="20231145"/>
            <a:ext cx="10973416" cy="93474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5267376" y="17958315"/>
            <a:ext cx="14707090" cy="119802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Cerebro Architecture</a:t>
            </a:r>
          </a:p>
        </p:txBody>
      </p:sp>
      <p:pic>
        <p:nvPicPr>
          <p:cNvPr id="21" name="Picture 20" descr="cerebro_ar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12" y="19546389"/>
            <a:ext cx="14013638" cy="10062783"/>
          </a:xfrm>
          <a:prstGeom prst="rect">
            <a:avLst/>
          </a:prstGeom>
        </p:spPr>
      </p:pic>
      <p:pic>
        <p:nvPicPr>
          <p:cNvPr id="23" name="Picture 22" descr="accuracy_summa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07" y="32282823"/>
            <a:ext cx="13262526" cy="8841686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34768" y="30217543"/>
            <a:ext cx="14707090" cy="12013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Prediction Accuracy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67376" y="30217543"/>
            <a:ext cx="14707090" cy="12013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600" b="1" dirty="0" smtClean="0">
                <a:solidFill>
                  <a:srgbClr val="000000"/>
                </a:solidFill>
              </a:rPr>
              <a:t>Prediction Tightness</a:t>
            </a:r>
          </a:p>
        </p:txBody>
      </p:sp>
      <p:pic>
        <p:nvPicPr>
          <p:cNvPr id="26" name="Picture 25" descr="diff_summary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902" y="32282542"/>
            <a:ext cx="13267944" cy="8842248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821025" y="26065553"/>
            <a:ext cx="2347807" cy="1232997"/>
          </a:xfrm>
          <a:prstGeom prst="wedgeRectCallout">
            <a:avLst>
              <a:gd name="adj1" fmla="val 102908"/>
              <a:gd name="adj2" fmla="val 54500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90+% of the Application’s Execution Time</a:t>
            </a:r>
            <a:endParaRPr lang="en-US" sz="2400" dirty="0"/>
          </a:p>
        </p:txBody>
      </p:sp>
      <p:sp>
        <p:nvSpPr>
          <p:cNvPr id="30" name="Horizontal Scroll 29"/>
          <p:cNvSpPr/>
          <p:nvPr/>
        </p:nvSpPr>
        <p:spPr>
          <a:xfrm>
            <a:off x="16045902" y="20231145"/>
            <a:ext cx="5684449" cy="1952008"/>
          </a:xfrm>
          <a:prstGeom prst="horizontalScroll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implemented this architecture for Google App Engine public </a:t>
            </a:r>
            <a:r>
              <a:rPr lang="en-US" sz="2400" dirty="0" err="1" smtClean="0"/>
              <a:t>PaaS</a:t>
            </a:r>
            <a:r>
              <a:rPr lang="en-US" sz="2400" dirty="0" smtClean="0"/>
              <a:t>, and </a:t>
            </a:r>
            <a:r>
              <a:rPr lang="en-US" sz="2400" dirty="0" err="1" smtClean="0"/>
              <a:t>AppScale</a:t>
            </a:r>
            <a:r>
              <a:rPr lang="en-US" sz="2400" dirty="0" smtClean="0"/>
              <a:t> private </a:t>
            </a:r>
            <a:r>
              <a:rPr lang="en-US" sz="2400" dirty="0" err="1" smtClean="0"/>
              <a:t>PaaS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1" name="Rectangular Callout 30"/>
          <p:cNvSpPr/>
          <p:nvPr/>
        </p:nvSpPr>
        <p:spPr>
          <a:xfrm>
            <a:off x="22586211" y="32600677"/>
            <a:ext cx="4312994" cy="1904590"/>
          </a:xfrm>
          <a:prstGeom prst="wedgeRectCallout">
            <a:avLst>
              <a:gd name="adj1" fmla="val -71240"/>
              <a:gd name="adj2" fmla="val 24694"/>
            </a:avLst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application performance is highly variable, Cerebro trades off tightness for accuracy.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85901" y="41201925"/>
            <a:ext cx="1239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Percentage of actual response time measurements lower than the predicted 95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percentile SLA.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484705" y="41201925"/>
            <a:ext cx="1239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Average difference between predicted SLAs and actual response time measurements.</a:t>
            </a:r>
            <a:endParaRPr lang="en-US" sz="2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09242" y="35652916"/>
            <a:ext cx="12003091" cy="1867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30</cp:revision>
  <dcterms:created xsi:type="dcterms:W3CDTF">2015-07-25T21:12:26Z</dcterms:created>
  <dcterms:modified xsi:type="dcterms:W3CDTF">2015-07-25T22:30:43Z</dcterms:modified>
  <cp:category/>
</cp:coreProperties>
</file>