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4" r:id="rId8"/>
    <p:sldId id="265" r:id="rId9"/>
    <p:sldId id="267" r:id="rId10"/>
    <p:sldId id="268" r:id="rId11"/>
    <p:sldId id="269" r:id="rId12"/>
    <p:sldId id="266" r:id="rId13"/>
    <p:sldId id="275" r:id="rId14"/>
    <p:sldId id="274" r:id="rId15"/>
    <p:sldId id="270" r:id="rId16"/>
    <p:sldId id="271" r:id="rId17"/>
    <p:sldId id="272" r:id="rId18"/>
    <p:sldId id="276" r:id="rId19"/>
    <p:sldId id="277" r:id="rId20"/>
    <p:sldId id="278" r:id="rId21"/>
    <p:sldId id="279" r:id="rId22"/>
    <p:sldId id="280" r:id="rId23"/>
    <p:sldId id="281" r:id="rId24"/>
    <p:sldId id="282" r:id="rId25"/>
    <p:sldId id="283" r:id="rId26"/>
    <p:sldId id="284" r:id="rId27"/>
    <p:sldId id="285" r:id="rId28"/>
    <p:sldId id="286" r:id="rId29"/>
    <p:sldId id="288" r:id="rId30"/>
    <p:sldId id="287" r:id="rId31"/>
    <p:sldId id="289" r:id="rId32"/>
    <p:sldId id="290" r:id="rId33"/>
    <p:sldId id="291" r:id="rId34"/>
    <p:sldId id="292" r:id="rId35"/>
    <p:sldId id="293" r:id="rId36"/>
    <p:sldId id="294" r:id="rId37"/>
    <p:sldId id="295"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0" d="100"/>
          <a:sy n="100" d="100"/>
        </p:scale>
        <p:origin x="-184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3570C-2D75-5147-A673-6C02746C58AB}" type="datetimeFigureOut">
              <a:rPr lang="en-US" smtClean="0"/>
              <a:t>3/23/16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C3570C-2D75-5147-A673-6C02746C58AB}" type="datetimeFigureOut">
              <a:rPr lang="en-US" smtClean="0"/>
              <a:t>3/23/16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C3570C-2D75-5147-A673-6C02746C58AB}" type="datetimeFigureOut">
              <a:rPr lang="en-US" smtClean="0"/>
              <a:t>3/23/16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C3570C-2D75-5147-A673-6C02746C58AB}" type="datetimeFigureOut">
              <a:rPr lang="en-US" smtClean="0"/>
              <a:t>3/23/16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3570C-2D75-5147-A673-6C02746C58AB}" type="datetimeFigureOut">
              <a:rPr lang="en-US" smtClean="0"/>
              <a:t>3/23/16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3/23/16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3/23/16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3570C-2D75-5147-A673-6C02746C58AB}" type="datetimeFigureOut">
              <a:rPr lang="en-US" smtClean="0"/>
              <a:t>3/23/16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image" Target="../media/image1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10" Type="http://schemas.openxmlformats.org/officeDocument/2006/relationships/image" Target="../media/image12.png"/><Relationship Id="rId11" Type="http://schemas.openxmlformats.org/officeDocument/2006/relationships/image" Target="../media/image13.jpg"/><Relationship Id="rId12" Type="http://schemas.openxmlformats.org/officeDocument/2006/relationships/image" Target="../media/image14.png"/><Relationship Id="rId13" Type="http://schemas.openxmlformats.org/officeDocument/2006/relationships/image" Target="../media/image15.jpg"/><Relationship Id="rId14" Type="http://schemas.openxmlformats.org/officeDocument/2006/relationships/image" Target="../media/image16.jpg"/><Relationship Id="rId15" Type="http://schemas.openxmlformats.org/officeDocument/2006/relationships/image" Target="../media/image17.jp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61371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Reason about Performance</a:t>
            </a:r>
            <a:endParaRPr lang="en-US" dirty="0"/>
          </a:p>
        </p:txBody>
      </p:sp>
      <p:sp>
        <p:nvSpPr>
          <p:cNvPr id="3" name="Content Placeholder 2"/>
          <p:cNvSpPr>
            <a:spLocks noGrp="1"/>
          </p:cNvSpPr>
          <p:nvPr>
            <p:ph idx="1"/>
          </p:nvPr>
        </p:nvSpPr>
        <p:spPr/>
        <p:txBody>
          <a:bodyPr/>
          <a:lstStyle/>
          <a:p>
            <a:r>
              <a:rPr lang="en-US" dirty="0" smtClean="0"/>
              <a:t>No reliable and systematic means for understanding performance limits</a:t>
            </a:r>
          </a:p>
          <a:p>
            <a:r>
              <a:rPr lang="en-US" dirty="0" smtClean="0"/>
              <a:t>Requires extensive testing</a:t>
            </a:r>
          </a:p>
          <a:p>
            <a:r>
              <a:rPr lang="en-US" dirty="0" smtClean="0"/>
              <a:t>Cannot form performance SLAs</a:t>
            </a:r>
            <a:endParaRPr lang="en-US" dirty="0"/>
          </a:p>
        </p:txBody>
      </p:sp>
      <p:pic>
        <p:nvPicPr>
          <p:cNvPr id="4" name="Picture 3" descr="gae_sl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175" y="3931595"/>
            <a:ext cx="7184460" cy="1487373"/>
          </a:xfrm>
          <a:prstGeom prst="rect">
            <a:avLst/>
          </a:prstGeom>
        </p:spPr>
      </p:pic>
    </p:spTree>
    <p:extLst>
      <p:ext uri="{BB962C8B-B14F-4D97-AF65-F5344CB8AC3E}">
        <p14:creationId xmlns:p14="http://schemas.microsoft.com/office/powerpoint/2010/main" val="81371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Support for Performance Anomaly Detection</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a:t>
            </a:r>
            <a:r>
              <a:rPr lang="en-US" smtClean="0"/>
              <a:t>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313" y="3447740"/>
            <a:ext cx="1686678" cy="1368111"/>
          </a:xfrm>
          <a:prstGeom prst="rect">
            <a:avLst/>
          </a:prstGeom>
        </p:spPr>
      </p:pic>
    </p:spTree>
    <p:extLst>
      <p:ext uri="{BB962C8B-B14F-4D97-AF65-F5344CB8AC3E}">
        <p14:creationId xmlns:p14="http://schemas.microsoft.com/office/powerpoint/2010/main" val="2244944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reason about application performance</a:t>
            </a:r>
            <a:endParaRPr lang="en-US" dirty="0"/>
          </a:p>
          <a:p>
            <a:r>
              <a:rPr lang="en-US" dirty="0" smtClean="0"/>
              <a:t>Difficult to detect performance anomalies and identify bottlenecks</a:t>
            </a:r>
          </a:p>
        </p:txBody>
      </p:sp>
      <p:sp>
        <p:nvSpPr>
          <p:cNvPr id="5" name="Left Brace 4"/>
          <p:cNvSpPr/>
          <p:nvPr/>
        </p:nvSpPr>
        <p:spPr>
          <a:xfrm rot="16200000">
            <a:off x="4169045" y="-53718"/>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607007"/>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5202833"/>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Tree>
    <p:extLst>
      <p:ext uri="{BB962C8B-B14F-4D97-AF65-F5344CB8AC3E}">
        <p14:creationId xmlns:p14="http://schemas.microsoft.com/office/powerpoint/2010/main" val="3706993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Prelude to Proposal</a:t>
            </a:r>
            <a:endParaRPr lang="en-US" dirty="0"/>
          </a:p>
        </p:txBody>
      </p:sp>
      <p:sp>
        <p:nvSpPr>
          <p:cNvPr id="3" name="Content Placeholder 2"/>
          <p:cNvSpPr>
            <a:spLocks noGrp="1"/>
          </p:cNvSpPr>
          <p:nvPr>
            <p:ph idx="1"/>
          </p:nvPr>
        </p:nvSpPr>
        <p:spPr/>
        <p:txBody>
          <a:bodyPr/>
          <a:lstStyle/>
          <a:p>
            <a:r>
              <a:rPr lang="en-US" dirty="0" smtClean="0"/>
              <a:t>Automated governance for cloud platforms</a:t>
            </a:r>
          </a:p>
          <a:p>
            <a:pPr lvl="1"/>
            <a:r>
              <a:rPr lang="en-US" dirty="0" smtClean="0"/>
              <a:t>Specifying/Learning acceptable operational parameters</a:t>
            </a:r>
          </a:p>
          <a:p>
            <a:pPr lvl="1"/>
            <a:r>
              <a:rPr lang="en-US" dirty="0" smtClean="0"/>
              <a:t>Enforcing acceptable operational parameters</a:t>
            </a:r>
          </a:p>
          <a:p>
            <a:pPr lvl="1"/>
            <a:r>
              <a:rPr lang="en-US" dirty="0" smtClean="0"/>
              <a:t>Monitoring and detecting deviations from acceptable behavior</a:t>
            </a:r>
          </a:p>
          <a:p>
            <a:pPr lvl="1"/>
            <a:r>
              <a:rPr lang="en-US" dirty="0" smtClean="0"/>
              <a:t>Taking corrective/preventive action if necessary</a:t>
            </a:r>
            <a:endParaRPr lang="en-US" dirty="0"/>
          </a:p>
        </p:txBody>
      </p:sp>
    </p:spTree>
    <p:extLst>
      <p:ext uri="{BB962C8B-B14F-4D97-AF65-F5344CB8AC3E}">
        <p14:creationId xmlns:p14="http://schemas.microsoft.com/office/powerpoint/2010/main" val="317234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Tree>
    <p:extLst>
      <p:ext uri="{BB962C8B-B14F-4D97-AF65-F5344CB8AC3E}">
        <p14:creationId xmlns:p14="http://schemas.microsoft.com/office/powerpoint/2010/main" val="4269969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Platform-as-a-Service</a:t>
            </a:r>
            <a:endParaRPr lang="en-US" dirty="0"/>
          </a:p>
        </p:txBody>
      </p:sp>
      <p:sp>
        <p:nvSpPr>
          <p:cNvPr id="3" name="Content Placeholder 2"/>
          <p:cNvSpPr>
            <a:spLocks noGrp="1"/>
          </p:cNvSpPr>
          <p:nvPr>
            <p:ph idx="1"/>
          </p:nvPr>
        </p:nvSpPr>
        <p:spPr/>
        <p:txBody>
          <a:bodyPr/>
          <a:lstStyle/>
          <a:p>
            <a:r>
              <a:rPr lang="en-US" dirty="0" smtClean="0"/>
              <a:t>Managed programming platform that hides</a:t>
            </a:r>
            <a:r>
              <a:rPr lang="is-IS" dirty="0" smtClean="0"/>
              <a:t>…</a:t>
            </a:r>
            <a:endParaRPr lang="en-US" dirty="0" smtClean="0"/>
          </a:p>
          <a:p>
            <a:pPr lvl="1"/>
            <a:r>
              <a:rPr lang="en-US" dirty="0" smtClean="0"/>
              <a:t>Infrastructure details</a:t>
            </a:r>
          </a:p>
          <a:p>
            <a:pPr lvl="1"/>
            <a:r>
              <a:rPr lang="en-US" dirty="0" smtClean="0"/>
              <a:t>VM and OS details</a:t>
            </a:r>
          </a:p>
          <a:p>
            <a:r>
              <a:rPr lang="en-US" dirty="0" smtClean="0"/>
              <a:t>Provides abstractions for common application utilities</a:t>
            </a:r>
          </a:p>
          <a:p>
            <a:pPr lvl="1"/>
            <a:r>
              <a:rPr lang="en-US" dirty="0" smtClean="0"/>
              <a:t>Data storage, caching, queuing, security etc.</a:t>
            </a:r>
          </a:p>
          <a:p>
            <a:r>
              <a:rPr lang="en-US" dirty="0" smtClean="0"/>
              <a:t>Google App Engine</a:t>
            </a:r>
            <a:endParaRPr lang="en-US" dirty="0"/>
          </a:p>
        </p:txBody>
      </p:sp>
    </p:spTree>
    <p:extLst>
      <p:ext uri="{BB962C8B-B14F-4D97-AF65-F5344CB8AC3E}">
        <p14:creationId xmlns:p14="http://schemas.microsoft.com/office/powerpoint/2010/main" val="495904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PaaS</a:t>
            </a:r>
            <a:r>
              <a:rPr lang="en-US" dirty="0" smtClean="0"/>
              <a:t> Application Model</a:t>
            </a:r>
            <a:endParaRPr lang="en-US" dirty="0"/>
          </a:p>
        </p:txBody>
      </p:sp>
      <p:pic>
        <p:nvPicPr>
          <p:cNvPr id="4" name="Content Placeholder 3" descr="cloud_app_model.png"/>
          <p:cNvPicPr>
            <a:picLocks noGrp="1" noChangeAspect="1"/>
          </p:cNvPicPr>
          <p:nvPr>
            <p:ph idx="1"/>
          </p:nvPr>
        </p:nvPicPr>
        <p:blipFill>
          <a:blip r:embed="rId2">
            <a:extLst>
              <a:ext uri="{28A0092B-C50C-407E-A947-70E740481C1C}">
                <a14:useLocalDpi xmlns:a14="http://schemas.microsoft.com/office/drawing/2010/main" val="0"/>
              </a:ext>
            </a:extLst>
          </a:blip>
          <a:srcRect l="-27444" r="-27444"/>
          <a:stretch>
            <a:fillRect/>
          </a:stretch>
        </p:blipFill>
        <p:spPr/>
      </p:pic>
    </p:spTree>
    <p:extLst>
      <p:ext uri="{BB962C8B-B14F-4D97-AF65-F5344CB8AC3E}">
        <p14:creationId xmlns:p14="http://schemas.microsoft.com/office/powerpoint/2010/main" val="2422575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PaaS</a:t>
            </a:r>
            <a:r>
              <a:rPr lang="en-US" dirty="0" smtClean="0"/>
              <a:t> Clouds?</a:t>
            </a:r>
            <a:endParaRPr lang="en-US" dirty="0"/>
          </a:p>
        </p:txBody>
      </p:sp>
      <p:sp>
        <p:nvSpPr>
          <p:cNvPr id="3" name="Content Placeholder 2"/>
          <p:cNvSpPr>
            <a:spLocks noGrp="1"/>
          </p:cNvSpPr>
          <p:nvPr>
            <p:ph idx="1"/>
          </p:nvPr>
        </p:nvSpPr>
        <p:spPr/>
        <p:txBody>
          <a:bodyPr/>
          <a:lstStyle/>
          <a:p>
            <a:r>
              <a:rPr lang="en-US" dirty="0" smtClean="0"/>
              <a:t>Our research questions directly impact </a:t>
            </a:r>
            <a:r>
              <a:rPr lang="en-US" dirty="0" err="1" smtClean="0"/>
              <a:t>PaaS</a:t>
            </a:r>
            <a:r>
              <a:rPr lang="en-US" dirty="0" smtClean="0"/>
              <a:t> clouds</a:t>
            </a:r>
          </a:p>
          <a:p>
            <a:r>
              <a:rPr lang="en-US" dirty="0" smtClean="0"/>
              <a:t>A large number of applications are already deployed in </a:t>
            </a:r>
            <a:r>
              <a:rPr lang="en-US" dirty="0" err="1" smtClean="0"/>
              <a:t>PaaS</a:t>
            </a:r>
            <a:r>
              <a:rPr lang="en-US" dirty="0" smtClean="0"/>
              <a:t> clouds</a:t>
            </a:r>
          </a:p>
          <a:p>
            <a:pPr lvl="1"/>
            <a:r>
              <a:rPr lang="en-US" dirty="0" smtClean="0"/>
              <a:t>GAE: 1M</a:t>
            </a:r>
          </a:p>
          <a:p>
            <a:pPr lvl="1"/>
            <a:r>
              <a:rPr lang="en-US" dirty="0" err="1" smtClean="0"/>
              <a:t>Heroku</a:t>
            </a:r>
            <a:r>
              <a:rPr lang="en-US" dirty="0" smtClean="0"/>
              <a:t>: 1.5M</a:t>
            </a:r>
          </a:p>
          <a:p>
            <a:endParaRPr lang="en-US" dirty="0"/>
          </a:p>
        </p:txBody>
      </p:sp>
    </p:spTree>
    <p:extLst>
      <p:ext uri="{BB962C8B-B14F-4D97-AF65-F5344CB8AC3E}">
        <p14:creationId xmlns:p14="http://schemas.microsoft.com/office/powerpoint/2010/main" val="3390838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Good Coding Practices</a:t>
            </a:r>
            <a:endParaRPr lang="en-US" dirty="0"/>
          </a:p>
        </p:txBody>
      </p:sp>
      <p:sp>
        <p:nvSpPr>
          <p:cNvPr id="3" name="Content Placeholder 2"/>
          <p:cNvSpPr>
            <a:spLocks noGrp="1"/>
          </p:cNvSpPr>
          <p:nvPr>
            <p:ph idx="1"/>
          </p:nvPr>
        </p:nvSpPr>
        <p:spPr/>
        <p:txBody>
          <a:bodyPr/>
          <a:lstStyle/>
          <a:p>
            <a:r>
              <a:rPr lang="en-US" dirty="0" smtClean="0"/>
              <a:t>Enforce code reuse</a:t>
            </a:r>
          </a:p>
          <a:p>
            <a:r>
              <a:rPr lang="en-US" dirty="0" smtClean="0"/>
              <a:t>Enforce naming and versioning conventions</a:t>
            </a:r>
          </a:p>
          <a:p>
            <a:r>
              <a:rPr lang="en-US" dirty="0" smtClean="0"/>
              <a:t>Enforce backward compatible code updates</a:t>
            </a:r>
          </a:p>
          <a:p>
            <a:r>
              <a:rPr lang="en-US" dirty="0" smtClean="0"/>
              <a:t>Catch bad code before it goes into production</a:t>
            </a:r>
          </a:p>
          <a:p>
            <a:r>
              <a:rPr lang="en-US" dirty="0" smtClean="0"/>
              <a:t>Simple mechanism to specify conventions/policies to be enforced</a:t>
            </a:r>
          </a:p>
          <a:p>
            <a:r>
              <a:rPr lang="en-US" dirty="0" smtClean="0"/>
              <a:t>Scalable, cloud-native implementation</a:t>
            </a:r>
          </a:p>
          <a:p>
            <a:endParaRPr lang="en-US" dirty="0"/>
          </a:p>
        </p:txBody>
      </p:sp>
    </p:spTree>
    <p:extLst>
      <p:ext uri="{BB962C8B-B14F-4D97-AF65-F5344CB8AC3E}">
        <p14:creationId xmlns:p14="http://schemas.microsoft.com/office/powerpoint/2010/main" val="2964205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Tree>
    <p:extLst>
      <p:ext uri="{BB962C8B-B14F-4D97-AF65-F5344CB8AC3E}">
        <p14:creationId xmlns:p14="http://schemas.microsoft.com/office/powerpoint/2010/main" val="161667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Tree>
    <p:extLst>
      <p:ext uri="{BB962C8B-B14F-4D97-AF65-F5344CB8AC3E}">
        <p14:creationId xmlns:p14="http://schemas.microsoft.com/office/powerpoint/2010/main" val="24966460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2">
            <a:extLst>
              <a:ext uri="{28A0092B-C50C-407E-A947-70E740481C1C}">
                <a14:useLocalDpi xmlns:a14="http://schemas.microsoft.com/office/drawing/2010/main" val="0"/>
              </a:ext>
            </a:extLst>
          </a:blip>
          <a:srcRect l="-14689" r="-14689"/>
          <a:stretch>
            <a:fillRect/>
          </a:stretch>
        </p:blipFill>
        <p:spPr/>
      </p:pic>
    </p:spTree>
    <p:extLst>
      <p:ext uri="{BB962C8B-B14F-4D97-AF65-F5344CB8AC3E}">
        <p14:creationId xmlns:p14="http://schemas.microsoft.com/office/powerpoint/2010/main" val="1258510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lstStyle/>
          <a:p>
            <a:r>
              <a:rPr lang="en-US" dirty="0"/>
              <a:t>Based on Python</a:t>
            </a:r>
          </a:p>
          <a:p>
            <a:pPr lvl="1"/>
            <a:r>
              <a:rPr lang="en-US" dirty="0"/>
              <a:t>No file system or network access</a:t>
            </a:r>
          </a:p>
          <a:p>
            <a:pPr lvl="1"/>
            <a:r>
              <a:rPr lang="en-US" dirty="0"/>
              <a:t>Restricted access to other Python modules</a:t>
            </a:r>
          </a:p>
          <a:p>
            <a:r>
              <a:rPr lang="en-US" dirty="0"/>
              <a:t>Policy conditions are expressed using assertion functions</a:t>
            </a:r>
          </a:p>
          <a:p>
            <a:pPr lvl="1"/>
            <a:r>
              <a:rPr lang="en-US" sz="2000" dirty="0" err="1">
                <a:latin typeface="Courier"/>
                <a:cs typeface="Courier"/>
              </a:rPr>
              <a:t>assert_true</a:t>
            </a:r>
            <a:r>
              <a:rPr lang="en-US" sz="2000" dirty="0">
                <a:latin typeface="Courier"/>
                <a:cs typeface="Courier"/>
              </a:rPr>
              <a:t>(…)</a:t>
            </a:r>
          </a:p>
          <a:p>
            <a:pPr lvl="1"/>
            <a:r>
              <a:rPr lang="en-US" sz="2000" dirty="0" err="1">
                <a:latin typeface="Courier"/>
                <a:cs typeface="Courier"/>
              </a:rPr>
              <a:t>assert_false</a:t>
            </a:r>
            <a:r>
              <a:rPr lang="en-US" sz="2000" dirty="0">
                <a:latin typeface="Courier"/>
                <a:cs typeface="Courier"/>
              </a:rPr>
              <a:t>(…)</a:t>
            </a:r>
          </a:p>
          <a:p>
            <a:pPr lvl="1"/>
            <a:r>
              <a:rPr lang="en-US" sz="2000" dirty="0" err="1">
                <a:latin typeface="Courier"/>
                <a:cs typeface="Courier"/>
              </a:rPr>
              <a:t>assert_app_dependency</a:t>
            </a:r>
            <a:r>
              <a:rPr lang="en-US" sz="2000" dirty="0">
                <a:latin typeface="Courier"/>
                <a:cs typeface="Courier"/>
              </a:rPr>
              <a:t>(…)</a:t>
            </a:r>
          </a:p>
          <a:p>
            <a:pPr lvl="1"/>
            <a:r>
              <a:rPr lang="en-US" sz="2000" dirty="0" err="1">
                <a:latin typeface="Courier"/>
                <a:cs typeface="Courier"/>
              </a:rPr>
              <a:t>assert_not_app_dependency</a:t>
            </a:r>
            <a:r>
              <a:rPr lang="en-US" sz="2000" dirty="0">
                <a:latin typeface="Courier"/>
                <a:cs typeface="Courier"/>
              </a:rPr>
              <a:t>(…)</a:t>
            </a:r>
          </a:p>
          <a:p>
            <a:pPr lvl="1"/>
            <a:r>
              <a:rPr lang="en-US" sz="2000" dirty="0" err="1">
                <a:latin typeface="Courier"/>
                <a:cs typeface="Courier"/>
              </a:rPr>
              <a:t>assert_app_dependency_in_range</a:t>
            </a:r>
            <a:r>
              <a:rPr lang="en-US" sz="2000" dirty="0">
                <a:latin typeface="Courier"/>
                <a:cs typeface="Courier"/>
              </a:rPr>
              <a:t>(…)</a:t>
            </a:r>
          </a:p>
          <a:p>
            <a:endParaRPr lang="en-US" dirty="0"/>
          </a:p>
        </p:txBody>
      </p:sp>
    </p:spTree>
    <p:extLst>
      <p:ext uri="{BB962C8B-B14F-4D97-AF65-F5344CB8AC3E}">
        <p14:creationId xmlns:p14="http://schemas.microsoft.com/office/powerpoint/2010/main" val="1897109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Tree>
    <p:extLst>
      <p:ext uri="{BB962C8B-B14F-4D97-AF65-F5344CB8AC3E}">
        <p14:creationId xmlns:p14="http://schemas.microsoft.com/office/powerpoint/2010/main" val="1618035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Tree>
    <p:extLst>
      <p:ext uri="{BB962C8B-B14F-4D97-AF65-F5344CB8AC3E}">
        <p14:creationId xmlns:p14="http://schemas.microsoft.com/office/powerpoint/2010/main" val="3193340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Tree>
    <p:extLst>
      <p:ext uri="{BB962C8B-B14F-4D97-AF65-F5344CB8AC3E}">
        <p14:creationId xmlns:p14="http://schemas.microsoft.com/office/powerpoint/2010/main" val="2286169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Tree>
    <p:extLst>
      <p:ext uri="{BB962C8B-B14F-4D97-AF65-F5344CB8AC3E}">
        <p14:creationId xmlns:p14="http://schemas.microsoft.com/office/powerpoint/2010/main" val="1844084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EAGER Overhead </a:t>
            </a:r>
            <a:r>
              <a:rPr lang="en-US" dirty="0" err="1" smtClean="0"/>
              <a:t>vs</a:t>
            </a:r>
            <a:r>
              <a:rPr lang="en-US" dirty="0" smtClean="0"/>
              <a:t> Metadata Volume</a:t>
            </a:r>
            <a:endParaRPr lang="en-US" dirty="0"/>
          </a:p>
        </p:txBody>
      </p:sp>
      <p:pic>
        <p:nvPicPr>
          <p:cNvPr id="4" name="Content Placeholder 3" descr="scalability.png"/>
          <p:cNvPicPr>
            <a:picLocks noGrp="1" noChangeAspect="1"/>
          </p:cNvPicPr>
          <p:nvPr>
            <p:ph idx="1"/>
          </p:nvPr>
        </p:nvPicPr>
        <p:blipFill>
          <a:blip r:embed="rId2">
            <a:extLst>
              <a:ext uri="{28A0092B-C50C-407E-A947-70E740481C1C}">
                <a14:useLocalDpi xmlns:a14="http://schemas.microsoft.com/office/drawing/2010/main" val="0"/>
              </a:ext>
            </a:extLst>
          </a:blip>
          <a:srcRect l="-7470" r="-7470"/>
          <a:stretch>
            <a:fillRect/>
          </a:stretch>
        </p:blipFill>
        <p:spPr/>
      </p:pic>
    </p:spTree>
    <p:extLst>
      <p:ext uri="{BB962C8B-B14F-4D97-AF65-F5344CB8AC3E}">
        <p14:creationId xmlns:p14="http://schemas.microsoft.com/office/powerpoint/2010/main" val="4253085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Tree>
    <p:extLst>
      <p:ext uri="{BB962C8B-B14F-4D97-AF65-F5344CB8AC3E}">
        <p14:creationId xmlns:p14="http://schemas.microsoft.com/office/powerpoint/2010/main" val="1600157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Reasoning About Application Performance</a:t>
            </a:r>
            <a:endParaRPr lang="en-US" dirty="0"/>
          </a:p>
        </p:txBody>
      </p:sp>
      <p:sp>
        <p:nvSpPr>
          <p:cNvPr id="3" name="Content Placeholder 2"/>
          <p:cNvSpPr>
            <a:spLocks noGrp="1"/>
          </p:cNvSpPr>
          <p:nvPr>
            <p:ph idx="1"/>
          </p:nvPr>
        </p:nvSpPr>
        <p:spPr/>
        <p:txBody>
          <a:bodyPr>
            <a:normAutofit lnSpcReduction="10000"/>
          </a:bodyPr>
          <a:lstStyle/>
          <a:p>
            <a:r>
              <a:rPr lang="en-US" dirty="0" smtClean="0"/>
              <a:t>Determine upper bounds on application response times that are:</a:t>
            </a:r>
          </a:p>
          <a:p>
            <a:pPr lvl="1"/>
            <a:r>
              <a:rPr lang="en-US" dirty="0" smtClean="0"/>
              <a:t>Correct (with specific statistical guarantees)</a:t>
            </a:r>
          </a:p>
          <a:p>
            <a:pPr lvl="1"/>
            <a:r>
              <a:rPr lang="en-US" dirty="0" smtClean="0"/>
              <a:t>Tight</a:t>
            </a:r>
          </a:p>
          <a:p>
            <a:pPr lvl="1"/>
            <a:r>
              <a:rPr lang="en-US" dirty="0" smtClean="0"/>
              <a:t>Durable</a:t>
            </a:r>
          </a:p>
          <a:p>
            <a:r>
              <a:rPr lang="en-US" dirty="0" smtClean="0"/>
              <a:t>No extensive testing on the applications</a:t>
            </a:r>
          </a:p>
          <a:p>
            <a:r>
              <a:rPr lang="en-US" dirty="0" smtClean="0"/>
              <a:t>Formulate performance SLAs</a:t>
            </a:r>
          </a:p>
          <a:p>
            <a:r>
              <a:rPr lang="en-US" dirty="0" smtClean="0"/>
              <a:t>Enforce performance policies (design-time), and detect deviations (run-time)</a:t>
            </a:r>
          </a:p>
        </p:txBody>
      </p:sp>
    </p:spTree>
    <p:extLst>
      <p:ext uri="{BB962C8B-B14F-4D97-AF65-F5344CB8AC3E}">
        <p14:creationId xmlns:p14="http://schemas.microsoft.com/office/powerpoint/2010/main" val="1161752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a:p>
          <a:p>
            <a:r>
              <a:rPr lang="en-US" dirty="0" smtClean="0"/>
              <a:t>Fully automatic</a:t>
            </a:r>
          </a:p>
          <a:p>
            <a:r>
              <a:rPr lang="en-US" dirty="0" smtClean="0"/>
              <a:t>Uses a combination of static analysis and continuous system monitoring</a:t>
            </a:r>
          </a:p>
          <a:p>
            <a:r>
              <a:rPr lang="en-US" dirty="0" smtClean="0"/>
              <a:t>Provides a statistical framework for forming and invalidating performance SLAs</a:t>
            </a:r>
          </a:p>
          <a:p>
            <a:endParaRPr lang="en-US" dirty="0"/>
          </a:p>
        </p:txBody>
      </p:sp>
    </p:spTree>
    <p:extLst>
      <p:ext uri="{BB962C8B-B14F-4D97-AF65-F5344CB8AC3E}">
        <p14:creationId xmlns:p14="http://schemas.microsoft.com/office/powerpoint/2010/main" val="193416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Tree>
    <p:extLst>
      <p:ext uri="{BB962C8B-B14F-4D97-AF65-F5344CB8AC3E}">
        <p14:creationId xmlns:p14="http://schemas.microsoft.com/office/powerpoint/2010/main" val="179613484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2">
            <a:extLst>
              <a:ext uri="{28A0092B-C50C-407E-A947-70E740481C1C}">
                <a14:useLocalDpi xmlns:a14="http://schemas.microsoft.com/office/drawing/2010/main" val="0"/>
              </a:ext>
            </a:extLst>
          </a:blip>
          <a:srcRect l="-15284" r="-15284"/>
          <a:stretch>
            <a:fillRect/>
          </a:stretch>
        </p:blipFill>
        <p:spPr/>
      </p:pic>
    </p:spTree>
    <p:extLst>
      <p:ext uri="{BB962C8B-B14F-4D97-AF65-F5344CB8AC3E}">
        <p14:creationId xmlns:p14="http://schemas.microsoft.com/office/powerpoint/2010/main" val="1471479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SLAs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31</a:t>
            </a:fld>
            <a:endParaRPr lang="en-US"/>
          </a:p>
        </p:txBody>
      </p:sp>
    </p:spTree>
    <p:extLst>
      <p:ext uri="{BB962C8B-B14F-4D97-AF65-F5344CB8AC3E}">
        <p14:creationId xmlns:p14="http://schemas.microsoft.com/office/powerpoint/2010/main" val="60557422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Correctness</a:t>
            </a:r>
            <a:endParaRPr lang="en-US" dirty="0"/>
          </a:p>
        </p:txBody>
      </p:sp>
      <p:pic>
        <p:nvPicPr>
          <p:cNvPr id="4" name="Content Placeholder 3" descr="accuracy_summary.png"/>
          <p:cNvPicPr>
            <a:picLocks noGrp="1" noChangeAspect="1"/>
          </p:cNvPicPr>
          <p:nvPr>
            <p:ph idx="1"/>
          </p:nvPr>
        </p:nvPicPr>
        <p:blipFill>
          <a:blip r:embed="rId2">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32</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Tightness </a:t>
            </a:r>
            <a:endParaRPr lang="en-US" dirty="0"/>
          </a:p>
        </p:txBody>
      </p:sp>
      <p:pic>
        <p:nvPicPr>
          <p:cNvPr id="4" name="Content Placeholder 3"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a:xfrm>
            <a:off x="-406425" y="1283494"/>
            <a:ext cx="9771727" cy="5374073"/>
          </a:xfrm>
        </p:spPr>
      </p:pic>
      <p:sp>
        <p:nvSpPr>
          <p:cNvPr id="3" name="Slide Number Placeholder 2"/>
          <p:cNvSpPr>
            <a:spLocks noGrp="1"/>
          </p:cNvSpPr>
          <p:nvPr>
            <p:ph type="sldNum" sz="quarter" idx="12"/>
          </p:nvPr>
        </p:nvSpPr>
        <p:spPr/>
        <p:txBody>
          <a:bodyPr/>
          <a:lstStyle/>
          <a:p>
            <a:fld id="{3336F440-0623-F948-B0BF-C3A0BAE2BBD0}" type="slidenum">
              <a:rPr lang="en-US" smtClean="0"/>
              <a:pPr/>
              <a:t>33</a:t>
            </a:fld>
            <a:endParaRPr lang="en-US"/>
          </a:p>
        </p:txBody>
      </p:sp>
    </p:spTree>
    <p:extLst>
      <p:ext uri="{BB962C8B-B14F-4D97-AF65-F5344CB8AC3E}">
        <p14:creationId xmlns:p14="http://schemas.microsoft.com/office/powerpoint/2010/main" val="41938149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Durability: An </a:t>
            </a:r>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Suppose Cerebro predicts that some API responds under 100ms, 95% of the time.</a:t>
            </a:r>
          </a:p>
          <a:p>
            <a:pPr lvl="1"/>
            <a:r>
              <a:rPr lang="en-US" dirty="0" smtClean="0"/>
              <a:t>Probability of API response time exceeding 100ms is (1 – 0.01 * 95) = 0.05</a:t>
            </a:r>
          </a:p>
          <a:p>
            <a:pPr lvl="1"/>
            <a:r>
              <a:rPr lang="en-US" dirty="0" smtClean="0"/>
              <a:t>Probability of observing 3 consecutive such readings is 0.05</a:t>
            </a:r>
            <a:r>
              <a:rPr lang="en-US" baseline="30000" dirty="0" smtClean="0"/>
              <a:t>3 </a:t>
            </a:r>
            <a:r>
              <a:rPr lang="en-US" dirty="0" smtClean="0"/>
              <a:t>= 0.000125</a:t>
            </a:r>
          </a:p>
          <a:p>
            <a:r>
              <a:rPr lang="en-US" dirty="0" smtClean="0"/>
              <a:t>This value 3 is conservative with regard to autocorrelation</a:t>
            </a:r>
          </a:p>
          <a:p>
            <a:pPr lvl="1"/>
            <a:r>
              <a:rPr lang="en-US" dirty="0" smtClean="0"/>
              <a:t>E.g. To get the same small value 0.000125 with 0.5 autocorrelation, we need to observe 5 events</a:t>
            </a:r>
          </a:p>
        </p:txBody>
      </p:sp>
      <p:sp>
        <p:nvSpPr>
          <p:cNvPr id="4" name="Slide Number Placeholder 3"/>
          <p:cNvSpPr>
            <a:spLocks noGrp="1"/>
          </p:cNvSpPr>
          <p:nvPr>
            <p:ph type="sldNum" sz="quarter" idx="12"/>
          </p:nvPr>
        </p:nvSpPr>
        <p:spPr/>
        <p:txBody>
          <a:bodyPr/>
          <a:lstStyle/>
          <a:p>
            <a:fld id="{4940F666-E5FA-274D-B0C1-53A0010BDC84}" type="slidenum">
              <a:rPr lang="en-US" smtClean="0"/>
              <a:t>34</a:t>
            </a:fld>
            <a:endParaRPr lang="en-US"/>
          </a:p>
        </p:txBody>
      </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SLA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rare event</a:t>
            </a:r>
          </a:p>
          <a:p>
            <a:r>
              <a:rPr lang="en-US" dirty="0" smtClean="0"/>
              <a:t>We consider the SLA to have become invalid if this rare event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35</a:t>
            </a:fld>
            <a:endParaRPr lang="en-US"/>
          </a:p>
        </p:txBody>
      </p:sp>
    </p:spTree>
    <p:extLst>
      <p:ext uri="{BB962C8B-B14F-4D97-AF65-F5344CB8AC3E}">
        <p14:creationId xmlns:p14="http://schemas.microsoft.com/office/powerpoint/2010/main" val="288097585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8840244"/>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36</a:t>
            </a:fld>
            <a:endParaRPr lang="en-US"/>
          </a:p>
        </p:txBody>
      </p:sp>
    </p:spTree>
    <p:extLst>
      <p:ext uri="{BB962C8B-B14F-4D97-AF65-F5344CB8AC3E}">
        <p14:creationId xmlns:p14="http://schemas.microsoft.com/office/powerpoint/2010/main" val="53119082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37</a:t>
            </a:fld>
            <a:endParaRPr lang="en-US"/>
          </a:p>
        </p:txBody>
      </p:sp>
    </p:spTree>
    <p:extLst>
      <p:ext uri="{BB962C8B-B14F-4D97-AF65-F5344CB8AC3E}">
        <p14:creationId xmlns:p14="http://schemas.microsoft.com/office/powerpoint/2010/main" val="17107905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Tree>
    <p:extLst>
      <p:ext uri="{BB962C8B-B14F-4D97-AF65-F5344CB8AC3E}">
        <p14:creationId xmlns:p14="http://schemas.microsoft.com/office/powerpoint/2010/main" val="12928485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Tree>
    <p:extLst>
      <p:ext uri="{BB962C8B-B14F-4D97-AF65-F5344CB8AC3E}">
        <p14:creationId xmlns:p14="http://schemas.microsoft.com/office/powerpoint/2010/main" val="249934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Tree>
    <p:extLst>
      <p:ext uri="{BB962C8B-B14F-4D97-AF65-F5344CB8AC3E}">
        <p14:creationId xmlns:p14="http://schemas.microsoft.com/office/powerpoint/2010/main" val="199696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3134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5336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8760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2496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8190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7294379" y="4395588"/>
            <a:ext cx="1695528" cy="1477328"/>
          </a:xfrm>
          <a:prstGeom prst="rect">
            <a:avLst/>
          </a:prstGeom>
          <a:noFill/>
        </p:spPr>
        <p:txBody>
          <a:bodyPr wrap="square" rtlCol="0">
            <a:spAutoFit/>
          </a:bodyPr>
          <a:lstStyle/>
          <a:p>
            <a:r>
              <a:rPr lang="en-US" dirty="0" smtClean="0"/>
              <a:t>Scalability</a:t>
            </a:r>
          </a:p>
          <a:p>
            <a:r>
              <a:rPr lang="en-US" dirty="0" smtClean="0"/>
              <a:t>High availability</a:t>
            </a:r>
          </a:p>
          <a:p>
            <a:r>
              <a:rPr lang="en-US" dirty="0" smtClean="0"/>
              <a:t>Ease of use</a:t>
            </a:r>
          </a:p>
          <a:p>
            <a:r>
              <a:rPr lang="en-US" dirty="0" smtClean="0"/>
              <a:t>Cost effective</a:t>
            </a:r>
          </a:p>
          <a:p>
            <a:endParaRPr lang="en-US" dirty="0"/>
          </a:p>
        </p:txBody>
      </p:sp>
      <p:pic>
        <p:nvPicPr>
          <p:cNvPr id="11" name="Picture 10" descr="compan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05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Tree>
    <p:extLst>
      <p:ext uri="{BB962C8B-B14F-4D97-AF65-F5344CB8AC3E}">
        <p14:creationId xmlns:p14="http://schemas.microsoft.com/office/powerpoint/2010/main" val="232194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Tree>
    <p:extLst>
      <p:ext uri="{BB962C8B-B14F-4D97-AF65-F5344CB8AC3E}">
        <p14:creationId xmlns:p14="http://schemas.microsoft.com/office/powerpoint/2010/main" val="2927366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21882</TotalTime>
  <Words>1252</Words>
  <Application>Microsoft Macintosh PowerPoint</Application>
  <PresentationFormat>On-screen Show (4:3)</PresentationFormat>
  <Paragraphs>225</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Anomaly Detection</vt:lpstr>
      <vt:lpstr>Root Cause Analysis</vt:lpstr>
      <vt:lpstr>Path Analysis</vt:lpstr>
      <vt:lpstr>Outline</vt:lpstr>
      <vt:lpstr>Thesis Question</vt:lpstr>
      <vt:lpstr>Cloud Computing</vt:lpstr>
      <vt:lpstr>Aftermath</vt:lpstr>
      <vt:lpstr>Does Not Enforce Good Coding</vt:lpstr>
      <vt:lpstr>Cannot Reason about Performance</vt:lpstr>
      <vt:lpstr>Poor Support for Performance Anomaly Detection</vt:lpstr>
      <vt:lpstr>Unresolved Issues in the Cloud</vt:lpstr>
      <vt:lpstr>Prelude to Proposal</vt:lpstr>
      <vt:lpstr>Thesis Question</vt:lpstr>
      <vt:lpstr>Platform-as-a-Service</vt:lpstr>
      <vt:lpstr>PaaS Application Model</vt:lpstr>
      <vt:lpstr>Why PaaS Clouds?</vt:lpstr>
      <vt:lpstr>Enforcing Good Coding Practices</vt:lpstr>
      <vt:lpstr>EAGER</vt:lpstr>
      <vt:lpstr>EAGER Architecture</vt:lpstr>
      <vt:lpstr>Policy Language</vt:lpstr>
      <vt:lpstr>Example Policies</vt:lpstr>
      <vt:lpstr>EAGER Prototype</vt:lpstr>
      <vt:lpstr>EAGER Overhead by App</vt:lpstr>
      <vt:lpstr>EAGER Overhead vs Policies</vt:lpstr>
      <vt:lpstr>EAGER Overhead vs Metadata Volume</vt:lpstr>
      <vt:lpstr>ProgrammableWeb Dataset</vt:lpstr>
      <vt:lpstr>Reasoning About Application Performance</vt:lpstr>
      <vt:lpstr>Cerebro</vt:lpstr>
      <vt:lpstr>Cerebro Architecture</vt:lpstr>
      <vt:lpstr>QBETS: Queue Bounds Estimation from Time Series</vt:lpstr>
      <vt:lpstr>Evaluation: Prediction Correctness</vt:lpstr>
      <vt:lpstr>Evaluation: Prediction Tightness </vt:lpstr>
      <vt:lpstr>SLA Durability: An Example</vt:lpstr>
      <vt:lpstr>Detecting SLA Invalidation</vt:lpstr>
      <vt:lpstr>SLA Validity Periods (In Hours)</vt:lpstr>
      <vt:lpstr>SLA Renewals Per User</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61</cp:revision>
  <dcterms:created xsi:type="dcterms:W3CDTF">2016-02-29T02:15:03Z</dcterms:created>
  <dcterms:modified xsi:type="dcterms:W3CDTF">2016-03-24T02:17:53Z</dcterms:modified>
</cp:coreProperties>
</file>