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15326-2B96-B945-8AB6-F64A0C40D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3BF-E6B5-7046-87F8-AA436CA3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31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639ED-6BAD-5C41-B9A7-F7DC3119F99E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0EE0B-49EC-A54E-82BA-62D762BED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1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4514-6819-4742-A5FC-808483A79BA2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9FB3-E247-BC42-876E-3BBDAA79D2DF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0BEC-1116-6940-A979-ABC37C96264B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5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178-A2A3-DB4C-A8D8-477EA2E8D3F8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4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3854-A612-424A-9748-8D03AB2A415A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B747-C937-D64E-97EB-60A7BC50825F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5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44EF-0DF8-424E-83C8-0F6A99E63CC3}" type="datetime1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49DE-B273-1742-86F9-B09113ADBA15}" type="datetime1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3C0-2466-8D45-B9AF-0B7821B925AE}" type="datetime1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A281-B677-574D-B1A9-2CF7BC2CFB41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D8AA-47AC-BF4F-90C4-2BDB046028EE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E3DC-E7BD-0440-A2D7-F92BB3B0D6CE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Service-Level Agreement Durability for Web Service Response Time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Hiranya Jayathilaka</a:t>
            </a:r>
          </a:p>
          <a:p>
            <a:r>
              <a:rPr lang="en-US" sz="2400" dirty="0" smtClean="0"/>
              <a:t>Prof. Chandra </a:t>
            </a:r>
            <a:r>
              <a:rPr lang="en-US" sz="2400" dirty="0" err="1" smtClean="0"/>
              <a:t>Krintz</a:t>
            </a:r>
            <a:endParaRPr lang="en-US" sz="2400" dirty="0" smtClean="0"/>
          </a:p>
          <a:p>
            <a:r>
              <a:rPr lang="en-US" sz="2400" dirty="0" smtClean="0"/>
              <a:t>Prof. Rich </a:t>
            </a:r>
            <a:r>
              <a:rPr lang="en-US" sz="2400" dirty="0" err="1" smtClean="0"/>
              <a:t>Wolski</a:t>
            </a:r>
            <a:endParaRPr lang="en-US" sz="2400" dirty="0" smtClean="0"/>
          </a:p>
          <a:p>
            <a:r>
              <a:rPr lang="en-US" sz="2400" dirty="0" smtClean="0"/>
              <a:t>Computer Science Dept., UC Santa Barbara</a:t>
            </a:r>
          </a:p>
          <a:p>
            <a:endParaRPr lang="en-US" sz="2400" dirty="0"/>
          </a:p>
          <a:p>
            <a:r>
              <a:rPr lang="en-US" sz="2400" dirty="0" smtClean="0"/>
              <a:t>IEEE </a:t>
            </a:r>
            <a:r>
              <a:rPr lang="en-US" sz="2400" dirty="0" err="1" smtClean="0"/>
              <a:t>CloudCom</a:t>
            </a:r>
            <a:r>
              <a:rPr lang="en-US" sz="2400" dirty="0" smtClean="0"/>
              <a:t> 2015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" y="6333603"/>
            <a:ext cx="1007300" cy="537228"/>
          </a:xfrm>
          <a:prstGeom prst="rect">
            <a:avLst/>
          </a:prstGeom>
        </p:spPr>
      </p:pic>
      <p:pic>
        <p:nvPicPr>
          <p:cNvPr id="5" name="Picture 4" descr="Race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65" y="6030055"/>
            <a:ext cx="1798645" cy="8279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3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Negotiation in Cerebro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 consumers acquire an initial SLA as part of the API subscription process</a:t>
            </a:r>
          </a:p>
          <a:p>
            <a:pPr lvl="1"/>
            <a:r>
              <a:rPr lang="en-US" dirty="0" smtClean="0"/>
              <a:t>Cerebro calculates both </a:t>
            </a:r>
            <a:r>
              <a:rPr lang="en-US" i="1" dirty="0" smtClean="0"/>
              <a:t>Q</a:t>
            </a:r>
            <a:r>
              <a:rPr lang="en-US" dirty="0" smtClean="0"/>
              <a:t> and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w</a:t>
            </a:r>
            <a:r>
              <a:rPr lang="en-US" dirty="0" smtClean="0"/>
              <a:t>, and records them for future reference</a:t>
            </a:r>
          </a:p>
          <a:p>
            <a:r>
              <a:rPr lang="en-US" dirty="0" smtClean="0"/>
              <a:t>Cerebro continuously monitors the response time of deployed APIs</a:t>
            </a:r>
          </a:p>
          <a:p>
            <a:r>
              <a:rPr lang="en-US" dirty="0" smtClean="0"/>
              <a:t>If it observes more than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w</a:t>
            </a:r>
            <a:r>
              <a:rPr lang="en-US" dirty="0" smtClean="0"/>
              <a:t> response time measurements greater than </a:t>
            </a:r>
            <a:r>
              <a:rPr lang="en-US" i="1" dirty="0" smtClean="0"/>
              <a:t>Q</a:t>
            </a:r>
            <a:r>
              <a:rPr lang="en-US" dirty="0" smtClean="0"/>
              <a:t>, it considers the prediction to have become invalid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applied the above statistical model and the SLA negotiation approach to a set of web APIs deployed in Google App Engine.</a:t>
            </a:r>
          </a:p>
          <a:p>
            <a:r>
              <a:rPr lang="en-US" dirty="0" smtClean="0"/>
              <a:t>We wanted to calculate the SLA validity periods and the SLA renewals necessary for each API consumer when using Cerebro on Google App Engine.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2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deployed a set of APIs in Google App Engine, and monitored their response time over 3 months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Used a set of open source applications</a:t>
            </a:r>
            <a:endParaRPr lang="en-US" dirty="0" smtClean="0"/>
          </a:p>
          <a:p>
            <a:r>
              <a:rPr lang="en-US" dirty="0" smtClean="0"/>
              <a:t>We also measured and recorded the response time of individual cloud SDK calls made by these APIs.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Cerebro’s</a:t>
            </a:r>
            <a:r>
              <a:rPr lang="en-US" dirty="0" smtClean="0"/>
              <a:t> Cloud SDK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3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SLA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Cerebro to make response time SLA predictions for the test web APIs.</a:t>
            </a:r>
          </a:p>
          <a:p>
            <a:r>
              <a:rPr lang="en-US" dirty="0" smtClean="0"/>
              <a:t>Cerebro analyzed the cloud SDK performance data gathered over 3 months, and made 95</a:t>
            </a:r>
            <a:r>
              <a:rPr lang="en-US" baseline="30000" dirty="0" smtClean="0"/>
              <a:t>th</a:t>
            </a:r>
            <a:r>
              <a:rPr lang="en-US" dirty="0" smtClean="0"/>
              <a:t> percentile predictions for the test web APIs.</a:t>
            </a:r>
          </a:p>
          <a:p>
            <a:pPr lvl="1"/>
            <a:r>
              <a:rPr lang="en-US" dirty="0" smtClean="0"/>
              <a:t>One prediction per minute, thus forming time series of SLA predictions</a:t>
            </a:r>
          </a:p>
          <a:p>
            <a:pPr lvl="1"/>
            <a:r>
              <a:rPr lang="en-US" dirty="0" smtClean="0"/>
              <a:t>Each prediction is accompanied by a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w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81650"/>
          </a:xfrm>
        </p:spPr>
        <p:txBody>
          <a:bodyPr/>
          <a:lstStyle/>
          <a:p>
            <a:r>
              <a:rPr lang="en-US" dirty="0" smtClean="0"/>
              <a:t>We used the predicted SLAs, and the actual API response times measured during the 3 month period in a series of simulations.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04411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5768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7125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8482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9839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61196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19459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90816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62173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33530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04411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75768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47125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8482" y="5450754"/>
            <a:ext cx="471357" cy="43210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9839" y="5450754"/>
            <a:ext cx="471357" cy="43210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61196" y="5450754"/>
            <a:ext cx="471357" cy="43210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19459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90816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62173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33530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6267" y="4381773"/>
            <a:ext cx="18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Predicted SLAs: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6267" y="5467485"/>
            <a:ext cx="18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Actual values:</a:t>
            </a:r>
            <a:endParaRPr lang="en-US" dirty="0"/>
          </a:p>
        </p:txBody>
      </p:sp>
      <p:sp>
        <p:nvSpPr>
          <p:cNvPr id="27" name="Line Callout 1 26"/>
          <p:cNvSpPr/>
          <p:nvPr/>
        </p:nvSpPr>
        <p:spPr>
          <a:xfrm>
            <a:off x="1387885" y="3574671"/>
            <a:ext cx="916526" cy="445197"/>
          </a:xfrm>
          <a:prstGeom prst="borderCallout1">
            <a:avLst>
              <a:gd name="adj1" fmla="val 95221"/>
              <a:gd name="adj2" fmla="val 78810"/>
              <a:gd name="adj3" fmla="val 162500"/>
              <a:gd name="adj4" fmla="val 11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8" name="Line Callout 1 27"/>
          <p:cNvSpPr/>
          <p:nvPr/>
        </p:nvSpPr>
        <p:spPr>
          <a:xfrm>
            <a:off x="2522276" y="3574671"/>
            <a:ext cx="916526" cy="445197"/>
          </a:xfrm>
          <a:prstGeom prst="borderCallout1">
            <a:avLst>
              <a:gd name="adj1" fmla="val 109927"/>
              <a:gd name="adj2" fmla="val 50239"/>
              <a:gd name="adj3" fmla="val 171323"/>
              <a:gd name="adj4" fmla="val 5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29" name="Line Callout 1 28"/>
          <p:cNvSpPr/>
          <p:nvPr/>
        </p:nvSpPr>
        <p:spPr>
          <a:xfrm>
            <a:off x="3595926" y="3574671"/>
            <a:ext cx="916526" cy="445197"/>
          </a:xfrm>
          <a:prstGeom prst="borderCallout1">
            <a:avLst>
              <a:gd name="adj1" fmla="val 109927"/>
              <a:gd name="adj2" fmla="val 50239"/>
              <a:gd name="adj3" fmla="val 177206"/>
              <a:gd name="adj4" fmla="val -126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04411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75768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47125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18482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89839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61196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19459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90816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62173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33530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67" y="4829515"/>
            <a:ext cx="18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</a:t>
            </a:r>
            <a:r>
              <a:rPr lang="en-US" baseline="-25000" dirty="0" err="1" smtClean="0"/>
              <a:t>w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1" name="Line Callout 1 40"/>
          <p:cNvSpPr/>
          <p:nvPr/>
        </p:nvSpPr>
        <p:spPr>
          <a:xfrm>
            <a:off x="5508593" y="6049444"/>
            <a:ext cx="1610473" cy="615420"/>
          </a:xfrm>
          <a:prstGeom prst="borderCallout1">
            <a:avLst>
              <a:gd name="adj1" fmla="val 40026"/>
              <a:gd name="adj2" fmla="val -2642"/>
              <a:gd name="adj3" fmla="val -28146"/>
              <a:gd name="adj4" fmla="val -323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1 SLA Invalidation</a:t>
            </a:r>
            <a:endParaRPr lang="en-US" sz="1600" dirty="0"/>
          </a:p>
        </p:txBody>
      </p:sp>
      <p:sp>
        <p:nvSpPr>
          <p:cNvPr id="53" name="Line Callout 1 52"/>
          <p:cNvSpPr/>
          <p:nvPr/>
        </p:nvSpPr>
        <p:spPr>
          <a:xfrm>
            <a:off x="4718284" y="3155661"/>
            <a:ext cx="1536627" cy="798737"/>
          </a:xfrm>
          <a:prstGeom prst="borderCallout1">
            <a:avLst>
              <a:gd name="adj1" fmla="val 104045"/>
              <a:gd name="adj2" fmla="val 50238"/>
              <a:gd name="adj3" fmla="val 148100"/>
              <a:gd name="adj4" fmla="val 100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 SLA Renewal</a:t>
            </a:r>
            <a:endParaRPr lang="en-US" dirty="0"/>
          </a:p>
        </p:txBody>
      </p:sp>
      <p:sp>
        <p:nvSpPr>
          <p:cNvPr id="54" name="Explosion 2 53"/>
          <p:cNvSpPr/>
          <p:nvPr/>
        </p:nvSpPr>
        <p:spPr>
          <a:xfrm>
            <a:off x="6625187" y="3123654"/>
            <a:ext cx="2374788" cy="1040249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125,000+ Users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Left-Right Arrow 54"/>
          <p:cNvSpPr/>
          <p:nvPr/>
        </p:nvSpPr>
        <p:spPr>
          <a:xfrm>
            <a:off x="2522276" y="6049443"/>
            <a:ext cx="2413880" cy="43210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1 SLA Validity Period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Validity Periods (In Hours)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205808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973"/>
                <a:gridCol w="1918090"/>
                <a:gridCol w="1878406"/>
                <a:gridCol w="18081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StudentInfo#getStudent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631.24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1911.19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StudentInfo#deleteStudent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472.07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2031.59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ServerHealth#info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12.96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630.01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1911.19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Rooms#getRoomByName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345.13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1096.53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Rooms#getRoomsInCity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296.44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1143.45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Stocks#buy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411.75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815.5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Renewals Per User</a:t>
            </a:r>
            <a:endParaRPr lang="en-US" dirty="0"/>
          </a:p>
        </p:txBody>
      </p:sp>
      <p:pic>
        <p:nvPicPr>
          <p:cNvPr id="4" name="Content Placeholder 3" descr="renegotiation_cd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38" r="-12238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Web APIs impact the performance of the applications that depend on them.</a:t>
            </a:r>
          </a:p>
          <a:p>
            <a:r>
              <a:rPr lang="en-US" dirty="0" smtClean="0"/>
              <a:t>Cerebro provides a way to automatically predict response-time SLAs for APIs.</a:t>
            </a:r>
          </a:p>
          <a:p>
            <a:r>
              <a:rPr lang="en-US" dirty="0" smtClean="0"/>
              <a:t>We present a statistical model that can detect when a predicted SLA has become invalid. </a:t>
            </a:r>
          </a:p>
          <a:p>
            <a:r>
              <a:rPr lang="en-US" dirty="0" smtClean="0"/>
              <a:t>We extend Cerebro with a simple SLA acquisition and renewal model.</a:t>
            </a:r>
          </a:p>
          <a:p>
            <a:r>
              <a:rPr lang="en-US" dirty="0" smtClean="0"/>
              <a:t>We show that Cerebro predicted SLAs are highly durable, and the API consumers do not have to renew them too often.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5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Web_Api_Grow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4" y="172520"/>
            <a:ext cx="8808133" cy="6004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964" y="6226139"/>
            <a:ext cx="76320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Number of API Today: 14,000+</a:t>
            </a:r>
          </a:p>
          <a:p>
            <a:pPr algn="ctr"/>
            <a:r>
              <a:rPr lang="en-US" sz="1400" dirty="0" smtClean="0"/>
              <a:t>Source: http://</a:t>
            </a:r>
            <a:r>
              <a:rPr lang="en-US" sz="1400" dirty="0" err="1" smtClean="0"/>
              <a:t>www.programmableweb.com</a:t>
            </a:r>
            <a:r>
              <a:rPr lang="en-US" sz="1400" dirty="0" smtClean="0"/>
              <a:t>/</a:t>
            </a:r>
            <a:r>
              <a:rPr lang="en-US" sz="1400" dirty="0" err="1" smtClean="0"/>
              <a:t>api</a:t>
            </a:r>
            <a:r>
              <a:rPr lang="en-US" sz="1400" dirty="0" smtClean="0"/>
              <a:t>-research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 as IT Resources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7770" y="4983138"/>
            <a:ext cx="1713826" cy="1578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2858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6752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1840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35735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00823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6752" y="2058941"/>
            <a:ext cx="1713826" cy="103563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  <a:endCxn id="10" idx="0"/>
          </p:cNvCxnSpPr>
          <p:nvPr/>
        </p:nvCxnSpPr>
        <p:spPr>
          <a:xfrm>
            <a:off x="4693665" y="3094576"/>
            <a:ext cx="0" cy="16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16200000" flipH="1">
            <a:off x="5128330" y="2659910"/>
            <a:ext cx="1629653" cy="24989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2"/>
            <a:endCxn id="5" idx="0"/>
          </p:cNvCxnSpPr>
          <p:nvPr/>
        </p:nvCxnSpPr>
        <p:spPr>
          <a:xfrm rot="5400000">
            <a:off x="2629348" y="2659911"/>
            <a:ext cx="1629653" cy="24989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24"/>
          <p:cNvSpPr/>
          <p:nvPr/>
        </p:nvSpPr>
        <p:spPr>
          <a:xfrm>
            <a:off x="6570000" y="2058941"/>
            <a:ext cx="1479561" cy="904468"/>
          </a:xfrm>
          <a:prstGeom prst="borderCallout2">
            <a:avLst>
              <a:gd name="adj1" fmla="val 50433"/>
              <a:gd name="adj2" fmla="val -1734"/>
              <a:gd name="adj3" fmla="val 55384"/>
              <a:gd name="adj4" fmla="val -32352"/>
              <a:gd name="adj5" fmla="val 47153"/>
              <a:gd name="adj6" fmla="val -646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impact user experience</a:t>
            </a:r>
            <a:endParaRPr lang="en-US" sz="1400" dirty="0"/>
          </a:p>
        </p:txBody>
      </p:sp>
      <p:sp>
        <p:nvSpPr>
          <p:cNvPr id="27" name="Line Callout 2 26"/>
          <p:cNvSpPr/>
          <p:nvPr/>
        </p:nvSpPr>
        <p:spPr>
          <a:xfrm>
            <a:off x="358560" y="3424034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56203"/>
              <a:gd name="adj6" fmla="val 80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do not provide strong guarantees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User_icon_BLACK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82" y="2081968"/>
            <a:ext cx="1141019" cy="1012608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2488861" y="2283328"/>
            <a:ext cx="1231602" cy="577245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0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SLAs for Cloud-hosted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cloud platforms only provide </a:t>
            </a:r>
            <a:r>
              <a:rPr lang="en-US" i="1" dirty="0" smtClean="0"/>
              <a:t>availability</a:t>
            </a:r>
            <a:r>
              <a:rPr lang="en-US" dirty="0" smtClean="0"/>
              <a:t> SLAs for individual APIs</a:t>
            </a:r>
          </a:p>
          <a:p>
            <a:r>
              <a:rPr lang="en-US" dirty="0" smtClean="0"/>
              <a:t>Cloud platforms do not provide SLAs on deployed user applications and APIs.</a:t>
            </a:r>
          </a:p>
          <a:p>
            <a:r>
              <a:rPr lang="en-US" dirty="0" smtClean="0"/>
              <a:t>We designed and implemented Cerebro to address these limitations</a:t>
            </a:r>
          </a:p>
          <a:p>
            <a:pPr lvl="1"/>
            <a:r>
              <a:rPr lang="en-US" sz="2400" i="1" dirty="0" smtClean="0"/>
              <a:t>Response Time Service-Level Agreements for Cloud-hosted Web Applications [SOCC </a:t>
            </a:r>
            <a:r>
              <a:rPr lang="fr-FR" sz="2400" i="1" dirty="0" smtClean="0"/>
              <a:t>’</a:t>
            </a:r>
            <a:r>
              <a:rPr lang="en-US" sz="2400" i="1" dirty="0" smtClean="0"/>
              <a:t>15]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platforms are highly dynamic</a:t>
            </a:r>
          </a:p>
          <a:p>
            <a:r>
              <a:rPr lang="en-US" b="1" dirty="0" smtClean="0"/>
              <a:t>SLA </a:t>
            </a:r>
            <a:r>
              <a:rPr lang="en-US" b="1" dirty="0" smtClean="0"/>
              <a:t>validity period:</a:t>
            </a:r>
            <a:r>
              <a:rPr lang="en-US" dirty="0" smtClean="0"/>
              <a:t> the time until a predicted SLA can no longer be considered correct</a:t>
            </a:r>
          </a:p>
          <a:p>
            <a:r>
              <a:rPr lang="en-US" dirty="0" smtClean="0"/>
              <a:t>Can we detect when a predicted SLA has become invalid?</a:t>
            </a:r>
          </a:p>
          <a:p>
            <a:r>
              <a:rPr lang="en-US" dirty="0" smtClean="0"/>
              <a:t>Can we assess the durability of response time SLAs predicted for cloud-hosted web APIs?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0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7" name="Content Placeholder 6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>
          <a:xfrm>
            <a:off x="-415759" y="1348758"/>
            <a:ext cx="9559759" cy="525749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6836888" y="4269152"/>
            <a:ext cx="1955809" cy="1418548"/>
          </a:xfrm>
          <a:prstGeom prst="wedgeRoundRectCallout">
            <a:avLst>
              <a:gd name="adj1" fmla="val -49614"/>
              <a:gd name="adj2" fmla="val 74352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responds under Q </a:t>
            </a:r>
            <a:r>
              <a:rPr lang="en-US" dirty="0" err="1" smtClean="0"/>
              <a:t>ms</a:t>
            </a:r>
            <a:r>
              <a:rPr lang="en-US" dirty="0" smtClean="0"/>
              <a:t>, p%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4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at time </a:t>
            </a:r>
            <a:r>
              <a:rPr lang="en-US" i="1" dirty="0" smtClean="0"/>
              <a:t>t</a:t>
            </a:r>
            <a:r>
              <a:rPr lang="en-US" dirty="0" smtClean="0"/>
              <a:t> Cerebro predicts value </a:t>
            </a:r>
            <a:r>
              <a:rPr lang="en-US" i="1" dirty="0" smtClean="0"/>
              <a:t>Q</a:t>
            </a:r>
            <a:r>
              <a:rPr lang="en-US" dirty="0" smtClean="0"/>
              <a:t> as the </a:t>
            </a:r>
            <a:r>
              <a:rPr lang="en-US" i="1" dirty="0" err="1" smtClean="0"/>
              <a:t>p</a:t>
            </a:r>
            <a:r>
              <a:rPr lang="en-US" i="1" baseline="30000" dirty="0" err="1" smtClean="0"/>
              <a:t>th</a:t>
            </a:r>
            <a:r>
              <a:rPr lang="en-US" dirty="0" smtClean="0"/>
              <a:t> percentile of some APIs response time.</a:t>
            </a:r>
          </a:p>
          <a:p>
            <a:r>
              <a:rPr lang="en-US" dirty="0" smtClean="0"/>
              <a:t>The probability of API’s response time being greater than </a:t>
            </a:r>
            <a:r>
              <a:rPr lang="en-US" i="1" dirty="0" smtClean="0"/>
              <a:t>Q</a:t>
            </a:r>
            <a:r>
              <a:rPr lang="en-US" dirty="0" smtClean="0"/>
              <a:t>:</a:t>
            </a:r>
          </a:p>
          <a:p>
            <a:pPr lvl="1">
              <a:buFont typeface="Wingdings" charset="2"/>
              <a:buChar char="§"/>
            </a:pPr>
            <a:r>
              <a:rPr lang="en-US" i="1" dirty="0" smtClean="0"/>
              <a:t>(1 – 0.01p)</a:t>
            </a:r>
            <a:endParaRPr lang="en-US" dirty="0" smtClean="0"/>
          </a:p>
          <a:p>
            <a:r>
              <a:rPr lang="en-US" dirty="0" smtClean="0"/>
              <a:t>Probability of observing </a:t>
            </a:r>
            <a:r>
              <a:rPr lang="en-US" i="1" dirty="0" smtClean="0"/>
              <a:t>n</a:t>
            </a:r>
            <a:r>
              <a:rPr lang="en-US" dirty="0" smtClean="0"/>
              <a:t> consecutive readings greater than </a:t>
            </a:r>
            <a:r>
              <a:rPr lang="en-US" i="1" dirty="0" smtClean="0"/>
              <a:t>Q</a:t>
            </a:r>
            <a:r>
              <a:rPr lang="en-US" dirty="0" smtClean="0"/>
              <a:t>:</a:t>
            </a:r>
          </a:p>
          <a:p>
            <a:pPr lvl="1">
              <a:buFont typeface="Wingdings" charset="2"/>
              <a:buChar char="§"/>
            </a:pPr>
            <a:r>
              <a:rPr lang="en-US" i="1" dirty="0" smtClean="0"/>
              <a:t>(1 – 0.01p)</a:t>
            </a:r>
            <a:r>
              <a:rPr lang="en-US" i="1" baseline="30000" dirty="0" smtClean="0"/>
              <a:t>n</a:t>
            </a:r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1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Cerebro predicts that some API responds under 100ms, 95% of the time.</a:t>
            </a:r>
          </a:p>
          <a:p>
            <a:pPr lvl="1"/>
            <a:r>
              <a:rPr lang="en-US" dirty="0" smtClean="0"/>
              <a:t>Probability of API response time exceeding 100ms is (1 – 0.01 * 95) = 0.05</a:t>
            </a:r>
          </a:p>
          <a:p>
            <a:pPr lvl="1"/>
            <a:r>
              <a:rPr lang="en-US" dirty="0" smtClean="0"/>
              <a:t>Probability of observing 3 consecutive such readings is 0.05</a:t>
            </a:r>
            <a:r>
              <a:rPr lang="en-US" baseline="30000" dirty="0" smtClean="0"/>
              <a:t>3 </a:t>
            </a:r>
            <a:r>
              <a:rPr lang="en-US" dirty="0" smtClean="0"/>
              <a:t>= 0.000125</a:t>
            </a:r>
          </a:p>
          <a:p>
            <a:r>
              <a:rPr lang="en-US" dirty="0" smtClean="0"/>
              <a:t>This value 3 is conservative with regard to autocorrelation</a:t>
            </a:r>
          </a:p>
          <a:p>
            <a:pPr lvl="1"/>
            <a:r>
              <a:rPr lang="en-US" dirty="0" smtClean="0"/>
              <a:t>E.g. To get the same small value 0.000125 with 0.5 autocorrelation, we need to observe 5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4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SLA Invalidation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time Cerebro makes a prediction, it computes the current autocorrelation in the time series</a:t>
            </a:r>
          </a:p>
          <a:p>
            <a:r>
              <a:rPr lang="en-US" dirty="0" smtClean="0"/>
              <a:t>Autocorrelation can be used to lookup a table, and determine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w</a:t>
            </a:r>
            <a:r>
              <a:rPr lang="en-US" dirty="0"/>
              <a:t>;</a:t>
            </a:r>
            <a:r>
              <a:rPr lang="en-US" dirty="0" smtClean="0"/>
              <a:t> the number of consecutive readings greater than </a:t>
            </a:r>
            <a:r>
              <a:rPr lang="en-US" i="1" dirty="0" smtClean="0"/>
              <a:t>Q</a:t>
            </a:r>
            <a:r>
              <a:rPr lang="en-US" dirty="0" smtClean="0"/>
              <a:t>, that constitute a rare event</a:t>
            </a:r>
          </a:p>
          <a:p>
            <a:r>
              <a:rPr lang="en-US" dirty="0" smtClean="0"/>
              <a:t>We consider the SLA to have become invalid if this rare event occurs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846</Words>
  <Application>Microsoft Macintosh PowerPoint</Application>
  <PresentationFormat>On-screen Show (4:3)</PresentationFormat>
  <Paragraphs>162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Service-Level Agreement Durability for Web Service Response Time</vt:lpstr>
      <vt:lpstr>PowerPoint Presentation</vt:lpstr>
      <vt:lpstr>Web APIs as IT Resources</vt:lpstr>
      <vt:lpstr>SLAs for Cloud-hosted APIs</vt:lpstr>
      <vt:lpstr>SLA Durability</vt:lpstr>
      <vt:lpstr>Cerebro Architecture</vt:lpstr>
      <vt:lpstr>Statistical Model</vt:lpstr>
      <vt:lpstr>A Concrete Example</vt:lpstr>
      <vt:lpstr>Detecting SLA Invalidation</vt:lpstr>
      <vt:lpstr>SLA Negotiation in Cerebro</vt:lpstr>
      <vt:lpstr>Experiment Objectives</vt:lpstr>
      <vt:lpstr>Step 1: Data Gathering</vt:lpstr>
      <vt:lpstr>Step 2: SLA Prediction</vt:lpstr>
      <vt:lpstr>Step 3: Simulation</vt:lpstr>
      <vt:lpstr>SLA Validity Periods (In Hours)</vt:lpstr>
      <vt:lpstr>SLA Renewals Per User</vt:lpstr>
      <vt:lpstr>Conclusions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Service-Level Agreement Durability for Web Service Response Time</dc:title>
  <dc:subject/>
  <dc:creator>Hiranya Jayathilaka</dc:creator>
  <cp:keywords/>
  <dc:description/>
  <cp:lastModifiedBy>Hiranya Jayathilaka</cp:lastModifiedBy>
  <cp:revision>9</cp:revision>
  <dcterms:created xsi:type="dcterms:W3CDTF">2015-12-01T18:36:51Z</dcterms:created>
  <dcterms:modified xsi:type="dcterms:W3CDTF">2015-12-01T20:56:12Z</dcterms:modified>
  <cp:category/>
</cp:coreProperties>
</file>