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89" r:id="rId21"/>
    <p:sldId id="292" r:id="rId22"/>
    <p:sldId id="293" r:id="rId23"/>
    <p:sldId id="290" r:id="rId24"/>
    <p:sldId id="312" r:id="rId25"/>
    <p:sldId id="296" r:id="rId26"/>
    <p:sldId id="297" r:id="rId27"/>
    <p:sldId id="298" r:id="rId28"/>
    <p:sldId id="299" r:id="rId29"/>
    <p:sldId id="301" r:id="rId30"/>
    <p:sldId id="304" r:id="rId31"/>
    <p:sldId id="300" r:id="rId32"/>
    <p:sldId id="305" r:id="rId33"/>
    <p:sldId id="306" r:id="rId34"/>
    <p:sldId id="325" r:id="rId35"/>
    <p:sldId id="318" r:id="rId36"/>
    <p:sldId id="319" r:id="rId37"/>
    <p:sldId id="320" r:id="rId38"/>
    <p:sldId id="321" r:id="rId39"/>
    <p:sldId id="322" r:id="rId40"/>
    <p:sldId id="323" r:id="rId41"/>
    <p:sldId id="324" r:id="rId42"/>
    <p:sldId id="307" r:id="rId43"/>
    <p:sldId id="308" r:id="rId44"/>
    <p:sldId id="309" r:id="rId45"/>
    <p:sldId id="310"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89"/>
            <p14:sldId id="292"/>
            <p14:sldId id="293"/>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Tree>
    <p:extLst>
      <p:ext uri="{BB962C8B-B14F-4D97-AF65-F5344CB8AC3E}">
        <p14:creationId xmlns:p14="http://schemas.microsoft.com/office/powerpoint/2010/main" val="314537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Coding Practices in the Cloud</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statistical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20</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22</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23</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smtClean="0"/>
              <a:t>]</a:t>
            </a:r>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4" name="TextBox 3"/>
          <p:cNvSpPr txBox="1"/>
          <p:nvPr/>
        </p:nvSpPr>
        <p:spPr>
          <a:xfrm>
            <a:off x="165100" y="5800669"/>
            <a:ext cx="8788400" cy="1036694"/>
          </a:xfrm>
          <a:prstGeom prst="rect">
            <a:avLst/>
          </a:prstGeom>
          <a:noFill/>
        </p:spPr>
        <p:txBody>
          <a:bodyPr wrap="square" rtlCol="0">
            <a:spAutoFit/>
          </a:bodyPr>
          <a:lstStyle/>
          <a:p>
            <a:pPr>
              <a:lnSpc>
                <a:spcPct val="110000"/>
              </a:lnSpc>
            </a:pPr>
            <a:r>
              <a:rPr lang="en-US" sz="1400" i="1" dirty="0" smtClean="0"/>
              <a:t>O. </a:t>
            </a:r>
            <a:r>
              <a:rPr lang="en-US" sz="1400" i="1" dirty="0" err="1" smtClean="0"/>
              <a:t>Ibidunmoye</a:t>
            </a:r>
            <a:r>
              <a:rPr lang="en-US" sz="1400" i="1" dirty="0" smtClean="0"/>
              <a:t>, F. Hernandez-Rodriguez and E. </a:t>
            </a:r>
            <a:r>
              <a:rPr lang="en-US" sz="1400" i="1" dirty="0" err="1" smtClean="0"/>
              <a:t>Elmroth</a:t>
            </a:r>
            <a:r>
              <a:rPr lang="en-US" sz="1400" i="1" dirty="0" smtClean="0"/>
              <a:t>, “Performance Anomaly Detection and Bottleneck Identification”, ACM Computing Surveys, 2015, Vol. 48</a:t>
            </a:r>
          </a:p>
          <a:p>
            <a:pPr>
              <a:lnSpc>
                <a:spcPct val="110000"/>
              </a:lnSpc>
            </a:pPr>
            <a:r>
              <a:rPr lang="en-US" sz="1400" i="1" dirty="0" smtClean="0"/>
              <a:t>P. </a:t>
            </a:r>
            <a:r>
              <a:rPr lang="en-US" sz="1400" i="1" dirty="0" err="1" smtClean="0"/>
              <a:t>Magalhaes</a:t>
            </a:r>
            <a:r>
              <a:rPr lang="en-US" sz="1400" i="1" dirty="0" smtClean="0"/>
              <a:t> and L. Silva, “Detection of Performance Anomalies in Web-based Applications”, 2010 9</a:t>
            </a:r>
            <a:r>
              <a:rPr lang="en-US" sz="1400" i="1" baseline="30000" dirty="0" smtClean="0"/>
              <a:t>th</a:t>
            </a:r>
            <a:r>
              <a:rPr lang="en-US" sz="1400" i="1" dirty="0" smtClean="0"/>
              <a:t> International Symposium on Network Computing and Applications</a:t>
            </a:r>
            <a:endParaRPr lang="en-US" sz="1400" i="1"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
        <p:nvSpPr>
          <p:cNvPr id="5" name="TextBox 4"/>
          <p:cNvSpPr txBox="1"/>
          <p:nvPr/>
        </p:nvSpPr>
        <p:spPr>
          <a:xfrm>
            <a:off x="165100" y="5739616"/>
            <a:ext cx="8788400" cy="1036694"/>
          </a:xfrm>
          <a:prstGeom prst="rect">
            <a:avLst/>
          </a:prstGeom>
          <a:noFill/>
        </p:spPr>
        <p:txBody>
          <a:bodyPr wrap="square" rtlCol="0">
            <a:spAutoFit/>
          </a:bodyPr>
          <a:lstStyle/>
          <a:p>
            <a:pPr>
              <a:lnSpc>
                <a:spcPct val="110000"/>
              </a:lnSpc>
            </a:pPr>
            <a:r>
              <a:rPr lang="en-US" sz="1400" i="1" dirty="0" smtClean="0"/>
              <a:t>R. </a:t>
            </a:r>
            <a:r>
              <a:rPr lang="en-US" sz="1400" i="1" dirty="0" err="1" smtClean="0"/>
              <a:t>Killick</a:t>
            </a:r>
            <a:r>
              <a:rPr lang="en-US" sz="1400" i="1" dirty="0" smtClean="0"/>
              <a:t>, P. </a:t>
            </a:r>
            <a:r>
              <a:rPr lang="en-US" sz="1400" i="1" dirty="0" err="1" smtClean="0"/>
              <a:t>Fearnhead</a:t>
            </a:r>
            <a:r>
              <a:rPr lang="en-US" sz="1400" i="1" dirty="0" smtClean="0"/>
              <a:t> and I.A. </a:t>
            </a:r>
            <a:r>
              <a:rPr lang="en-US" sz="1400" i="1" dirty="0" err="1" smtClean="0"/>
              <a:t>Eckley</a:t>
            </a:r>
            <a:r>
              <a:rPr lang="en-US" sz="1400" i="1" dirty="0" smtClean="0"/>
              <a:t>, “Optimal Detection of </a:t>
            </a:r>
            <a:r>
              <a:rPr lang="en-US" sz="1400" i="1" dirty="0" err="1" smtClean="0"/>
              <a:t>Changepoints</a:t>
            </a:r>
            <a:r>
              <a:rPr lang="en-US" sz="1400" i="1" dirty="0" smtClean="0"/>
              <a:t> with a Linear Computational Cost”, Journal of the American Statistical Association, 2012, </a:t>
            </a:r>
            <a:r>
              <a:rPr lang="en-US" sz="1400" i="1" dirty="0" err="1" smtClean="0"/>
              <a:t>vol</a:t>
            </a:r>
            <a:r>
              <a:rPr lang="en-US" sz="1400" i="1" dirty="0" smtClean="0"/>
              <a:t> 107, issue 500</a:t>
            </a:r>
          </a:p>
          <a:p>
            <a:pPr>
              <a:lnSpc>
                <a:spcPct val="110000"/>
              </a:lnSpc>
            </a:pPr>
            <a:r>
              <a:rPr lang="en-US" sz="1400" i="1" dirty="0" smtClean="0"/>
              <a:t>C. Chen and L. Liu, “Joint Estimation of Model Parameters and Outlier Effects in Time Series”, Journal of the American Statistical Association, 1993, </a:t>
            </a:r>
            <a:r>
              <a:rPr lang="en-US" sz="1400" i="1" dirty="0" err="1" smtClean="0"/>
              <a:t>vol</a:t>
            </a:r>
            <a:r>
              <a:rPr lang="en-US" sz="1400" i="1" dirty="0" smtClean="0"/>
              <a:t> 88, issue 421</a:t>
            </a:r>
            <a:endParaRPr lang="en-US" sz="1400" i="1"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6" name="TextBox 5"/>
          <p:cNvSpPr txBox="1"/>
          <p:nvPr/>
        </p:nvSpPr>
        <p:spPr>
          <a:xfrm>
            <a:off x="165100" y="6387316"/>
            <a:ext cx="8788400" cy="325730"/>
          </a:xfrm>
          <a:prstGeom prst="rect">
            <a:avLst/>
          </a:prstGeom>
          <a:noFill/>
        </p:spPr>
        <p:txBody>
          <a:bodyPr wrap="square" rtlCol="0">
            <a:spAutoFit/>
          </a:bodyPr>
          <a:lstStyle/>
          <a:p>
            <a:pPr>
              <a:lnSpc>
                <a:spcPct val="110000"/>
              </a:lnSpc>
            </a:pPr>
            <a:r>
              <a:rPr lang="en-US" sz="1400" i="1" dirty="0" smtClean="0"/>
              <a:t>U. </a:t>
            </a:r>
            <a:r>
              <a:rPr lang="en-US" sz="1400" i="1" dirty="0" err="1" smtClean="0"/>
              <a:t>Gromping</a:t>
            </a:r>
            <a:r>
              <a:rPr lang="en-US" sz="1400" i="1" dirty="0" smtClean="0"/>
              <a:t>, “Relative Importance for Linear Regression in R”, Journal of Statistical Software, 2006, </a:t>
            </a:r>
            <a:r>
              <a:rPr lang="en-US" sz="1400" i="1" dirty="0" err="1" smtClean="0"/>
              <a:t>vol</a:t>
            </a:r>
            <a:r>
              <a:rPr lang="en-US" sz="1400" i="1" dirty="0" smtClean="0"/>
              <a:t> 17, issue 1</a:t>
            </a:r>
            <a:endParaRPr lang="en-US" sz="1400" i="1"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 [Winter 2013]</a:t>
            </a:r>
          </a:p>
          <a:p>
            <a:r>
              <a:rPr lang="en-US" dirty="0" smtClean="0"/>
              <a:t>Framework for formulating, monitoring and invalidating performance SLAs for cloud-hosted web applications. [Fall 2015]</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a:t>D.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a:t>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a:t>P.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a:t>R.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a:t>C.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911872"/>
          </a:xfrm>
          <a:prstGeom prst="rect">
            <a:avLst/>
          </a:prstGeom>
          <a:noFill/>
        </p:spPr>
        <p:txBody>
          <a:bodyPr wrap="square" rtlCol="0">
            <a:spAutoFit/>
          </a:bodyPr>
          <a:lstStyle/>
          <a:p>
            <a:pPr>
              <a:lnSpc>
                <a:spcPct val="110000"/>
              </a:lnSpc>
            </a:pPr>
            <a:r>
              <a:rPr lang="en-US" sz="1400" i="1" dirty="0" smtClean="0"/>
              <a:t>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issue 1</a:t>
            </a:r>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 Keller </a:t>
            </a:r>
            <a:r>
              <a:rPr lang="en-US" sz="1400" i="1" dirty="0"/>
              <a:t>and H. Ludwig, “The WSLA Framework: Spec- </a:t>
            </a:r>
            <a:r>
              <a:rPr lang="en-US" sz="1400" i="1" dirty="0" err="1"/>
              <a:t>ifying</a:t>
            </a:r>
            <a:r>
              <a:rPr lang="en-US" sz="1400" i="1" dirty="0"/>
              <a:t> and Monitoring Service Level Agreements for Web Services,” J. </a:t>
            </a:r>
            <a:r>
              <a:rPr lang="en-US" sz="1400" i="1" dirty="0" err="1"/>
              <a:t>Netw</a:t>
            </a:r>
            <a:r>
              <a:rPr lang="en-US" sz="1400" i="1" dirty="0"/>
              <a:t>. Syst. Manage., vol. 11, no. 1, Mar. 2003</a:t>
            </a:r>
            <a:r>
              <a:rPr lang="en-US" sz="1400" i="1" dirty="0" smtClean="0"/>
              <a:t>.</a:t>
            </a:r>
          </a:p>
          <a:p>
            <a:pPr>
              <a:lnSpc>
                <a:spcPct val="110000"/>
              </a:lnSpc>
            </a:pPr>
            <a:r>
              <a:rPr lang="en-US" sz="1400" i="1" dirty="0"/>
              <a:t>A.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Tree>
    <p:extLst>
      <p:ext uri="{BB962C8B-B14F-4D97-AF65-F5344CB8AC3E}">
        <p14:creationId xmlns:p14="http://schemas.microsoft.com/office/powerpoint/2010/main" val="417576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916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for Cloud</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22490</TotalTime>
  <Words>3088</Words>
  <Application>Microsoft Macintosh PowerPoint</Application>
  <PresentationFormat>On-screen Show (4:3)</PresentationFormat>
  <Paragraphs>382</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Support for Performance Anomaly Detection</vt:lpstr>
      <vt:lpstr>Unresolved Issues in the Cloud</vt:lpstr>
      <vt:lpstr>Thesis Question</vt:lpstr>
      <vt:lpstr>Governance for Cloud</vt:lpstr>
      <vt:lpstr>Platform-as-a-Service</vt:lpstr>
      <vt:lpstr>Good Coding Practices in the Cloud</vt:lpstr>
      <vt:lpstr>EAGER</vt:lpstr>
      <vt:lpstr>EAGER Architecture</vt:lpstr>
      <vt:lpstr>Policy Language</vt:lpstr>
      <vt:lpstr>EAGER Overhead vs Applications</vt:lpstr>
      <vt:lpstr>EAGER Results Summary</vt:lpstr>
      <vt:lpstr>Reasoning About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Anomaly Detection and Bottleneck Identification</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126</cp:revision>
  <dcterms:created xsi:type="dcterms:W3CDTF">2016-02-29T02:15:03Z</dcterms:created>
  <dcterms:modified xsi:type="dcterms:W3CDTF">2016-04-21T02:48:45Z</dcterms:modified>
</cp:coreProperties>
</file>