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handoutMasterIdLst>
    <p:handoutMasterId r:id="rId63"/>
  </p:handoutMasterIdLst>
  <p:sldIdLst>
    <p:sldId id="326" r:id="rId2"/>
    <p:sldId id="264" r:id="rId3"/>
    <p:sldId id="265" r:id="rId4"/>
    <p:sldId id="267" r:id="rId5"/>
    <p:sldId id="268" r:id="rId6"/>
    <p:sldId id="269" r:id="rId7"/>
    <p:sldId id="266" r:id="rId8"/>
    <p:sldId id="275" r:id="rId9"/>
    <p:sldId id="274" r:id="rId10"/>
    <p:sldId id="329" r:id="rId11"/>
    <p:sldId id="270" r:id="rId12"/>
    <p:sldId id="332" r:id="rId13"/>
    <p:sldId id="276" r:id="rId14"/>
    <p:sldId id="277" r:id="rId15"/>
    <p:sldId id="278" r:id="rId16"/>
    <p:sldId id="279" r:id="rId17"/>
    <p:sldId id="335" r:id="rId18"/>
    <p:sldId id="284" r:id="rId19"/>
    <p:sldId id="311" r:id="rId20"/>
    <p:sldId id="333" r:id="rId21"/>
    <p:sldId id="286" r:id="rId22"/>
    <p:sldId id="288" r:id="rId23"/>
    <p:sldId id="287" r:id="rId24"/>
    <p:sldId id="292" r:id="rId25"/>
    <p:sldId id="290" r:id="rId26"/>
    <p:sldId id="312" r:id="rId27"/>
    <p:sldId id="334" r:id="rId28"/>
    <p:sldId id="296" r:id="rId29"/>
    <p:sldId id="297" r:id="rId30"/>
    <p:sldId id="336" r:id="rId31"/>
    <p:sldId id="299" r:id="rId32"/>
    <p:sldId id="301" r:id="rId33"/>
    <p:sldId id="304" r:id="rId34"/>
    <p:sldId id="300" r:id="rId35"/>
    <p:sldId id="338" r:id="rId36"/>
    <p:sldId id="339" r:id="rId37"/>
    <p:sldId id="337" r:id="rId38"/>
    <p:sldId id="340" r:id="rId39"/>
    <p:sldId id="341" r:id="rId40"/>
    <p:sldId id="306" r:id="rId41"/>
    <p:sldId id="325" r:id="rId42"/>
    <p:sldId id="318" r:id="rId43"/>
    <p:sldId id="319" r:id="rId44"/>
    <p:sldId id="320" r:id="rId45"/>
    <p:sldId id="321" r:id="rId46"/>
    <p:sldId id="322" r:id="rId47"/>
    <p:sldId id="323" r:id="rId48"/>
    <p:sldId id="324" r:id="rId49"/>
    <p:sldId id="307" r:id="rId50"/>
    <p:sldId id="308" r:id="rId51"/>
    <p:sldId id="309" r:id="rId52"/>
    <p:sldId id="310" r:id="rId53"/>
    <p:sldId id="327" r:id="rId54"/>
    <p:sldId id="328" r:id="rId55"/>
    <p:sldId id="313" r:id="rId56"/>
    <p:sldId id="314" r:id="rId57"/>
    <p:sldId id="315" r:id="rId58"/>
    <p:sldId id="316" r:id="rId59"/>
    <p:sldId id="317" r:id="rId60"/>
    <p:sldId id="342"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67CCE-EFF9-624D-B52C-7C179D51DF09}">
          <p14:sldIdLst>
            <p14:sldId id="326"/>
            <p14:sldId id="264"/>
            <p14:sldId id="265"/>
            <p14:sldId id="267"/>
            <p14:sldId id="268"/>
            <p14:sldId id="269"/>
            <p14:sldId id="266"/>
            <p14:sldId id="275"/>
            <p14:sldId id="274"/>
            <p14:sldId id="329"/>
            <p14:sldId id="270"/>
            <p14:sldId id="332"/>
            <p14:sldId id="276"/>
            <p14:sldId id="277"/>
            <p14:sldId id="278"/>
            <p14:sldId id="279"/>
            <p14:sldId id="335"/>
            <p14:sldId id="284"/>
            <p14:sldId id="311"/>
            <p14:sldId id="333"/>
            <p14:sldId id="286"/>
            <p14:sldId id="288"/>
            <p14:sldId id="287"/>
            <p14:sldId id="292"/>
            <p14:sldId id="290"/>
            <p14:sldId id="312"/>
            <p14:sldId id="334"/>
            <p14:sldId id="296"/>
            <p14:sldId id="297"/>
            <p14:sldId id="336"/>
            <p14:sldId id="299"/>
            <p14:sldId id="301"/>
            <p14:sldId id="304"/>
            <p14:sldId id="300"/>
            <p14:sldId id="338"/>
            <p14:sldId id="339"/>
            <p14:sldId id="337"/>
            <p14:sldId id="340"/>
            <p14:sldId id="341"/>
            <p14:sldId id="306"/>
            <p14:sldId id="325"/>
          </p14:sldIdLst>
        </p14:section>
        <p14:section name="Backup" id="{7415901F-E265-BA4F-A4A2-A168803AFAF6}">
          <p14:sldIdLst>
            <p14:sldId id="318"/>
            <p14:sldId id="319"/>
            <p14:sldId id="320"/>
            <p14:sldId id="321"/>
            <p14:sldId id="322"/>
            <p14:sldId id="323"/>
            <p14:sldId id="324"/>
            <p14:sldId id="307"/>
            <p14:sldId id="308"/>
            <p14:sldId id="309"/>
            <p14:sldId id="310"/>
            <p14:sldId id="327"/>
            <p14:sldId id="328"/>
            <p14:sldId id="313"/>
            <p14:sldId id="314"/>
            <p14:sldId id="315"/>
            <p14:sldId id="316"/>
            <p14:sldId id="317"/>
            <p14:sldId id="34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783D"/>
    <a:srgbClr val="C6113F"/>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2" d="100"/>
          <a:sy n="102" d="100"/>
        </p:scale>
        <p:origin x="-108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D14F8C-9F46-2E42-9999-888BFBC492E3}" type="datetimeFigureOut">
              <a:rPr lang="en-US" smtClean="0"/>
              <a:t>11/21/16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F37932-C7A5-3B4E-A3D8-D4676E708328}" type="slidenum">
              <a:rPr lang="en-US" smtClean="0"/>
              <a:t>‹#›</a:t>
            </a:fld>
            <a:endParaRPr lang="en-US"/>
          </a:p>
        </p:txBody>
      </p:sp>
    </p:spTree>
    <p:extLst>
      <p:ext uri="{BB962C8B-B14F-4D97-AF65-F5344CB8AC3E}">
        <p14:creationId xmlns:p14="http://schemas.microsoft.com/office/powerpoint/2010/main" val="2230858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11/21/16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a:t>
            </a:fld>
            <a:endParaRPr lang="en-US"/>
          </a:p>
        </p:txBody>
      </p:sp>
    </p:spTree>
    <p:extLst>
      <p:ext uri="{BB962C8B-B14F-4D97-AF65-F5344CB8AC3E}">
        <p14:creationId xmlns:p14="http://schemas.microsoft.com/office/powerpoint/2010/main" val="4292821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experimental findings</a:t>
            </a:r>
            <a:r>
              <a:rPr lang="is-I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19</a:t>
            </a:fld>
            <a:endParaRPr lang="en-US"/>
          </a:p>
        </p:txBody>
      </p:sp>
    </p:spTree>
    <p:extLst>
      <p:ext uri="{BB962C8B-B14F-4D97-AF65-F5344CB8AC3E}">
        <p14:creationId xmlns:p14="http://schemas.microsoft.com/office/powerpoint/2010/main" val="3410591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bounds? To form SLAs</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21</a:t>
            </a:fld>
            <a:endParaRPr lang="en-US"/>
          </a:p>
        </p:txBody>
      </p:sp>
    </p:spTree>
    <p:extLst>
      <p:ext uri="{BB962C8B-B14F-4D97-AF65-F5344CB8AC3E}">
        <p14:creationId xmlns:p14="http://schemas.microsoft.com/office/powerpoint/2010/main" val="800395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Where’s the static analyzer running?</a:t>
            </a:r>
          </a:p>
          <a:p>
            <a:r>
              <a:rPr lang="en-US" dirty="0" smtClean="0"/>
              <a:t>Explain the intuition – apps spend most of their time</a:t>
            </a:r>
            <a:r>
              <a:rPr lang="en-US" baseline="0" dirty="0" smtClean="0"/>
              <a:t> on </a:t>
            </a:r>
            <a:r>
              <a:rPr lang="en-US" baseline="0" dirty="0" err="1" smtClean="0"/>
              <a:t>PaaS</a:t>
            </a:r>
            <a:r>
              <a:rPr lang="en-US" baseline="0" dirty="0" smtClean="0"/>
              <a:t> SDK</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23</a:t>
            </a:fld>
            <a:endParaRPr lang="en-US"/>
          </a:p>
        </p:txBody>
      </p:sp>
    </p:spTree>
    <p:extLst>
      <p:ext uri="{BB962C8B-B14F-4D97-AF65-F5344CB8AC3E}">
        <p14:creationId xmlns:p14="http://schemas.microsoft.com/office/powerpoint/2010/main" val="137340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94.6 rounds to 95</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25</a:t>
            </a:fld>
            <a:endParaRPr lang="en-US"/>
          </a:p>
        </p:txBody>
      </p:sp>
    </p:spTree>
    <p:extLst>
      <p:ext uri="{BB962C8B-B14F-4D97-AF65-F5344CB8AC3E}">
        <p14:creationId xmlns:p14="http://schemas.microsoft.com/office/powerpoint/2010/main" val="211732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E605815-6331-9444-B06E-921213318926}" type="slidenum">
              <a:rPr lang="en-US" smtClean="0"/>
              <a:t>26</a:t>
            </a:fld>
            <a:endParaRPr lang="en-US"/>
          </a:p>
        </p:txBody>
      </p:sp>
    </p:spTree>
    <p:extLst>
      <p:ext uri="{BB962C8B-B14F-4D97-AF65-F5344CB8AC3E}">
        <p14:creationId xmlns:p14="http://schemas.microsoft.com/office/powerpoint/2010/main" val="3877329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28</a:t>
            </a:fld>
            <a:endParaRPr lang="en-US"/>
          </a:p>
        </p:txBody>
      </p:sp>
    </p:spTree>
    <p:extLst>
      <p:ext uri="{BB962C8B-B14F-4D97-AF65-F5344CB8AC3E}">
        <p14:creationId xmlns:p14="http://schemas.microsoft.com/office/powerpoint/2010/main" val="577673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existing tools/methods</a:t>
            </a:r>
          </a:p>
          <a:p>
            <a:r>
              <a:rPr lang="en-US" dirty="0" smtClean="0"/>
              <a:t>Implement</a:t>
            </a:r>
            <a:r>
              <a:rPr lang="en-US" baseline="0" dirty="0" smtClean="0"/>
              <a:t> a framework that allows using different methods and test them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29</a:t>
            </a:fld>
            <a:endParaRPr lang="en-US"/>
          </a:p>
        </p:txBody>
      </p:sp>
    </p:spTree>
    <p:extLst>
      <p:ext uri="{BB962C8B-B14F-4D97-AF65-F5344CB8AC3E}">
        <p14:creationId xmlns:p14="http://schemas.microsoft.com/office/powerpoint/2010/main" val="3458402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existing tools/methods</a:t>
            </a:r>
          </a:p>
          <a:p>
            <a:r>
              <a:rPr lang="en-US" dirty="0" smtClean="0"/>
              <a:t>Implement</a:t>
            </a:r>
            <a:r>
              <a:rPr lang="en-US" baseline="0" dirty="0" smtClean="0"/>
              <a:t> a framework that allows using different methods and test them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30</a:t>
            </a:fld>
            <a:endParaRPr lang="en-US"/>
          </a:p>
        </p:txBody>
      </p:sp>
    </p:spTree>
    <p:extLst>
      <p:ext uri="{BB962C8B-B14F-4D97-AF65-F5344CB8AC3E}">
        <p14:creationId xmlns:p14="http://schemas.microsoft.com/office/powerpoint/2010/main" val="3458402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33</a:t>
            </a:fld>
            <a:endParaRPr lang="en-US"/>
          </a:p>
        </p:txBody>
      </p:sp>
    </p:spTree>
    <p:extLst>
      <p:ext uri="{BB962C8B-B14F-4D97-AF65-F5344CB8AC3E}">
        <p14:creationId xmlns:p14="http://schemas.microsoft.com/office/powerpoint/2010/main" val="3355842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 detailed</a:t>
            </a:r>
            <a:r>
              <a:rPr lang="en-US" baseline="0" dirty="0" smtClean="0"/>
              <a:t> code diagram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34</a:t>
            </a:fld>
            <a:endParaRPr lang="en-US"/>
          </a:p>
        </p:txBody>
      </p:sp>
    </p:spTree>
    <p:extLst>
      <p:ext uri="{BB962C8B-B14F-4D97-AF65-F5344CB8AC3E}">
        <p14:creationId xmlns:p14="http://schemas.microsoft.com/office/powerpoint/2010/main" val="640735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5</a:t>
            </a:fld>
            <a:endParaRPr lang="en-US"/>
          </a:p>
        </p:txBody>
      </p:sp>
    </p:spTree>
    <p:extLst>
      <p:ext uri="{BB962C8B-B14F-4D97-AF65-F5344CB8AC3E}">
        <p14:creationId xmlns:p14="http://schemas.microsoft.com/office/powerpoint/2010/main" val="830382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58</a:t>
            </a:fld>
            <a:endParaRPr lang="en-US"/>
          </a:p>
        </p:txBody>
      </p:sp>
    </p:spTree>
    <p:extLst>
      <p:ext uri="{BB962C8B-B14F-4D97-AF65-F5344CB8AC3E}">
        <p14:creationId xmlns:p14="http://schemas.microsoft.com/office/powerpoint/2010/main" val="3404154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8</a:t>
            </a:fld>
            <a:endParaRPr lang="en-US"/>
          </a:p>
        </p:txBody>
      </p:sp>
    </p:spTree>
    <p:extLst>
      <p:ext uri="{BB962C8B-B14F-4D97-AF65-F5344CB8AC3E}">
        <p14:creationId xmlns:p14="http://schemas.microsoft.com/office/powerpoint/2010/main" val="3693781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a:p>
            <a:endParaRPr lang="en-US" dirty="0" smtClean="0"/>
          </a:p>
          <a:p>
            <a:endParaRPr lang="en-US" dirty="0" smtClean="0"/>
          </a:p>
          <a:p>
            <a:endParaRPr lang="en-US" dirty="0"/>
          </a:p>
          <a:p>
            <a:r>
              <a:rPr lang="en-US" dirty="0"/>
              <a:t>----- Meeting Notes (4/14/16 14:44) -----</a:t>
            </a:r>
          </a:p>
          <a:p>
            <a:r>
              <a:rPr lang="en-US" dirty="0"/>
              <a:t>can we define and enforce efficient policies that govern administrative conformance, developer best practices, and performance objectives through automated analysis and diagnostics for cloud applications?</a:t>
            </a:r>
          </a:p>
          <a:p>
            <a:r>
              <a:rPr lang="en-US" dirty="0"/>
              <a:t>- governance</a:t>
            </a:r>
          </a:p>
          <a:p>
            <a:r>
              <a:rPr lang="en-US" dirty="0"/>
              <a:t>- automated</a:t>
            </a:r>
          </a:p>
          <a:p>
            <a:r>
              <a:rPr lang="en-US" dirty="0"/>
              <a:t>- efficient: non-invasive, simple, productivity enhancing</a:t>
            </a:r>
          </a:p>
        </p:txBody>
      </p:sp>
      <p:sp>
        <p:nvSpPr>
          <p:cNvPr id="4" name="Slide Number Placeholder 3"/>
          <p:cNvSpPr>
            <a:spLocks noGrp="1"/>
          </p:cNvSpPr>
          <p:nvPr>
            <p:ph type="sldNum" sz="quarter" idx="10"/>
          </p:nvPr>
        </p:nvSpPr>
        <p:spPr/>
        <p:txBody>
          <a:bodyPr/>
          <a:lstStyle/>
          <a:p>
            <a:fld id="{6E605815-6331-9444-B06E-921213318926}" type="slidenum">
              <a:rPr lang="en-US" smtClean="0"/>
              <a:t>9</a:t>
            </a:fld>
            <a:endParaRPr lang="en-US"/>
          </a:p>
        </p:txBody>
      </p:sp>
    </p:spTree>
    <p:extLst>
      <p:ext uri="{BB962C8B-B14F-4D97-AF65-F5344CB8AC3E}">
        <p14:creationId xmlns:p14="http://schemas.microsoft.com/office/powerpoint/2010/main" val="80124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11</a:t>
            </a:fld>
            <a:endParaRPr lang="en-US"/>
          </a:p>
        </p:txBody>
      </p:sp>
    </p:spTree>
    <p:extLst>
      <p:ext uri="{BB962C8B-B14F-4D97-AF65-F5344CB8AC3E}">
        <p14:creationId xmlns:p14="http://schemas.microsoft.com/office/powerpoint/2010/main" val="1234915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13</a:t>
            </a:fld>
            <a:endParaRPr lang="en-US"/>
          </a:p>
        </p:txBody>
      </p:sp>
    </p:spTree>
    <p:extLst>
      <p:ext uri="{BB962C8B-B14F-4D97-AF65-F5344CB8AC3E}">
        <p14:creationId xmlns:p14="http://schemas.microsoft.com/office/powerpoint/2010/main" val="2527794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Policy enforcement at the granularity</a:t>
            </a:r>
            <a:r>
              <a:rPr lang="en-US" baseline="0" dirty="0" smtClean="0"/>
              <a:t> of APIs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14</a:t>
            </a:fld>
            <a:endParaRPr lang="en-US"/>
          </a:p>
        </p:txBody>
      </p:sp>
    </p:spTree>
    <p:extLst>
      <p:ext uri="{BB962C8B-B14F-4D97-AF65-F5344CB8AC3E}">
        <p14:creationId xmlns:p14="http://schemas.microsoft.com/office/powerpoint/2010/main" val="290145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a:t>
            </a:r>
            <a:r>
              <a:rPr lang="en-US" baseline="0" dirty="0" smtClean="0"/>
              <a:t> the importance of deployment time governance – fail fast, no runtime overhead</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15</a:t>
            </a:fld>
            <a:endParaRPr lang="en-US"/>
          </a:p>
        </p:txBody>
      </p:sp>
    </p:spTree>
    <p:extLst>
      <p:ext uri="{BB962C8B-B14F-4D97-AF65-F5344CB8AC3E}">
        <p14:creationId xmlns:p14="http://schemas.microsoft.com/office/powerpoint/2010/main" val="756080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the goal of the experiment</a:t>
            </a:r>
          </a:p>
          <a:p>
            <a:r>
              <a:rPr lang="en-US" dirty="0" smtClean="0"/>
              <a:t>Explain how the database was populated,</a:t>
            </a:r>
            <a:r>
              <a:rPr lang="en-US" baseline="0" dirty="0" smtClean="0"/>
              <a:t> Describe axis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18</a:t>
            </a:fld>
            <a:endParaRPr lang="en-US"/>
          </a:p>
        </p:txBody>
      </p:sp>
    </p:spTree>
    <p:extLst>
      <p:ext uri="{BB962C8B-B14F-4D97-AF65-F5344CB8AC3E}">
        <p14:creationId xmlns:p14="http://schemas.microsoft.com/office/powerpoint/2010/main" val="869872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E520D6-1199-3C41-9A6A-AA3E2C6DD588}" type="datetime1">
              <a:rPr lang="en-US" smtClean="0"/>
              <a:t>11/21/16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2AD85-55B3-6D40-8E45-4897033CE78D}" type="datetime1">
              <a:rPr lang="en-US" smtClean="0"/>
              <a:t>11/21/16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E2D90-BDC5-EC4E-97C9-9EBA924F9C2A}" type="datetime1">
              <a:rPr lang="en-US" smtClean="0"/>
              <a:t>11/21/16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2FE2B-B967-F44C-97BF-619FFF540275}" type="datetime1">
              <a:rPr lang="en-US" smtClean="0"/>
              <a:t>11/21/16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BEB10-3E92-1544-85E8-C96C20A337CE}" type="datetime1">
              <a:rPr lang="en-US" smtClean="0"/>
              <a:t>11/21/16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5FB051-8E54-8E49-8432-E38A630FF054}" type="datetime1">
              <a:rPr lang="en-US" smtClean="0"/>
              <a:t>11/21/16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A679C2-08DD-074B-9C48-B348A1DFA775}" type="datetime1">
              <a:rPr lang="en-US" smtClean="0"/>
              <a:t>11/21/16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8F829F-F712-8745-AC98-41D32B363003}" type="datetime1">
              <a:rPr lang="en-US" smtClean="0"/>
              <a:t>11/21/16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66C51-9295-BA4E-9CC5-B913E9ED7975}" type="datetime1">
              <a:rPr lang="en-US" smtClean="0"/>
              <a:t>11/21/16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74353-384D-7548-8376-5A6CDDA54B35}" type="datetime1">
              <a:rPr lang="en-US" smtClean="0"/>
              <a:t>11/21/16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E0EE9-0FD5-A04C-8EF0-F3BFD9ED0CEF}" type="datetime1">
              <a:rPr lang="en-US" smtClean="0"/>
              <a:t>11/21/16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DCBF9-A63F-9B48-BC2B-98F6B05BC7B3}" type="datetime1">
              <a:rPr lang="en-US" smtClean="0"/>
              <a:t>11/21/16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image" Target="../media/image27.png"/><Relationship Id="rId10" Type="http://schemas.openxmlformats.org/officeDocument/2006/relationships/image" Target="../media/image13.png"/><Relationship Id="rId11" Type="http://schemas.openxmlformats.org/officeDocument/2006/relationships/image" Target="../media/image14.jpg"/><Relationship Id="rId12" Type="http://schemas.openxmlformats.org/officeDocument/2006/relationships/image" Target="../media/image15.png"/><Relationship Id="rId13" Type="http://schemas.openxmlformats.org/officeDocument/2006/relationships/image" Target="../media/image16.jpg"/><Relationship Id="rId14" Type="http://schemas.openxmlformats.org/officeDocument/2006/relationships/image" Target="../media/image17.jpg"/><Relationship Id="rId15" Type="http://schemas.openxmlformats.org/officeDocument/2006/relationships/image" Target="../media/image18.jp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emf"/><Relationship Id="rId3" Type="http://schemas.openxmlformats.org/officeDocument/2006/relationships/image" Target="../media/image41.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8.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emf"/></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76325"/>
            <a:ext cx="7772400" cy="1470025"/>
          </a:xfrm>
        </p:spPr>
        <p:txBody>
          <a:bodyPr>
            <a:normAutofit fontScale="90000"/>
          </a:bodyPr>
          <a:lstStyle/>
          <a:p>
            <a:r>
              <a:rPr lang="en-US" sz="5400" b="1" dirty="0" smtClean="0"/>
              <a:t>Governance of Cloud-hosted Web Applications</a:t>
            </a:r>
            <a:endParaRPr lang="en-US" sz="5400" b="1" dirty="0"/>
          </a:p>
        </p:txBody>
      </p:sp>
      <p:sp>
        <p:nvSpPr>
          <p:cNvPr id="5" name="Subtitle 4"/>
          <p:cNvSpPr>
            <a:spLocks noGrp="1"/>
          </p:cNvSpPr>
          <p:nvPr>
            <p:ph type="subTitle" idx="1"/>
          </p:nvPr>
        </p:nvSpPr>
        <p:spPr>
          <a:xfrm>
            <a:off x="1371600" y="2571750"/>
            <a:ext cx="6400800" cy="3511550"/>
          </a:xfrm>
        </p:spPr>
        <p:txBody>
          <a:bodyPr>
            <a:normAutofit/>
          </a:bodyPr>
          <a:lstStyle/>
          <a:p>
            <a:r>
              <a:rPr lang="en-US" sz="2800" dirty="0" smtClean="0"/>
              <a:t>Dissertation by Hiranya Jayathilaka</a:t>
            </a:r>
          </a:p>
          <a:p>
            <a:endParaRPr lang="en-US" dirty="0" smtClean="0"/>
          </a:p>
          <a:p>
            <a:endParaRPr lang="en-US" dirty="0"/>
          </a:p>
          <a:p>
            <a:r>
              <a:rPr lang="en-US" sz="2000" dirty="0" smtClean="0"/>
              <a:t>- PhD Committee -</a:t>
            </a:r>
          </a:p>
          <a:p>
            <a:r>
              <a:rPr lang="en-US" sz="2000" dirty="0" smtClean="0"/>
              <a:t>Dr. Chandra </a:t>
            </a:r>
            <a:r>
              <a:rPr lang="en-US" sz="2000" dirty="0" err="1" smtClean="0"/>
              <a:t>Krintz</a:t>
            </a:r>
            <a:r>
              <a:rPr lang="en-US" sz="2000" dirty="0" smtClean="0"/>
              <a:t> (Chair)</a:t>
            </a:r>
          </a:p>
          <a:p>
            <a:r>
              <a:rPr lang="en-US" sz="2000" dirty="0" smtClean="0"/>
              <a:t>Dr. Rich </a:t>
            </a:r>
            <a:r>
              <a:rPr lang="en-US" sz="2000" dirty="0" err="1" smtClean="0"/>
              <a:t>Wolski</a:t>
            </a:r>
            <a:endParaRPr lang="en-US" sz="2000" dirty="0" smtClean="0"/>
          </a:p>
          <a:p>
            <a:r>
              <a:rPr lang="en-US" sz="2000" dirty="0" smtClean="0"/>
              <a:t>Dr. </a:t>
            </a:r>
            <a:r>
              <a:rPr lang="en-US" sz="2000" dirty="0" err="1" smtClean="0"/>
              <a:t>Tevfik</a:t>
            </a:r>
            <a:r>
              <a:rPr lang="en-US" sz="2000" dirty="0" smtClean="0"/>
              <a:t> </a:t>
            </a:r>
            <a:r>
              <a:rPr lang="en-US" sz="2000" dirty="0" err="1" smtClean="0"/>
              <a:t>Bultan</a:t>
            </a:r>
            <a:endParaRPr lang="en-US" sz="2000" dirty="0"/>
          </a:p>
        </p:txBody>
      </p:sp>
      <p:pic>
        <p:nvPicPr>
          <p:cNvPr id="6" name="Picture 5" descr="racela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5663045"/>
            <a:ext cx="2628900" cy="1194955"/>
          </a:xfrm>
          <a:prstGeom prst="rect">
            <a:avLst/>
          </a:prstGeom>
        </p:spPr>
      </p:pic>
      <p:sp>
        <p:nvSpPr>
          <p:cNvPr id="2" name="Slide Number Placeholder 1"/>
          <p:cNvSpPr>
            <a:spLocks noGrp="1"/>
          </p:cNvSpPr>
          <p:nvPr>
            <p:ph type="sldNum" sz="quarter" idx="12"/>
          </p:nvPr>
        </p:nvSpPr>
        <p:spPr/>
        <p:txBody>
          <a:bodyPr/>
          <a:lstStyle/>
          <a:p>
            <a:fld id="{D4755116-B387-CD40-9D82-4279FFF17F28}" type="slidenum">
              <a:rPr lang="en-US" smtClean="0"/>
              <a:t>1</a:t>
            </a:fld>
            <a:endParaRPr lang="en-US"/>
          </a:p>
        </p:txBody>
      </p:sp>
    </p:spTree>
    <p:extLst>
      <p:ext uri="{BB962C8B-B14F-4D97-AF65-F5344CB8AC3E}">
        <p14:creationId xmlns:p14="http://schemas.microsoft.com/office/powerpoint/2010/main" val="31453780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Contributions</a:t>
            </a:r>
            <a:endParaRPr lang="en-US" dirty="0"/>
          </a:p>
        </p:txBody>
      </p:sp>
      <p:sp>
        <p:nvSpPr>
          <p:cNvPr id="3" name="Content Placeholder 2"/>
          <p:cNvSpPr>
            <a:spLocks noGrp="1"/>
          </p:cNvSpPr>
          <p:nvPr>
            <p:ph idx="1"/>
          </p:nvPr>
        </p:nvSpPr>
        <p:spPr/>
        <p:txBody>
          <a:bodyPr/>
          <a:lstStyle/>
          <a:p>
            <a:r>
              <a:rPr lang="en-US" dirty="0" smtClean="0"/>
              <a:t>Low-overhead governance framework for cloud platforms that enforces best practices via policies</a:t>
            </a:r>
          </a:p>
          <a:p>
            <a:r>
              <a:rPr lang="en-US" dirty="0" smtClean="0"/>
              <a:t>Methodology for automatically stipulating performance SLOs for cloud applications</a:t>
            </a:r>
          </a:p>
          <a:p>
            <a:r>
              <a:rPr lang="en-US" dirty="0" smtClean="0"/>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10</a:t>
            </a:fld>
            <a:endParaRPr lang="en-US"/>
          </a:p>
        </p:txBody>
      </p:sp>
      <p:sp>
        <p:nvSpPr>
          <p:cNvPr id="5" name="Rectangle 4"/>
          <p:cNvSpPr/>
          <p:nvPr/>
        </p:nvSpPr>
        <p:spPr>
          <a:xfrm rot="16200000">
            <a:off x="-476708" y="2328543"/>
            <a:ext cx="1469349" cy="398467"/>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rot="16200000">
            <a:off x="-333448" y="3654633"/>
            <a:ext cx="1182829" cy="398467"/>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rot="16200000">
            <a:off x="-358474" y="4862488"/>
            <a:ext cx="1232881" cy="398467"/>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30729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Platform-as-a-Service</a:t>
            </a:r>
            <a:endParaRPr lang="en-US" dirty="0"/>
          </a:p>
        </p:txBody>
      </p:sp>
      <p:sp>
        <p:nvSpPr>
          <p:cNvPr id="3" name="Content Placeholder 2"/>
          <p:cNvSpPr>
            <a:spLocks noGrp="1"/>
          </p:cNvSpPr>
          <p:nvPr>
            <p:ph idx="1"/>
          </p:nvPr>
        </p:nvSpPr>
        <p:spPr>
          <a:xfrm>
            <a:off x="457200" y="1600201"/>
            <a:ext cx="8229600" cy="1193800"/>
          </a:xfrm>
        </p:spPr>
        <p:txBody>
          <a:bodyPr/>
          <a:lstStyle/>
          <a:p>
            <a:r>
              <a:rPr lang="en-US" dirty="0" smtClean="0"/>
              <a:t>Managed programming platform that hides infrastructure, VM and OS details</a:t>
            </a:r>
          </a:p>
          <a:p>
            <a:pPr marL="0" indent="0">
              <a:buNone/>
            </a:pPr>
            <a:endParaRPr lang="en-US" dirty="0" smtClean="0"/>
          </a:p>
        </p:txBody>
      </p:sp>
      <p:sp>
        <p:nvSpPr>
          <p:cNvPr id="5" name="Slide Number Placeholder 4"/>
          <p:cNvSpPr>
            <a:spLocks noGrp="1"/>
          </p:cNvSpPr>
          <p:nvPr>
            <p:ph type="sldNum" sz="quarter" idx="12"/>
          </p:nvPr>
        </p:nvSpPr>
        <p:spPr/>
        <p:txBody>
          <a:bodyPr/>
          <a:lstStyle/>
          <a:p>
            <a:fld id="{D4755116-B387-CD40-9D82-4279FFF17F28}" type="slidenum">
              <a:rPr lang="en-US" smtClean="0"/>
              <a:t>11</a:t>
            </a:fld>
            <a:endParaRPr lang="en-US"/>
          </a:p>
        </p:txBody>
      </p:sp>
      <p:grpSp>
        <p:nvGrpSpPr>
          <p:cNvPr id="9" name="Group 8"/>
          <p:cNvGrpSpPr/>
          <p:nvPr/>
        </p:nvGrpSpPr>
        <p:grpSpPr>
          <a:xfrm>
            <a:off x="592288" y="4375720"/>
            <a:ext cx="1529371" cy="1517275"/>
            <a:chOff x="30579" y="4957616"/>
            <a:chExt cx="1529371" cy="1517275"/>
          </a:xfrm>
        </p:grpSpPr>
        <p:sp>
          <p:nvSpPr>
            <p:cNvPr id="7" name="Rectangle 6"/>
            <p:cNvSpPr/>
            <p:nvPr/>
          </p:nvSpPr>
          <p:spPr>
            <a:xfrm>
              <a:off x="276097" y="5494683"/>
              <a:ext cx="1283853" cy="9802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Web Application</a:t>
              </a:r>
            </a:p>
          </p:txBody>
        </p:sp>
        <p:pic>
          <p:nvPicPr>
            <p:cNvPr id="8" name="Picture 7" descr="under_construc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79" y="4957616"/>
              <a:ext cx="853242" cy="853242"/>
            </a:xfrm>
            <a:prstGeom prst="rect">
              <a:avLst/>
            </a:prstGeom>
          </p:spPr>
        </p:pic>
      </p:grpSp>
      <p:sp>
        <p:nvSpPr>
          <p:cNvPr id="11" name="TextBox 10"/>
          <p:cNvSpPr txBox="1"/>
          <p:nvPr/>
        </p:nvSpPr>
        <p:spPr>
          <a:xfrm>
            <a:off x="1824949" y="3590890"/>
            <a:ext cx="1601364" cy="523220"/>
          </a:xfrm>
          <a:prstGeom prst="rect">
            <a:avLst/>
          </a:prstGeom>
          <a:noFill/>
        </p:spPr>
        <p:txBody>
          <a:bodyPr wrap="square" rtlCol="0">
            <a:spAutoFit/>
          </a:bodyPr>
          <a:lstStyle/>
          <a:p>
            <a:pPr algn="ctr"/>
            <a:r>
              <a:rPr lang="en-US" sz="1400" dirty="0" smtClean="0"/>
              <a:t>Upload</a:t>
            </a:r>
          </a:p>
          <a:p>
            <a:pPr algn="ctr"/>
            <a:r>
              <a:rPr lang="en-US" sz="1400" dirty="0" smtClean="0"/>
              <a:t>(Deployment-time)</a:t>
            </a:r>
            <a:endParaRPr lang="en-US" sz="1400" dirty="0"/>
          </a:p>
        </p:txBody>
      </p:sp>
      <p:pic>
        <p:nvPicPr>
          <p:cNvPr id="12" name="Picture 11" descr="cloud_app_model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9347" y="2701503"/>
            <a:ext cx="5139077" cy="4099713"/>
          </a:xfrm>
          <a:prstGeom prst="rect">
            <a:avLst/>
          </a:prstGeom>
        </p:spPr>
      </p:pic>
      <p:sp>
        <p:nvSpPr>
          <p:cNvPr id="13" name="Curved Down Arrow 12"/>
          <p:cNvSpPr/>
          <p:nvPr/>
        </p:nvSpPr>
        <p:spPr>
          <a:xfrm>
            <a:off x="1919693" y="4170574"/>
            <a:ext cx="1730745" cy="659037"/>
          </a:xfrm>
          <a:prstGeom prst="curvedDownArrow">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5904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b="1" dirty="0"/>
              <a:t>Low-overhead governance framework for cloud platforms that enforces best practices via policies</a:t>
            </a:r>
          </a:p>
          <a:p>
            <a:r>
              <a:rPr lang="en-US" dirty="0">
                <a:solidFill>
                  <a:schemeClr val="bg1">
                    <a:lumMod val="75000"/>
                  </a:schemeClr>
                </a:solidFill>
              </a:rPr>
              <a:t>Methodology for automatically stipulating performance SLOs for cloud applications</a:t>
            </a:r>
          </a:p>
          <a:p>
            <a:r>
              <a:rPr lang="en-US" dirty="0">
                <a:solidFill>
                  <a:schemeClr val="bg1">
                    <a:lumMod val="75000"/>
                  </a:schemeClr>
                </a:solidFill>
              </a:rPr>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12</a:t>
            </a:fld>
            <a:endParaRPr lang="en-US"/>
          </a:p>
        </p:txBody>
      </p:sp>
      <p:sp>
        <p:nvSpPr>
          <p:cNvPr id="5" name="Rectangle 4"/>
          <p:cNvSpPr/>
          <p:nvPr/>
        </p:nvSpPr>
        <p:spPr>
          <a:xfrm rot="16200000">
            <a:off x="-476708" y="2328543"/>
            <a:ext cx="1469349" cy="398467"/>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rot="16200000">
            <a:off x="-333448" y="3654633"/>
            <a:ext cx="1182829" cy="398467"/>
          </a:xfrm>
          <a:prstGeom prst="rect">
            <a:avLst/>
          </a:prstGeom>
          <a:solidFill>
            <a:schemeClr val="tx2">
              <a:lumMod val="20000"/>
              <a:lumOff val="80000"/>
            </a:schemeClr>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rot="16200000">
            <a:off x="-358474" y="4862488"/>
            <a:ext cx="1232881" cy="398467"/>
          </a:xfrm>
          <a:prstGeom prst="rect">
            <a:avLst/>
          </a:prstGeom>
          <a:solidFill>
            <a:schemeClr val="accent3">
              <a:lumMod val="20000"/>
              <a:lumOff val="80000"/>
            </a:schemeClr>
          </a:solidFill>
          <a:ln>
            <a:solidFill>
              <a:schemeClr val="accent3">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Governance Framework: Goals</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Backward compatible code updates</a:t>
            </a:r>
          </a:p>
          <a:p>
            <a:r>
              <a:rPr lang="en-US" dirty="0" smtClean="0"/>
              <a:t>Prevent bad code from going into production</a:t>
            </a:r>
          </a:p>
          <a:p>
            <a:r>
              <a:rPr lang="en-US" dirty="0" smtClean="0"/>
              <a:t>Simple mechanism to specify conventions/policies to be enforced</a:t>
            </a:r>
          </a:p>
          <a:p>
            <a:r>
              <a:rPr lang="en-US" dirty="0" smtClean="0"/>
              <a:t>Scalable, cloud-native implementation</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13</a:t>
            </a:fld>
            <a:endParaRPr lang="en-US"/>
          </a:p>
        </p:txBody>
      </p:sp>
      <p:grpSp>
        <p:nvGrpSpPr>
          <p:cNvPr id="5" name="Group 4"/>
          <p:cNvGrpSpPr/>
          <p:nvPr/>
        </p:nvGrpSpPr>
        <p:grpSpPr>
          <a:xfrm>
            <a:off x="0" y="0"/>
            <a:ext cx="9144000" cy="983717"/>
            <a:chOff x="0" y="0"/>
            <a:chExt cx="9144000" cy="983717"/>
          </a:xfrm>
          <a:solidFill>
            <a:srgbClr val="FF0000"/>
          </a:solidFill>
        </p:grpSpPr>
        <p:sp>
          <p:nvSpPr>
            <p:cNvPr id="6" name="Rectangle 5"/>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6420539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a:t>C.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"Cloud Platform Support for API Governance</a:t>
            </a:r>
            <a:r>
              <a:rPr lang="en-US" sz="1400" i="1" dirty="0" smtClean="0"/>
              <a:t>,” IEEE </a:t>
            </a:r>
            <a:r>
              <a:rPr lang="en-US" sz="1400" i="1" dirty="0"/>
              <a:t>International Conference </a:t>
            </a:r>
            <a:r>
              <a:rPr lang="en-US" sz="1400" i="1" dirty="0" smtClean="0"/>
              <a:t>on Cloud Engineering 2014 (IC2E).</a:t>
            </a:r>
          </a:p>
          <a:p>
            <a:pPr marL="285750" indent="-285750">
              <a:lnSpc>
                <a:spcPct val="110000"/>
              </a:lnSpc>
              <a:buFont typeface="Arial"/>
              <a:buChar char="•"/>
            </a:pPr>
            <a:r>
              <a:rPr lang="en-US" sz="1400" i="1" dirty="0"/>
              <a:t>H. Jayathilaka, C. </a:t>
            </a:r>
            <a:r>
              <a:rPr lang="en-US" sz="1400" i="1" dirty="0" err="1"/>
              <a:t>Krintz</a:t>
            </a:r>
            <a:r>
              <a:rPr lang="en-US" sz="1400" i="1" dirty="0"/>
              <a:t> and R. </a:t>
            </a:r>
            <a:r>
              <a:rPr lang="en-US" sz="1400" i="1" dirty="0" err="1"/>
              <a:t>Wolski</a:t>
            </a:r>
            <a:r>
              <a:rPr lang="en-US" sz="1400" i="1" dirty="0"/>
              <a:t>, "EAGER: Deployment-Time API Governance for Modern </a:t>
            </a:r>
            <a:r>
              <a:rPr lang="en-US" sz="1400" i="1" dirty="0" err="1"/>
              <a:t>PaaS</a:t>
            </a:r>
            <a:r>
              <a:rPr lang="en-US" sz="1400" i="1" dirty="0"/>
              <a:t> Clouds</a:t>
            </a:r>
            <a:r>
              <a:rPr lang="en-US" sz="1400" i="1" dirty="0" smtClean="0"/>
              <a:t>,” IEEE </a:t>
            </a:r>
            <a:r>
              <a:rPr lang="en-US" sz="1400" i="1" dirty="0"/>
              <a:t>International Conference </a:t>
            </a:r>
            <a:r>
              <a:rPr lang="en-US" sz="1400" i="1" dirty="0" smtClean="0"/>
              <a:t>on Cloud Engineering 2015 (IC2E).</a:t>
            </a:r>
            <a:endParaRPr lang="en-US" sz="1400" i="1" dirty="0"/>
          </a:p>
        </p:txBody>
      </p:sp>
      <p:sp>
        <p:nvSpPr>
          <p:cNvPr id="5" name="Slide Number Placeholder 4"/>
          <p:cNvSpPr>
            <a:spLocks noGrp="1"/>
          </p:cNvSpPr>
          <p:nvPr>
            <p:ph type="sldNum" sz="quarter" idx="12"/>
          </p:nvPr>
        </p:nvSpPr>
        <p:spPr/>
        <p:txBody>
          <a:bodyPr/>
          <a:lstStyle/>
          <a:p>
            <a:fld id="{D4755116-B387-CD40-9D82-4279FFF17F28}" type="slidenum">
              <a:rPr lang="en-US" smtClean="0"/>
              <a:t>14</a:t>
            </a:fld>
            <a:endParaRPr lang="en-US"/>
          </a:p>
        </p:txBody>
      </p:sp>
      <p:grpSp>
        <p:nvGrpSpPr>
          <p:cNvPr id="6" name="Group 5"/>
          <p:cNvGrpSpPr/>
          <p:nvPr/>
        </p:nvGrpSpPr>
        <p:grpSpPr>
          <a:xfrm>
            <a:off x="0" y="0"/>
            <a:ext cx="9144000" cy="983717"/>
            <a:chOff x="0" y="0"/>
            <a:chExt cx="9144000" cy="983717"/>
          </a:xfrm>
          <a:solidFill>
            <a:srgbClr val="FF0000"/>
          </a:solidFill>
        </p:grpSpPr>
        <p:sp>
          <p:nvSpPr>
            <p:cNvPr id="7" name="Rectangle 6"/>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166794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3">
            <a:extLst>
              <a:ext uri="{28A0092B-C50C-407E-A947-70E740481C1C}">
                <a14:useLocalDpi xmlns:a14="http://schemas.microsoft.com/office/drawing/2010/main" val="0"/>
              </a:ext>
            </a:extLst>
          </a:blip>
          <a:srcRect l="-14689" r="-14689"/>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15</a:t>
            </a:fld>
            <a:endParaRPr lang="en-US"/>
          </a:p>
        </p:txBody>
      </p:sp>
      <p:grpSp>
        <p:nvGrpSpPr>
          <p:cNvPr id="5" name="Group 4"/>
          <p:cNvGrpSpPr/>
          <p:nvPr/>
        </p:nvGrpSpPr>
        <p:grpSpPr>
          <a:xfrm>
            <a:off x="0" y="0"/>
            <a:ext cx="9144000" cy="983717"/>
            <a:chOff x="0" y="0"/>
            <a:chExt cx="9144000" cy="983717"/>
          </a:xfrm>
          <a:solidFill>
            <a:srgbClr val="FF0000"/>
          </a:solidFill>
        </p:grpSpPr>
        <p:sp>
          <p:nvSpPr>
            <p:cNvPr id="6" name="Rectangle 5"/>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85100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normAutofit/>
          </a:bodyPr>
          <a:lstStyle/>
          <a:p>
            <a:r>
              <a:rPr lang="en-US" dirty="0"/>
              <a:t>Based on Python</a:t>
            </a:r>
          </a:p>
          <a:p>
            <a:pPr lvl="1"/>
            <a:r>
              <a:rPr lang="en-US" dirty="0" smtClean="0"/>
              <a:t>Easy to learn and use</a:t>
            </a:r>
          </a:p>
          <a:p>
            <a:pPr lvl="1"/>
            <a:r>
              <a:rPr lang="en-US" dirty="0" smtClean="0"/>
              <a:t>Works with existing tools and interpreters</a:t>
            </a:r>
          </a:p>
          <a:p>
            <a:pPr lvl="1"/>
            <a:r>
              <a:rPr lang="en-US" dirty="0" smtClean="0"/>
              <a:t>More flexibility and expressive power</a:t>
            </a:r>
          </a:p>
          <a:p>
            <a:pPr lvl="1"/>
            <a:r>
              <a:rPr lang="en-US" dirty="0" smtClean="0"/>
              <a:t>Easy to regulate</a:t>
            </a:r>
            <a:endParaRPr lang="en-US" dirty="0"/>
          </a:p>
          <a:p>
            <a:r>
              <a:rPr lang="en-US" dirty="0" smtClean="0"/>
              <a:t>Policy conditions are expressed using assertion functions</a:t>
            </a:r>
          </a:p>
        </p:txBody>
      </p:sp>
      <p:sp>
        <p:nvSpPr>
          <p:cNvPr id="4" name="Slide Number Placeholder 3"/>
          <p:cNvSpPr>
            <a:spLocks noGrp="1"/>
          </p:cNvSpPr>
          <p:nvPr>
            <p:ph type="sldNum" sz="quarter" idx="12"/>
          </p:nvPr>
        </p:nvSpPr>
        <p:spPr/>
        <p:txBody>
          <a:bodyPr/>
          <a:lstStyle/>
          <a:p>
            <a:fld id="{D4755116-B387-CD40-9D82-4279FFF17F28}" type="slidenum">
              <a:rPr lang="en-US" smtClean="0"/>
              <a:t>16</a:t>
            </a:fld>
            <a:endParaRPr lang="en-US"/>
          </a:p>
        </p:txBody>
      </p:sp>
      <p:grpSp>
        <p:nvGrpSpPr>
          <p:cNvPr id="5" name="Group 4"/>
          <p:cNvGrpSpPr/>
          <p:nvPr/>
        </p:nvGrpSpPr>
        <p:grpSpPr>
          <a:xfrm>
            <a:off x="0" y="0"/>
            <a:ext cx="9144000" cy="983717"/>
            <a:chOff x="0" y="0"/>
            <a:chExt cx="9144000" cy="983717"/>
          </a:xfrm>
          <a:solidFill>
            <a:srgbClr val="FF0000"/>
          </a:solidFill>
        </p:grpSpPr>
        <p:sp>
          <p:nvSpPr>
            <p:cNvPr id="6" name="Rectangle 5"/>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71099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Examples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17</a:t>
            </a:fld>
            <a:endParaRPr lang="en-US"/>
          </a:p>
        </p:txBody>
      </p:sp>
      <p:sp>
        <p:nvSpPr>
          <p:cNvPr id="5" name="TextBox 4"/>
          <p:cNvSpPr txBox="1"/>
          <p:nvPr/>
        </p:nvSpPr>
        <p:spPr>
          <a:xfrm>
            <a:off x="457200" y="1593871"/>
            <a:ext cx="8229600" cy="1856919"/>
          </a:xfrm>
          <a:prstGeom prst="rect">
            <a:avLst/>
          </a:prstGeom>
          <a:noFill/>
        </p:spPr>
        <p:txBody>
          <a:bodyPr wrap="square" rtlCol="0">
            <a:spAutoFit/>
          </a:bodyPr>
          <a:lstStyle/>
          <a:p>
            <a:pPr>
              <a:lnSpc>
                <a:spcPct val="120000"/>
              </a:lnSpc>
            </a:pPr>
            <a:r>
              <a:rPr lang="en-US" sz="1600" dirty="0" smtClean="0">
                <a:latin typeface="Courier"/>
                <a:cs typeface="Courier"/>
              </a:rPr>
              <a:t>g = filter(</a:t>
            </a:r>
            <a:r>
              <a:rPr lang="en-US" sz="1600" dirty="0" smtClean="0">
                <a:solidFill>
                  <a:schemeClr val="accent2">
                    <a:lumMod val="75000"/>
                  </a:schemeClr>
                </a:solidFill>
                <a:latin typeface="Courier"/>
                <a:cs typeface="Courier"/>
              </a:rPr>
              <a:t>lambda</a:t>
            </a:r>
            <a:r>
              <a:rPr lang="en-US" sz="1600" dirty="0" smtClean="0">
                <a:latin typeface="Courier"/>
                <a:cs typeface="Courier"/>
              </a:rPr>
              <a:t> </a:t>
            </a:r>
            <a:r>
              <a:rPr lang="en-US" sz="1600" dirty="0" err="1" smtClean="0">
                <a:latin typeface="Courier"/>
                <a:cs typeface="Courier"/>
              </a:rPr>
              <a:t>dep</a:t>
            </a:r>
            <a:r>
              <a:rPr lang="en-US" sz="1600" dirty="0" smtClean="0">
                <a:latin typeface="Courier"/>
                <a:cs typeface="Courier"/>
              </a:rPr>
              <a:t>: </a:t>
            </a:r>
            <a:r>
              <a:rPr lang="en-US" sz="1600" dirty="0" err="1" smtClean="0">
                <a:latin typeface="Courier"/>
                <a:cs typeface="Courier"/>
              </a:rPr>
              <a:t>dep.name</a:t>
            </a:r>
            <a:r>
              <a:rPr lang="en-US" sz="1600" dirty="0" smtClean="0">
                <a:latin typeface="Courier"/>
                <a:cs typeface="Courier"/>
              </a:rPr>
              <a:t> </a:t>
            </a:r>
            <a:r>
              <a:rPr lang="en-US" sz="1600" dirty="0" smtClean="0">
                <a:solidFill>
                  <a:schemeClr val="tx2">
                    <a:lumMod val="60000"/>
                    <a:lumOff val="40000"/>
                  </a:schemeClr>
                </a:solidFill>
                <a:latin typeface="Courier"/>
                <a:cs typeface="Courier"/>
              </a:rPr>
              <a:t>==</a:t>
            </a:r>
            <a:r>
              <a:rPr lang="en-US" sz="1600" dirty="0" smtClean="0">
                <a:latin typeface="Courier"/>
                <a:cs typeface="Courier"/>
              </a:rPr>
              <a:t> </a:t>
            </a:r>
            <a:r>
              <a:rPr lang="en-US" sz="1600" dirty="0" smtClean="0">
                <a:solidFill>
                  <a:srgbClr val="0000FF"/>
                </a:solidFill>
                <a:latin typeface="Courier"/>
                <a:cs typeface="Courier"/>
              </a:rPr>
              <a:t>‘Geo’</a:t>
            </a:r>
            <a:r>
              <a:rPr lang="en-US" sz="1600" dirty="0" smtClean="0">
                <a:latin typeface="Courier"/>
                <a:cs typeface="Courier"/>
              </a:rPr>
              <a:t>, </a:t>
            </a:r>
            <a:r>
              <a:rPr lang="en-US" sz="1600" dirty="0" err="1" smtClean="0">
                <a:latin typeface="Courier"/>
                <a:cs typeface="Courier"/>
              </a:rPr>
              <a:t>app.dependencies</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d = filter(</a:t>
            </a:r>
            <a:r>
              <a:rPr lang="en-US" sz="1600" dirty="0" smtClean="0">
                <a:solidFill>
                  <a:srgbClr val="953735"/>
                </a:solidFill>
                <a:latin typeface="Courier"/>
                <a:cs typeface="Courier"/>
              </a:rPr>
              <a:t>lambda</a:t>
            </a:r>
            <a:r>
              <a:rPr lang="en-US" sz="1600" dirty="0" smtClean="0">
                <a:latin typeface="Courier"/>
                <a:cs typeface="Courier"/>
              </a:rPr>
              <a:t> </a:t>
            </a:r>
            <a:r>
              <a:rPr lang="en-US" sz="1600" dirty="0" err="1" smtClean="0">
                <a:latin typeface="Courier"/>
                <a:cs typeface="Courier"/>
              </a:rPr>
              <a:t>dep</a:t>
            </a:r>
            <a:r>
              <a:rPr lang="en-US" sz="1600" dirty="0" smtClean="0">
                <a:latin typeface="Courier"/>
                <a:cs typeface="Courier"/>
              </a:rPr>
              <a:t>: </a:t>
            </a:r>
            <a:r>
              <a:rPr lang="en-US" sz="1600" dirty="0" err="1" smtClean="0">
                <a:latin typeface="Courier"/>
                <a:cs typeface="Courier"/>
              </a:rPr>
              <a:t>dep.name</a:t>
            </a:r>
            <a:r>
              <a:rPr lang="en-US" sz="1600" dirty="0" smtClean="0">
                <a:latin typeface="Courier"/>
                <a:cs typeface="Courier"/>
              </a:rPr>
              <a:t> </a:t>
            </a:r>
            <a:r>
              <a:rPr lang="en-US" sz="1600" dirty="0" smtClean="0">
                <a:solidFill>
                  <a:srgbClr val="558ED5"/>
                </a:solidFill>
                <a:latin typeface="Courier"/>
                <a:cs typeface="Courier"/>
              </a:rPr>
              <a:t>==</a:t>
            </a:r>
            <a:r>
              <a:rPr lang="en-US" sz="1600" dirty="0" smtClean="0">
                <a:latin typeface="Courier"/>
                <a:cs typeface="Courier"/>
              </a:rPr>
              <a:t> </a:t>
            </a:r>
            <a:r>
              <a:rPr lang="en-US" sz="1600" dirty="0" smtClean="0">
                <a:solidFill>
                  <a:srgbClr val="0000FF"/>
                </a:solidFill>
                <a:latin typeface="Courier"/>
                <a:cs typeface="Courier"/>
              </a:rPr>
              <a:t>‘Direction’</a:t>
            </a:r>
            <a:r>
              <a:rPr lang="en-US" sz="1600" dirty="0" smtClean="0">
                <a:latin typeface="Courier"/>
                <a:cs typeface="Courier"/>
              </a:rPr>
              <a:t>, </a:t>
            </a:r>
            <a:r>
              <a:rPr lang="en-US" sz="1600" dirty="0" err="1" smtClean="0">
                <a:latin typeface="Courier"/>
                <a:cs typeface="Courier"/>
              </a:rPr>
              <a:t>app.dependencies</a:t>
            </a:r>
            <a:r>
              <a:rPr lang="en-US" sz="1600" dirty="0" smtClean="0">
                <a:latin typeface="Courier"/>
                <a:cs typeface="Courier"/>
              </a:rPr>
              <a:t>) </a:t>
            </a:r>
          </a:p>
          <a:p>
            <a:pPr>
              <a:lnSpc>
                <a:spcPct val="120000"/>
              </a:lnSpc>
            </a:pPr>
            <a:r>
              <a:rPr lang="en-US" sz="1600" dirty="0" smtClean="0">
                <a:solidFill>
                  <a:srgbClr val="953735"/>
                </a:solidFill>
                <a:latin typeface="Courier"/>
                <a:cs typeface="Courier"/>
              </a:rPr>
              <a:t>if</a:t>
            </a:r>
            <a:r>
              <a:rPr lang="en-US" sz="1600" dirty="0" smtClean="0">
                <a:latin typeface="Courier"/>
                <a:cs typeface="Courier"/>
              </a:rPr>
              <a:t> g </a:t>
            </a:r>
            <a:r>
              <a:rPr lang="en-US" sz="1600" dirty="0" smtClean="0">
                <a:solidFill>
                  <a:srgbClr val="953735"/>
                </a:solidFill>
                <a:latin typeface="Courier"/>
                <a:cs typeface="Courier"/>
              </a:rPr>
              <a:t>and</a:t>
            </a:r>
            <a:r>
              <a:rPr lang="en-US" sz="1600" dirty="0" smtClean="0">
                <a:latin typeface="Courier"/>
                <a:cs typeface="Courier"/>
              </a:rPr>
              <a:t> d:</a:t>
            </a:r>
            <a:br>
              <a:rPr lang="en-US" sz="1600" dirty="0" smtClean="0">
                <a:latin typeface="Courier"/>
                <a:cs typeface="Courier"/>
              </a:rPr>
            </a:br>
            <a:r>
              <a:rPr lang="en-US" sz="1600" dirty="0" smtClean="0">
                <a:latin typeface="Courier"/>
                <a:cs typeface="Courier"/>
              </a:rPr>
              <a:t>  </a:t>
            </a:r>
            <a:r>
              <a:rPr lang="en-US" sz="1600" dirty="0" err="1" smtClean="0">
                <a:latin typeface="Courier"/>
                <a:cs typeface="Courier"/>
              </a:rPr>
              <a:t>g_api</a:t>
            </a:r>
            <a:r>
              <a:rPr lang="en-US" sz="1600" dirty="0" smtClean="0">
                <a:latin typeface="Courier"/>
                <a:cs typeface="Courier"/>
              </a:rPr>
              <a:t>, </a:t>
            </a:r>
            <a:r>
              <a:rPr lang="en-US" sz="1600" dirty="0" err="1" smtClean="0">
                <a:latin typeface="Courier"/>
                <a:cs typeface="Courier"/>
              </a:rPr>
              <a:t>d_api</a:t>
            </a:r>
            <a:r>
              <a:rPr lang="en-US" sz="1600" dirty="0" smtClean="0">
                <a:latin typeface="Courier"/>
                <a:cs typeface="Courier"/>
              </a:rPr>
              <a:t> = g[</a:t>
            </a:r>
            <a:r>
              <a:rPr lang="en-US" sz="1600" dirty="0" smtClean="0">
                <a:solidFill>
                  <a:srgbClr val="008000"/>
                </a:solidFill>
                <a:latin typeface="Courier"/>
                <a:cs typeface="Courier"/>
              </a:rPr>
              <a:t>0</a:t>
            </a:r>
            <a:r>
              <a:rPr lang="en-US" sz="1600" dirty="0" smtClean="0">
                <a:latin typeface="Courier"/>
                <a:cs typeface="Courier"/>
              </a:rPr>
              <a:t>], d[</a:t>
            </a:r>
            <a:r>
              <a:rPr lang="en-US" sz="1600" dirty="0" smtClean="0">
                <a:solidFill>
                  <a:srgbClr val="008000"/>
                </a:solidFill>
                <a:latin typeface="Courier"/>
                <a:cs typeface="Courier"/>
              </a:rPr>
              <a:t>0</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  </a:t>
            </a:r>
            <a:r>
              <a:rPr lang="en-US" sz="1600" dirty="0" smtClean="0">
                <a:solidFill>
                  <a:srgbClr val="800000"/>
                </a:solidFill>
                <a:latin typeface="Courier"/>
                <a:cs typeface="Courier"/>
              </a:rPr>
              <a:t>if</a:t>
            </a:r>
            <a:r>
              <a:rPr lang="en-US" sz="1600" dirty="0" smtClean="0">
                <a:latin typeface="Courier"/>
                <a:cs typeface="Courier"/>
              </a:rPr>
              <a:t> </a:t>
            </a:r>
            <a:r>
              <a:rPr lang="en-US" sz="1600" dirty="0" err="1" smtClean="0">
                <a:latin typeface="Courier"/>
                <a:cs typeface="Courier"/>
              </a:rPr>
              <a:t>compare_versions</a:t>
            </a:r>
            <a:r>
              <a:rPr lang="en-US" sz="1600" dirty="0" smtClean="0">
                <a:latin typeface="Courier"/>
                <a:cs typeface="Courier"/>
              </a:rPr>
              <a:t>(</a:t>
            </a:r>
            <a:r>
              <a:rPr lang="en-US" sz="1600" dirty="0" err="1" smtClean="0">
                <a:latin typeface="Courier"/>
                <a:cs typeface="Courier"/>
              </a:rPr>
              <a:t>g_api.version</a:t>
            </a:r>
            <a:r>
              <a:rPr lang="en-US" sz="1600" dirty="0" smtClean="0">
                <a:latin typeface="Courier"/>
                <a:cs typeface="Courier"/>
              </a:rPr>
              <a:t>, </a:t>
            </a:r>
            <a:r>
              <a:rPr lang="en-US" sz="1600" dirty="0" smtClean="0">
                <a:solidFill>
                  <a:srgbClr val="0000FF"/>
                </a:solidFill>
                <a:latin typeface="Courier"/>
                <a:cs typeface="Courier"/>
              </a:rPr>
              <a:t>‘3.0’</a:t>
            </a:r>
            <a:r>
              <a:rPr lang="en-US" sz="1600" dirty="0" smtClean="0">
                <a:latin typeface="Courier"/>
                <a:cs typeface="Courier"/>
              </a:rPr>
              <a:t>) </a:t>
            </a:r>
            <a:r>
              <a:rPr lang="en-US" sz="1600" dirty="0" smtClean="0">
                <a:solidFill>
                  <a:srgbClr val="558ED5"/>
                </a:solidFill>
                <a:latin typeface="Courier"/>
                <a:cs typeface="Courier"/>
              </a:rPr>
              <a:t>&gt;=</a:t>
            </a:r>
            <a:r>
              <a:rPr lang="en-US" sz="1600" dirty="0" smtClean="0">
                <a:latin typeface="Courier"/>
                <a:cs typeface="Courier"/>
              </a:rPr>
              <a:t> </a:t>
            </a:r>
            <a:r>
              <a:rPr lang="en-US" sz="1600" dirty="0" smtClean="0">
                <a:solidFill>
                  <a:srgbClr val="008000"/>
                </a:solidFill>
                <a:latin typeface="Courier"/>
                <a:cs typeface="Courier"/>
              </a:rPr>
              <a:t>0</a:t>
            </a:r>
            <a:r>
              <a:rPr lang="en-US" sz="1600" dirty="0" smtClean="0">
                <a:latin typeface="Courier"/>
                <a:cs typeface="Courier"/>
              </a:rPr>
              <a:t>: </a:t>
            </a:r>
          </a:p>
          <a:p>
            <a:pPr>
              <a:lnSpc>
                <a:spcPct val="120000"/>
              </a:lnSpc>
            </a:pPr>
            <a:r>
              <a:rPr lang="en-US" sz="1600" dirty="0" smtClean="0">
                <a:latin typeface="Courier"/>
                <a:cs typeface="Courier"/>
              </a:rPr>
              <a:t>    </a:t>
            </a:r>
            <a:r>
              <a:rPr lang="en-US" sz="1600" b="1" dirty="0" err="1" smtClean="0">
                <a:latin typeface="Courier"/>
                <a:cs typeface="Courier"/>
              </a:rPr>
              <a:t>assert_true</a:t>
            </a:r>
            <a:r>
              <a:rPr lang="en-US" sz="1600" b="1" dirty="0" smtClean="0">
                <a:latin typeface="Courier"/>
                <a:cs typeface="Courier"/>
              </a:rPr>
              <a:t>(</a:t>
            </a:r>
            <a:r>
              <a:rPr lang="en-US" sz="1600" b="1" dirty="0" err="1" smtClean="0">
                <a:latin typeface="Courier"/>
                <a:cs typeface="Courier"/>
              </a:rPr>
              <a:t>compare_versions</a:t>
            </a:r>
            <a:r>
              <a:rPr lang="en-US" sz="1600" b="1" dirty="0" smtClean="0">
                <a:latin typeface="Courier"/>
                <a:cs typeface="Courier"/>
              </a:rPr>
              <a:t>(</a:t>
            </a:r>
            <a:r>
              <a:rPr lang="en-US" sz="1600" b="1" dirty="0" err="1" smtClean="0">
                <a:latin typeface="Courier"/>
                <a:cs typeface="Courier"/>
              </a:rPr>
              <a:t>d_api.version</a:t>
            </a:r>
            <a:r>
              <a:rPr lang="en-US" sz="1600" b="1" dirty="0" smtClean="0">
                <a:latin typeface="Courier"/>
                <a:cs typeface="Courier"/>
              </a:rPr>
              <a:t> , </a:t>
            </a:r>
            <a:r>
              <a:rPr lang="en-US" sz="1600" b="1" dirty="0" smtClean="0">
                <a:solidFill>
                  <a:srgbClr val="0000FF"/>
                </a:solidFill>
                <a:latin typeface="Courier"/>
                <a:cs typeface="Courier"/>
              </a:rPr>
              <a:t>‘4.0’</a:t>
            </a:r>
            <a:r>
              <a:rPr lang="en-US" sz="1600" b="1" dirty="0" smtClean="0">
                <a:latin typeface="Courier"/>
                <a:cs typeface="Courier"/>
              </a:rPr>
              <a:t>) </a:t>
            </a:r>
            <a:r>
              <a:rPr lang="en-US" sz="1600" b="1" dirty="0" smtClean="0">
                <a:solidFill>
                  <a:srgbClr val="558ED5"/>
                </a:solidFill>
                <a:latin typeface="Courier"/>
                <a:cs typeface="Courier"/>
              </a:rPr>
              <a:t>&gt;=</a:t>
            </a:r>
            <a:r>
              <a:rPr lang="en-US" sz="1600" b="1" dirty="0" smtClean="0">
                <a:latin typeface="Courier"/>
                <a:cs typeface="Courier"/>
              </a:rPr>
              <a:t> </a:t>
            </a:r>
            <a:r>
              <a:rPr lang="en-US" sz="1600" b="1" dirty="0" smtClean="0">
                <a:solidFill>
                  <a:srgbClr val="008000"/>
                </a:solidFill>
                <a:latin typeface="Courier"/>
                <a:cs typeface="Courier"/>
              </a:rPr>
              <a:t>0</a:t>
            </a:r>
            <a:r>
              <a:rPr lang="en-US" sz="1600" b="1" dirty="0" smtClean="0">
                <a:latin typeface="Courier"/>
                <a:cs typeface="Courier"/>
              </a:rPr>
              <a:t>)</a:t>
            </a:r>
            <a:r>
              <a:rPr lang="en-US" sz="1600" dirty="0" smtClean="0">
                <a:latin typeface="Courier"/>
                <a:cs typeface="Courier"/>
              </a:rPr>
              <a:t> </a:t>
            </a:r>
          </a:p>
        </p:txBody>
      </p:sp>
      <p:sp>
        <p:nvSpPr>
          <p:cNvPr id="8" name="TextBox 7"/>
          <p:cNvSpPr txBox="1"/>
          <p:nvPr/>
        </p:nvSpPr>
        <p:spPr>
          <a:xfrm>
            <a:off x="457200" y="4062363"/>
            <a:ext cx="8229600" cy="1569660"/>
          </a:xfrm>
          <a:prstGeom prst="rect">
            <a:avLst/>
          </a:prstGeom>
          <a:noFill/>
        </p:spPr>
        <p:txBody>
          <a:bodyPr wrap="square" rtlCol="0">
            <a:spAutoFit/>
          </a:bodyPr>
          <a:lstStyle/>
          <a:p>
            <a:r>
              <a:rPr lang="en-US" sz="1600" dirty="0">
                <a:solidFill>
                  <a:srgbClr val="800000"/>
                </a:solidFill>
                <a:latin typeface="Courier"/>
                <a:cs typeface="Courier"/>
              </a:rPr>
              <a:t>if</a:t>
            </a:r>
            <a:r>
              <a:rPr lang="en-US" sz="1600" dirty="0">
                <a:latin typeface="Courier"/>
                <a:cs typeface="Courier"/>
              </a:rPr>
              <a:t> </a:t>
            </a:r>
            <a:r>
              <a:rPr lang="en-US" sz="1600" dirty="0" err="1">
                <a:latin typeface="Courier"/>
                <a:cs typeface="Courier"/>
              </a:rPr>
              <a:t>app.owner.endswith</a:t>
            </a:r>
            <a:r>
              <a:rPr lang="en-US" sz="1600" dirty="0">
                <a:latin typeface="Courier"/>
                <a:cs typeface="Courier"/>
              </a:rPr>
              <a:t>(</a:t>
            </a:r>
            <a:r>
              <a:rPr lang="en-US" sz="1600" dirty="0" smtClean="0">
                <a:solidFill>
                  <a:srgbClr val="0000FF"/>
                </a:solidFill>
                <a:latin typeface="Courier"/>
                <a:cs typeface="Courier"/>
              </a:rPr>
              <a:t>‘</a:t>
            </a:r>
            <a:r>
              <a:rPr lang="en-US" sz="1600" dirty="0" err="1" smtClean="0">
                <a:solidFill>
                  <a:srgbClr val="0000FF"/>
                </a:solidFill>
                <a:latin typeface="Courier"/>
                <a:cs typeface="Courier"/>
              </a:rPr>
              <a:t>engineering.test.com</a:t>
            </a:r>
            <a:r>
              <a:rPr lang="en-US" sz="1600" dirty="0">
                <a:solidFill>
                  <a:srgbClr val="0000FF"/>
                </a:solidFill>
                <a:latin typeface="Courier"/>
                <a:cs typeface="Courier"/>
              </a:rPr>
              <a:t>’</a:t>
            </a:r>
            <a:r>
              <a:rPr lang="en-US" sz="1600" dirty="0">
                <a:latin typeface="Courier"/>
                <a:cs typeface="Courier"/>
              </a:rPr>
              <a:t>)</a:t>
            </a:r>
            <a:r>
              <a:rPr lang="en-US" sz="1600" dirty="0" smtClean="0">
                <a:latin typeface="Courier"/>
                <a:cs typeface="Courier"/>
              </a:rPr>
              <a:t>:</a:t>
            </a:r>
          </a:p>
          <a:p>
            <a:r>
              <a:rPr lang="en-US" sz="1600" dirty="0">
                <a:latin typeface="Courier"/>
                <a:cs typeface="Courier"/>
              </a:rPr>
              <a:t> </a:t>
            </a:r>
            <a:r>
              <a:rPr lang="en-US" sz="1600" dirty="0" smtClean="0">
                <a:latin typeface="Courier"/>
                <a:cs typeface="Courier"/>
              </a:rPr>
              <a:t> </a:t>
            </a:r>
            <a:r>
              <a:rPr lang="en-US" sz="1600" b="1" dirty="0" err="1" smtClean="0">
                <a:latin typeface="Courier"/>
                <a:cs typeface="Courier"/>
              </a:rPr>
              <a:t>assert_app</a:t>
            </a:r>
            <a:r>
              <a:rPr lang="en-US" sz="1600" b="1" dirty="0" err="1">
                <a:latin typeface="Courier"/>
                <a:cs typeface="Courier"/>
              </a:rPr>
              <a:t>_</a:t>
            </a:r>
            <a:r>
              <a:rPr lang="en-US" sz="1600" b="1" dirty="0" err="1" smtClean="0">
                <a:latin typeface="Courier"/>
                <a:cs typeface="Courier"/>
              </a:rPr>
              <a:t>dependency</a:t>
            </a:r>
            <a:r>
              <a:rPr lang="en-US" sz="1600" b="1" dirty="0" smtClean="0">
                <a:latin typeface="Courier"/>
                <a:cs typeface="Courier"/>
              </a:rPr>
              <a:t> </a:t>
            </a:r>
            <a:r>
              <a:rPr lang="en-US" sz="1600" b="1" dirty="0">
                <a:latin typeface="Courier"/>
                <a:cs typeface="Courier"/>
              </a:rPr>
              <a:t>(app , </a:t>
            </a:r>
            <a:r>
              <a:rPr lang="en-US" sz="1600" b="1" dirty="0">
                <a:solidFill>
                  <a:srgbClr val="0000FF"/>
                </a:solidFill>
                <a:latin typeface="Courier"/>
                <a:cs typeface="Courier"/>
              </a:rPr>
              <a:t>‘</a:t>
            </a:r>
            <a:r>
              <a:rPr lang="en-US" sz="1600" b="1" dirty="0" smtClean="0">
                <a:solidFill>
                  <a:srgbClr val="0000FF"/>
                </a:solidFill>
                <a:latin typeface="Courier"/>
                <a:cs typeface="Courier"/>
              </a:rPr>
              <a:t>Log’</a:t>
            </a:r>
            <a:r>
              <a:rPr lang="en-US" sz="1600" b="1" dirty="0" smtClean="0">
                <a:latin typeface="Courier"/>
                <a:cs typeface="Courier"/>
              </a:rPr>
              <a:t>, </a:t>
            </a:r>
            <a:r>
              <a:rPr lang="en-US" sz="1600" b="1" dirty="0">
                <a:solidFill>
                  <a:srgbClr val="0000FF"/>
                </a:solidFill>
                <a:latin typeface="Courier"/>
                <a:cs typeface="Courier"/>
              </a:rPr>
              <a:t>‘</a:t>
            </a:r>
            <a:r>
              <a:rPr lang="en-US" sz="1600" b="1" dirty="0" smtClean="0">
                <a:solidFill>
                  <a:srgbClr val="0000FF"/>
                </a:solidFill>
                <a:latin typeface="Courier"/>
                <a:cs typeface="Courier"/>
              </a:rPr>
              <a:t>1.0’</a:t>
            </a:r>
            <a:r>
              <a:rPr lang="en-US" sz="1600" b="1" dirty="0" smtClean="0">
                <a:latin typeface="Courier"/>
                <a:cs typeface="Courier"/>
              </a:rPr>
              <a:t>) </a:t>
            </a:r>
            <a:endParaRPr lang="en-US" sz="1600" b="1" dirty="0">
              <a:latin typeface="Courier"/>
              <a:cs typeface="Courier"/>
            </a:endParaRPr>
          </a:p>
          <a:p>
            <a:r>
              <a:rPr lang="en-US" sz="1600" dirty="0" err="1">
                <a:solidFill>
                  <a:srgbClr val="800000"/>
                </a:solidFill>
                <a:latin typeface="Courier"/>
                <a:cs typeface="Courier"/>
              </a:rPr>
              <a:t>elif</a:t>
            </a:r>
            <a:r>
              <a:rPr lang="en-US" sz="1600" dirty="0">
                <a:latin typeface="Courier"/>
                <a:cs typeface="Courier"/>
              </a:rPr>
              <a:t> </a:t>
            </a:r>
            <a:r>
              <a:rPr lang="en-US" sz="1600" dirty="0" err="1">
                <a:latin typeface="Courier"/>
                <a:cs typeface="Courier"/>
              </a:rPr>
              <a:t>app.owner.endswith</a:t>
            </a:r>
            <a:r>
              <a:rPr lang="en-US" sz="1600" dirty="0">
                <a:latin typeface="Courier"/>
                <a:cs typeface="Courier"/>
              </a:rPr>
              <a:t>(</a:t>
            </a:r>
            <a:r>
              <a:rPr lang="en-US" sz="1600" dirty="0" smtClean="0">
                <a:solidFill>
                  <a:srgbClr val="0000FF"/>
                </a:solidFill>
                <a:latin typeface="Courier"/>
                <a:cs typeface="Courier"/>
              </a:rPr>
              <a:t>‘</a:t>
            </a:r>
            <a:r>
              <a:rPr lang="en-US" sz="1600" dirty="0" err="1" smtClean="0">
                <a:solidFill>
                  <a:srgbClr val="0000FF"/>
                </a:solidFill>
                <a:latin typeface="Courier"/>
                <a:cs typeface="Courier"/>
              </a:rPr>
              <a:t>sales.test.com</a:t>
            </a:r>
            <a:r>
              <a:rPr lang="en-US" sz="1600" dirty="0">
                <a:solidFill>
                  <a:srgbClr val="0000FF"/>
                </a:solidFill>
                <a:latin typeface="Courier"/>
                <a:cs typeface="Courier"/>
              </a:rPr>
              <a:t>’</a:t>
            </a:r>
            <a:r>
              <a:rPr lang="en-US" sz="1600" dirty="0">
                <a:latin typeface="Courier"/>
                <a:cs typeface="Courier"/>
              </a:rPr>
              <a:t>):</a:t>
            </a:r>
            <a:br>
              <a:rPr lang="en-US" sz="1600" dirty="0">
                <a:latin typeface="Courier"/>
                <a:cs typeface="Courier"/>
              </a:rPr>
            </a:br>
            <a:r>
              <a:rPr lang="en-US" sz="1600" dirty="0" smtClean="0">
                <a:latin typeface="Courier"/>
                <a:cs typeface="Courier"/>
              </a:rPr>
              <a:t>  </a:t>
            </a:r>
            <a:r>
              <a:rPr lang="en-US" sz="1600" b="1" dirty="0" err="1" smtClean="0">
                <a:latin typeface="Courier"/>
                <a:cs typeface="Courier"/>
              </a:rPr>
              <a:t>assert_app_dependency</a:t>
            </a:r>
            <a:r>
              <a:rPr lang="en-US" sz="1600" b="1" dirty="0" smtClean="0">
                <a:latin typeface="Courier"/>
                <a:cs typeface="Courier"/>
              </a:rPr>
              <a:t> </a:t>
            </a:r>
            <a:r>
              <a:rPr lang="en-US" sz="1600" b="1" dirty="0">
                <a:latin typeface="Courier"/>
                <a:cs typeface="Courier"/>
              </a:rPr>
              <a:t>(app , </a:t>
            </a:r>
            <a:r>
              <a:rPr lang="en-US" sz="1600" b="1" dirty="0" smtClean="0">
                <a:solidFill>
                  <a:srgbClr val="0000FF"/>
                </a:solidFill>
                <a:latin typeface="Courier"/>
                <a:cs typeface="Courier"/>
              </a:rPr>
              <a:t>‘</a:t>
            </a:r>
            <a:r>
              <a:rPr lang="en-US" sz="1600" b="1" dirty="0" err="1" smtClean="0">
                <a:solidFill>
                  <a:srgbClr val="0000FF"/>
                </a:solidFill>
                <a:latin typeface="Courier"/>
                <a:cs typeface="Courier"/>
              </a:rPr>
              <a:t>AnalyticsLog</a:t>
            </a:r>
            <a:r>
              <a:rPr lang="en-US" sz="1600" b="1" dirty="0" smtClean="0">
                <a:solidFill>
                  <a:srgbClr val="0000FF"/>
                </a:solidFill>
                <a:latin typeface="Courier"/>
                <a:cs typeface="Courier"/>
              </a:rPr>
              <a:t>’</a:t>
            </a:r>
            <a:r>
              <a:rPr lang="en-US" sz="1600" b="1" dirty="0" smtClean="0">
                <a:latin typeface="Courier"/>
                <a:cs typeface="Courier"/>
              </a:rPr>
              <a:t>, </a:t>
            </a:r>
            <a:r>
              <a:rPr lang="en-US" sz="1600" b="1" dirty="0">
                <a:solidFill>
                  <a:srgbClr val="0000FF"/>
                </a:solidFill>
                <a:latin typeface="Courier"/>
                <a:cs typeface="Courier"/>
              </a:rPr>
              <a:t>‘</a:t>
            </a:r>
            <a:r>
              <a:rPr lang="en-US" sz="1600" b="1" dirty="0" smtClean="0">
                <a:solidFill>
                  <a:srgbClr val="0000FF"/>
                </a:solidFill>
                <a:latin typeface="Courier"/>
                <a:cs typeface="Courier"/>
              </a:rPr>
              <a:t>1.0’</a:t>
            </a:r>
            <a:r>
              <a:rPr lang="en-US" sz="1600" b="1" dirty="0" smtClean="0">
                <a:latin typeface="Courier"/>
                <a:cs typeface="Courier"/>
              </a:rPr>
              <a:t>)</a:t>
            </a:r>
            <a:r>
              <a:rPr lang="en-US" sz="1600" dirty="0" smtClean="0">
                <a:latin typeface="Courier"/>
                <a:cs typeface="Courier"/>
              </a:rPr>
              <a:t> </a:t>
            </a:r>
            <a:endParaRPr lang="en-US" sz="1600" dirty="0">
              <a:latin typeface="Courier"/>
              <a:cs typeface="Courier"/>
            </a:endParaRPr>
          </a:p>
          <a:p>
            <a:r>
              <a:rPr lang="en-US" sz="1600" dirty="0" smtClean="0">
                <a:solidFill>
                  <a:srgbClr val="800000"/>
                </a:solidFill>
                <a:latin typeface="Courier"/>
                <a:cs typeface="Courier"/>
              </a:rPr>
              <a:t>else</a:t>
            </a:r>
            <a:r>
              <a:rPr lang="en-US" sz="1600" dirty="0" smtClean="0">
                <a:latin typeface="Courier"/>
                <a:cs typeface="Courier"/>
              </a:rPr>
              <a:t>:</a:t>
            </a:r>
            <a:r>
              <a:rPr lang="en-US" sz="1600" dirty="0">
                <a:latin typeface="Courier"/>
                <a:cs typeface="Courier"/>
              </a:rPr>
              <a:t/>
            </a:r>
            <a:br>
              <a:rPr lang="en-US" sz="1600" dirty="0">
                <a:latin typeface="Courier"/>
                <a:cs typeface="Courier"/>
              </a:rPr>
            </a:br>
            <a:r>
              <a:rPr lang="en-US" sz="1600" dirty="0" smtClean="0">
                <a:latin typeface="Courier"/>
                <a:cs typeface="Courier"/>
              </a:rPr>
              <a:t>  </a:t>
            </a:r>
            <a:r>
              <a:rPr lang="en-US" sz="1600" b="1" dirty="0" err="1" smtClean="0">
                <a:latin typeface="Courier"/>
                <a:cs typeface="Courier"/>
              </a:rPr>
              <a:t>assert_app</a:t>
            </a:r>
            <a:r>
              <a:rPr lang="en-US" sz="1600" b="1" dirty="0" err="1">
                <a:latin typeface="Courier"/>
                <a:cs typeface="Courier"/>
              </a:rPr>
              <a:t>_</a:t>
            </a:r>
            <a:r>
              <a:rPr lang="en-US" sz="1600" b="1" dirty="0" err="1" smtClean="0">
                <a:latin typeface="Courier"/>
                <a:cs typeface="Courier"/>
              </a:rPr>
              <a:t>dependency</a:t>
            </a:r>
            <a:r>
              <a:rPr lang="en-US" sz="1600" b="1" dirty="0">
                <a:latin typeface="Courier"/>
                <a:cs typeface="Courier"/>
              </a:rPr>
              <a:t>(app, </a:t>
            </a:r>
            <a:r>
              <a:rPr lang="en-US" sz="1600" b="1" dirty="0">
                <a:solidFill>
                  <a:srgbClr val="0000FF"/>
                </a:solidFill>
                <a:latin typeface="Courier"/>
                <a:cs typeface="Courier"/>
              </a:rPr>
              <a:t>‘</a:t>
            </a:r>
            <a:r>
              <a:rPr lang="en-US" sz="1600" b="1" dirty="0" err="1" smtClean="0">
                <a:solidFill>
                  <a:srgbClr val="0000FF"/>
                </a:solidFill>
                <a:latin typeface="Courier"/>
                <a:cs typeface="Courier"/>
              </a:rPr>
              <a:t>GenericLog</a:t>
            </a:r>
            <a:r>
              <a:rPr lang="en-US" sz="1600" b="1" dirty="0" smtClean="0">
                <a:solidFill>
                  <a:srgbClr val="0000FF"/>
                </a:solidFill>
                <a:latin typeface="Courier"/>
                <a:cs typeface="Courier"/>
              </a:rPr>
              <a:t>’</a:t>
            </a:r>
            <a:r>
              <a:rPr lang="en-US" sz="1600" b="1" dirty="0" smtClean="0">
                <a:latin typeface="Courier"/>
                <a:cs typeface="Courier"/>
              </a:rPr>
              <a:t>, </a:t>
            </a:r>
            <a:r>
              <a:rPr lang="en-US" sz="1600" b="1" dirty="0">
                <a:solidFill>
                  <a:srgbClr val="0000FF"/>
                </a:solidFill>
                <a:latin typeface="Courier"/>
                <a:cs typeface="Courier"/>
              </a:rPr>
              <a:t>‘</a:t>
            </a:r>
            <a:r>
              <a:rPr lang="en-US" sz="1600" b="1" dirty="0" smtClean="0">
                <a:solidFill>
                  <a:srgbClr val="0000FF"/>
                </a:solidFill>
                <a:latin typeface="Courier"/>
                <a:cs typeface="Courier"/>
              </a:rPr>
              <a:t>1.0’</a:t>
            </a:r>
            <a:r>
              <a:rPr lang="en-US" sz="1600" b="1" dirty="0">
                <a:latin typeface="Courier"/>
                <a:cs typeface="Courier"/>
              </a:rPr>
              <a:t>)</a:t>
            </a:r>
            <a:r>
              <a:rPr lang="en-US" sz="1600" dirty="0">
                <a:latin typeface="Courier"/>
                <a:cs typeface="Courier"/>
              </a:rPr>
              <a:t> </a:t>
            </a:r>
          </a:p>
        </p:txBody>
      </p:sp>
      <p:grpSp>
        <p:nvGrpSpPr>
          <p:cNvPr id="6" name="Group 5"/>
          <p:cNvGrpSpPr/>
          <p:nvPr/>
        </p:nvGrpSpPr>
        <p:grpSpPr>
          <a:xfrm>
            <a:off x="0" y="0"/>
            <a:ext cx="9144000" cy="983717"/>
            <a:chOff x="0" y="0"/>
            <a:chExt cx="9144000" cy="983717"/>
          </a:xfrm>
          <a:solidFill>
            <a:srgbClr val="FF0000"/>
          </a:solidFill>
        </p:grpSpPr>
        <p:sp>
          <p:nvSpPr>
            <p:cNvPr id="7" name="Rectangle 6"/>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68635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EAGER Overhead </a:t>
            </a:r>
            <a:r>
              <a:rPr lang="en-US" dirty="0" err="1" smtClean="0"/>
              <a:t>vs</a:t>
            </a:r>
            <a:r>
              <a:rPr lang="en-US" dirty="0" smtClean="0"/>
              <a:t> Applications</a:t>
            </a:r>
            <a:endParaRPr lang="en-US" dirty="0"/>
          </a:p>
        </p:txBody>
      </p:sp>
      <p:pic>
        <p:nvPicPr>
          <p:cNvPr id="4" name="Content Placeholder 3" descr="scalability.png"/>
          <p:cNvPicPr>
            <a:picLocks noGrp="1" noChangeAspect="1"/>
          </p:cNvPicPr>
          <p:nvPr>
            <p:ph idx="1"/>
          </p:nvPr>
        </p:nvPicPr>
        <p:blipFill>
          <a:blip r:embed="rId3">
            <a:extLst>
              <a:ext uri="{28A0092B-C50C-407E-A947-70E740481C1C}">
                <a14:useLocalDpi xmlns:a14="http://schemas.microsoft.com/office/drawing/2010/main" val="0"/>
              </a:ext>
            </a:extLst>
          </a:blip>
          <a:srcRect l="-7470" r="-7470"/>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18</a:t>
            </a:fld>
            <a:endParaRPr lang="en-US"/>
          </a:p>
        </p:txBody>
      </p:sp>
      <p:grpSp>
        <p:nvGrpSpPr>
          <p:cNvPr id="5" name="Group 4"/>
          <p:cNvGrpSpPr/>
          <p:nvPr/>
        </p:nvGrpSpPr>
        <p:grpSpPr>
          <a:xfrm>
            <a:off x="0" y="0"/>
            <a:ext cx="9144000" cy="983717"/>
            <a:chOff x="0" y="0"/>
            <a:chExt cx="9144000" cy="983717"/>
          </a:xfrm>
          <a:solidFill>
            <a:srgbClr val="FF0000"/>
          </a:solidFill>
        </p:grpSpPr>
        <p:sp>
          <p:nvSpPr>
            <p:cNvPr id="6" name="Rectangle 5"/>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5308504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Results Summary</a:t>
            </a:r>
            <a:endParaRPr lang="en-US" dirty="0"/>
          </a:p>
        </p:txBody>
      </p:sp>
      <p:sp>
        <p:nvSpPr>
          <p:cNvPr id="3" name="Content Placeholder 2"/>
          <p:cNvSpPr>
            <a:spLocks noGrp="1"/>
          </p:cNvSpPr>
          <p:nvPr>
            <p:ph idx="1"/>
          </p:nvPr>
        </p:nvSpPr>
        <p:spPr/>
        <p:txBody>
          <a:bodyPr/>
          <a:lstStyle/>
          <a:p>
            <a:r>
              <a:rPr lang="en-US" dirty="0" smtClean="0"/>
              <a:t>Policy enforcement overhead per application</a:t>
            </a:r>
          </a:p>
          <a:p>
            <a:pPr lvl="1"/>
            <a:r>
              <a:rPr lang="en-US" dirty="0" smtClean="0"/>
              <a:t>Less than 1s</a:t>
            </a:r>
          </a:p>
          <a:p>
            <a:r>
              <a:rPr lang="en-US" dirty="0" smtClean="0"/>
              <a:t>Increase in policy enforcement overhead</a:t>
            </a:r>
          </a:p>
          <a:p>
            <a:pPr lvl="1"/>
            <a:r>
              <a:rPr lang="en-US" dirty="0" smtClean="0"/>
              <a:t>Less than 100ms for 1000 policies</a:t>
            </a:r>
          </a:p>
          <a:p>
            <a:r>
              <a:rPr lang="en-US" dirty="0" smtClean="0"/>
              <a:t>No significant change in overhead due to the number of dependencies</a:t>
            </a:r>
          </a:p>
        </p:txBody>
      </p:sp>
      <p:sp>
        <p:nvSpPr>
          <p:cNvPr id="4" name="Slide Number Placeholder 3"/>
          <p:cNvSpPr>
            <a:spLocks noGrp="1"/>
          </p:cNvSpPr>
          <p:nvPr>
            <p:ph type="sldNum" sz="quarter" idx="12"/>
          </p:nvPr>
        </p:nvSpPr>
        <p:spPr/>
        <p:txBody>
          <a:bodyPr/>
          <a:lstStyle/>
          <a:p>
            <a:fld id="{D4755116-B387-CD40-9D82-4279FFF17F28}" type="slidenum">
              <a:rPr lang="en-US" smtClean="0"/>
              <a:t>19</a:t>
            </a:fld>
            <a:endParaRPr lang="en-US"/>
          </a:p>
        </p:txBody>
      </p:sp>
      <p:grpSp>
        <p:nvGrpSpPr>
          <p:cNvPr id="5" name="Group 4"/>
          <p:cNvGrpSpPr/>
          <p:nvPr/>
        </p:nvGrpSpPr>
        <p:grpSpPr>
          <a:xfrm>
            <a:off x="0" y="0"/>
            <a:ext cx="9144000" cy="983717"/>
            <a:chOff x="0" y="0"/>
            <a:chExt cx="9144000" cy="983717"/>
          </a:xfrm>
          <a:solidFill>
            <a:srgbClr val="FF0000"/>
          </a:solidFill>
        </p:grpSpPr>
        <p:sp>
          <p:nvSpPr>
            <p:cNvPr id="6" name="Rectangle 5"/>
            <p:cNvSpPr/>
            <p:nvPr/>
          </p:nvSpPr>
          <p:spPr>
            <a:xfrm>
              <a:off x="0" y="0"/>
              <a:ext cx="9144000" cy="298851"/>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6569385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1356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939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7363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1099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5142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501595" y="4649588"/>
            <a:ext cx="2912436" cy="1092607"/>
          </a:xfrm>
          <a:prstGeom prst="rect">
            <a:avLst/>
          </a:prstGeom>
          <a:noFill/>
        </p:spPr>
        <p:txBody>
          <a:bodyPr wrap="square" rtlCol="0">
            <a:spAutoFit/>
          </a:bodyPr>
          <a:lstStyle/>
          <a:p>
            <a:pPr algn="ctr"/>
            <a:r>
              <a:rPr lang="en-US" sz="1600" dirty="0" smtClean="0"/>
              <a:t>Scalability</a:t>
            </a:r>
          </a:p>
          <a:p>
            <a:pPr algn="ctr"/>
            <a:r>
              <a:rPr lang="en-US" sz="1600" dirty="0" smtClean="0"/>
              <a:t>High availability</a:t>
            </a:r>
          </a:p>
          <a:p>
            <a:pPr algn="ctr"/>
            <a:r>
              <a:rPr lang="en-US" sz="1600" dirty="0" smtClean="0"/>
              <a:t>Productivity enhancement</a:t>
            </a:r>
          </a:p>
          <a:p>
            <a:pPr algn="ctr"/>
            <a:endParaRPr lang="en-US" sz="1700" dirty="0"/>
          </a:p>
        </p:txBody>
      </p:sp>
      <p:pic>
        <p:nvPicPr>
          <p:cNvPr id="11" name="Picture 10" descr="compan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4755116-B387-CD40-9D82-4279FFF17F28}" type="slidenum">
              <a:rPr lang="en-US" smtClean="0"/>
              <a:t>2</a:t>
            </a:fld>
            <a:endParaRPr lang="en-US"/>
          </a:p>
        </p:txBody>
      </p:sp>
    </p:spTree>
    <p:extLst>
      <p:ext uri="{BB962C8B-B14F-4D97-AF65-F5344CB8AC3E}">
        <p14:creationId xmlns:p14="http://schemas.microsoft.com/office/powerpoint/2010/main" val="6730556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strike="sngStrike" dirty="0">
                <a:solidFill>
                  <a:srgbClr val="BFBFBF"/>
                </a:solidFill>
              </a:rPr>
              <a:t>Low-overhead governance framework for cloud platforms that enforces best practices via policies</a:t>
            </a:r>
          </a:p>
          <a:p>
            <a:r>
              <a:rPr lang="en-US" b="1" dirty="0"/>
              <a:t>Methodology for automatically stipulating performance SLOs for cloud applications</a:t>
            </a:r>
          </a:p>
          <a:p>
            <a:r>
              <a:rPr lang="en-US" dirty="0">
                <a:solidFill>
                  <a:srgbClr val="BFBFBF"/>
                </a:solidFill>
              </a:rPr>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20</a:t>
            </a:fld>
            <a:endParaRPr lang="en-US"/>
          </a:p>
        </p:txBody>
      </p:sp>
      <p:sp>
        <p:nvSpPr>
          <p:cNvPr id="5" name="Rectangle 4"/>
          <p:cNvSpPr/>
          <p:nvPr/>
        </p:nvSpPr>
        <p:spPr>
          <a:xfrm rot="16200000">
            <a:off x="-476708" y="2328543"/>
            <a:ext cx="1469349" cy="398467"/>
          </a:xfrm>
          <a:prstGeom prst="rect">
            <a:avLst/>
          </a:prstGeom>
          <a:solidFill>
            <a:schemeClr val="accent2">
              <a:lumMod val="20000"/>
              <a:lumOff val="80000"/>
            </a:schemeClr>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rot="16200000">
            <a:off x="-333448" y="3654633"/>
            <a:ext cx="1182829" cy="398467"/>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rot="16200000">
            <a:off x="-358474" y="4862488"/>
            <a:ext cx="1232881" cy="398467"/>
          </a:xfrm>
          <a:prstGeom prst="rect">
            <a:avLst/>
          </a:prstGeom>
          <a:solidFill>
            <a:schemeClr val="accent3">
              <a:lumMod val="20000"/>
              <a:lumOff val="80000"/>
            </a:schemeClr>
          </a:solidFill>
          <a:ln>
            <a:solidFill>
              <a:schemeClr val="accent3">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SLOs: Goals</a:t>
            </a:r>
            <a:endParaRPr lang="en-US" dirty="0"/>
          </a:p>
        </p:txBody>
      </p:sp>
      <p:sp>
        <p:nvSpPr>
          <p:cNvPr id="3" name="Content Placeholder 2"/>
          <p:cNvSpPr>
            <a:spLocks noGrp="1"/>
          </p:cNvSpPr>
          <p:nvPr>
            <p:ph idx="1"/>
          </p:nvPr>
        </p:nvSpPr>
        <p:spPr/>
        <p:txBody>
          <a:bodyPr>
            <a:normAutofit/>
          </a:bodyPr>
          <a:lstStyle/>
          <a:p>
            <a:r>
              <a:rPr lang="en-US" dirty="0" smtClean="0"/>
              <a:t>Determine bounds on application response times that are:</a:t>
            </a:r>
          </a:p>
          <a:p>
            <a:pPr lvl="1"/>
            <a:r>
              <a:rPr lang="en-US" dirty="0" smtClean="0"/>
              <a:t>Correct, tight and durable</a:t>
            </a:r>
          </a:p>
          <a:p>
            <a:r>
              <a:rPr lang="en-US" dirty="0" smtClean="0"/>
              <a:t>No extensive testing on the applications</a:t>
            </a:r>
          </a:p>
          <a:p>
            <a:pPr lvl="1"/>
            <a:r>
              <a:rPr lang="en-US" dirty="0" smtClean="0"/>
              <a:t>Automated analysis</a:t>
            </a:r>
          </a:p>
          <a:p>
            <a:r>
              <a:rPr lang="en-US" dirty="0" smtClean="0"/>
              <a:t>Enforce performance policies (design-time), and detect deviations (run-time)</a:t>
            </a:r>
          </a:p>
        </p:txBody>
      </p:sp>
      <p:sp>
        <p:nvSpPr>
          <p:cNvPr id="4" name="Slide Number Placeholder 3"/>
          <p:cNvSpPr>
            <a:spLocks noGrp="1"/>
          </p:cNvSpPr>
          <p:nvPr>
            <p:ph type="sldNum" sz="quarter" idx="12"/>
          </p:nvPr>
        </p:nvSpPr>
        <p:spPr/>
        <p:txBody>
          <a:bodyPr/>
          <a:lstStyle/>
          <a:p>
            <a:fld id="{D4755116-B387-CD40-9D82-4279FFF17F28}" type="slidenum">
              <a:rPr lang="en-US" smtClean="0"/>
              <a:t>21</a:t>
            </a:fld>
            <a:endParaRPr lang="en-US"/>
          </a:p>
        </p:txBody>
      </p:sp>
      <p:grpSp>
        <p:nvGrpSpPr>
          <p:cNvPr id="5" name="Group 4"/>
          <p:cNvGrpSpPr/>
          <p:nvPr/>
        </p:nvGrpSpPr>
        <p:grpSpPr>
          <a:xfrm>
            <a:off x="0" y="0"/>
            <a:ext cx="9144000" cy="983717"/>
            <a:chOff x="0" y="0"/>
            <a:chExt cx="9144000" cy="983717"/>
          </a:xfrm>
          <a:solidFill>
            <a:srgbClr val="0000FF"/>
          </a:solidFill>
        </p:grpSpPr>
        <p:sp>
          <p:nvSpPr>
            <p:cNvPr id="6" name="Rectangle 5"/>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6175244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smtClean="0"/>
          </a:p>
          <a:p>
            <a:pPr lvl="1"/>
            <a:r>
              <a:rPr lang="en-US" dirty="0" smtClean="0"/>
              <a:t>Interactive APIs developed using the </a:t>
            </a:r>
            <a:r>
              <a:rPr lang="en-US" dirty="0" err="1" smtClean="0"/>
              <a:t>PaaS</a:t>
            </a:r>
            <a:r>
              <a:rPr lang="en-US" dirty="0" smtClean="0"/>
              <a:t> SDK</a:t>
            </a:r>
            <a:endParaRPr lang="en-US" dirty="0"/>
          </a:p>
          <a:p>
            <a:r>
              <a:rPr lang="en-US" dirty="0" smtClean="0"/>
              <a:t>Fully automatic &amp; no code instrumentation</a:t>
            </a:r>
          </a:p>
          <a:p>
            <a:r>
              <a:rPr lang="en-US" dirty="0" smtClean="0"/>
              <a:t>Uses a combination of static analysis and continuous system monitoring</a:t>
            </a:r>
          </a:p>
          <a:p>
            <a:r>
              <a:rPr lang="en-US" dirty="0" smtClean="0"/>
              <a:t>Provides a statistical framework for forming and invalidating performance SLOs</a:t>
            </a:r>
          </a:p>
          <a:p>
            <a:endParaRPr lang="en-US" dirty="0"/>
          </a:p>
        </p:txBody>
      </p:sp>
      <p:sp>
        <p:nvSpPr>
          <p:cNvPr id="4" name="TextBox 3"/>
          <p:cNvSpPr txBox="1"/>
          <p:nvPr/>
        </p:nvSpPr>
        <p:spPr>
          <a:xfrm>
            <a:off x="165100" y="5948025"/>
            <a:ext cx="8788400" cy="901785"/>
          </a:xfrm>
          <a:prstGeom prst="rect">
            <a:avLst/>
          </a:prstGeom>
          <a:noFill/>
        </p:spPr>
        <p:txBody>
          <a:bodyPr wrap="square" rtlCol="0">
            <a:spAutoFit/>
          </a:bodyPr>
          <a:lstStyle/>
          <a:p>
            <a:pPr marL="285750" indent="-285750">
              <a:lnSpc>
                <a:spcPct val="110000"/>
              </a:lnSpc>
              <a:buFont typeface="Arial"/>
              <a:buChar char="•"/>
            </a:pPr>
            <a:r>
              <a:rPr lang="en-US" sz="1200" i="1" dirty="0" smtClean="0"/>
              <a:t>H. Jayathilaka, C. </a:t>
            </a:r>
            <a:r>
              <a:rPr lang="en-US" sz="1200" i="1" dirty="0" err="1" smtClean="0"/>
              <a:t>Krintz</a:t>
            </a:r>
            <a:r>
              <a:rPr lang="en-US" sz="1200" i="1" dirty="0" smtClean="0"/>
              <a:t> and R. </a:t>
            </a:r>
            <a:r>
              <a:rPr lang="en-US" sz="1200" i="1" dirty="0" err="1" smtClean="0"/>
              <a:t>Wolski</a:t>
            </a:r>
            <a:r>
              <a:rPr lang="en-US" sz="1200" i="1" dirty="0" smtClean="0"/>
              <a:t>, “Response Time Service-Level Agreements for Cloud-hosted Web Applications”, 2015 ACM Symposium on Cloud Computing (SOCC)</a:t>
            </a:r>
          </a:p>
          <a:p>
            <a:pPr marL="285750" indent="-285750">
              <a:lnSpc>
                <a:spcPct val="110000"/>
              </a:lnSpc>
              <a:buFont typeface="Arial"/>
              <a:buChar char="•"/>
            </a:pPr>
            <a:r>
              <a:rPr lang="en-US" sz="1200" i="1" dirty="0" smtClean="0"/>
              <a:t>H</a:t>
            </a:r>
            <a:r>
              <a:rPr lang="en-US" sz="1200" i="1" dirty="0"/>
              <a:t>. Jayathilaka, C. </a:t>
            </a:r>
            <a:r>
              <a:rPr lang="en-US" sz="1200" i="1" dirty="0" err="1"/>
              <a:t>Krintz</a:t>
            </a:r>
            <a:r>
              <a:rPr lang="en-US" sz="1200" i="1" dirty="0"/>
              <a:t> and R. </a:t>
            </a:r>
            <a:r>
              <a:rPr lang="en-US" sz="1200" i="1" dirty="0" err="1"/>
              <a:t>Wolski</a:t>
            </a:r>
            <a:r>
              <a:rPr lang="en-US" sz="1200" i="1" dirty="0"/>
              <a:t>, "Service-Level Agreement Durability for Web Service Response Time," 2015 IEEE 7th International Conference on Cloud Computing Technology and Science (</a:t>
            </a:r>
            <a:r>
              <a:rPr lang="en-US" sz="1200" i="1" dirty="0" err="1"/>
              <a:t>CloudCom</a:t>
            </a:r>
            <a:r>
              <a:rPr lang="en-US" sz="1200" i="1" dirty="0"/>
              <a:t>)</a:t>
            </a:r>
          </a:p>
        </p:txBody>
      </p:sp>
      <p:sp>
        <p:nvSpPr>
          <p:cNvPr id="5" name="Slide Number Placeholder 4"/>
          <p:cNvSpPr>
            <a:spLocks noGrp="1"/>
          </p:cNvSpPr>
          <p:nvPr>
            <p:ph type="sldNum" sz="quarter" idx="12"/>
          </p:nvPr>
        </p:nvSpPr>
        <p:spPr/>
        <p:txBody>
          <a:bodyPr/>
          <a:lstStyle/>
          <a:p>
            <a:fld id="{D4755116-B387-CD40-9D82-4279FFF17F28}" type="slidenum">
              <a:rPr lang="en-US" smtClean="0"/>
              <a:t>22</a:t>
            </a:fld>
            <a:endParaRPr lang="en-US"/>
          </a:p>
        </p:txBody>
      </p:sp>
      <p:grpSp>
        <p:nvGrpSpPr>
          <p:cNvPr id="6" name="Group 5"/>
          <p:cNvGrpSpPr/>
          <p:nvPr/>
        </p:nvGrpSpPr>
        <p:grpSpPr>
          <a:xfrm>
            <a:off x="0" y="0"/>
            <a:ext cx="9144000" cy="983717"/>
            <a:chOff x="0" y="0"/>
            <a:chExt cx="9144000" cy="983717"/>
          </a:xfrm>
          <a:solidFill>
            <a:srgbClr val="0000FF"/>
          </a:solidFill>
        </p:grpSpPr>
        <p:sp>
          <p:nvSpPr>
            <p:cNvPr id="7" name="Rectangle 6"/>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3416970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3">
            <a:extLst>
              <a:ext uri="{28A0092B-C50C-407E-A947-70E740481C1C}">
                <a14:useLocalDpi xmlns:a14="http://schemas.microsoft.com/office/drawing/2010/main" val="0"/>
              </a:ext>
            </a:extLst>
          </a:blip>
          <a:srcRect l="-15284" r="-15284"/>
          <a:stretch>
            <a:fillRect/>
          </a:stretch>
        </p:blipFill>
        <p:spPr>
          <a:xfrm>
            <a:off x="-246848" y="1359198"/>
            <a:ext cx="8667818" cy="4766966"/>
          </a:xfrm>
        </p:spPr>
      </p:pic>
      <p:sp>
        <p:nvSpPr>
          <p:cNvPr id="3" name="Slide Number Placeholder 2"/>
          <p:cNvSpPr>
            <a:spLocks noGrp="1"/>
          </p:cNvSpPr>
          <p:nvPr>
            <p:ph type="sldNum" sz="quarter" idx="12"/>
          </p:nvPr>
        </p:nvSpPr>
        <p:spPr/>
        <p:txBody>
          <a:bodyPr/>
          <a:lstStyle/>
          <a:p>
            <a:fld id="{D4755116-B387-CD40-9D82-4279FFF17F28}" type="slidenum">
              <a:rPr lang="en-US" smtClean="0"/>
              <a:t>23</a:t>
            </a:fld>
            <a:endParaRPr lang="en-US"/>
          </a:p>
        </p:txBody>
      </p:sp>
      <p:sp>
        <p:nvSpPr>
          <p:cNvPr id="5" name="Rectangular Callout 4"/>
          <p:cNvSpPr/>
          <p:nvPr/>
        </p:nvSpPr>
        <p:spPr>
          <a:xfrm>
            <a:off x="7154459" y="5108123"/>
            <a:ext cx="1818705" cy="962817"/>
          </a:xfrm>
          <a:prstGeom prst="wedgeRectCallout">
            <a:avLst>
              <a:gd name="adj1" fmla="val -78667"/>
              <a:gd name="adj2" fmla="val 15182"/>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API responds under Q </a:t>
            </a:r>
            <a:r>
              <a:rPr lang="en-US" dirty="0" err="1" smtClean="0"/>
              <a:t>ms</a:t>
            </a:r>
            <a:r>
              <a:rPr lang="en-US" dirty="0" smtClean="0"/>
              <a:t>, p% of the time</a:t>
            </a:r>
            <a:endParaRPr lang="en-US" dirty="0"/>
          </a:p>
        </p:txBody>
      </p:sp>
      <p:grpSp>
        <p:nvGrpSpPr>
          <p:cNvPr id="6" name="Group 5"/>
          <p:cNvGrpSpPr/>
          <p:nvPr/>
        </p:nvGrpSpPr>
        <p:grpSpPr>
          <a:xfrm>
            <a:off x="0" y="0"/>
            <a:ext cx="9144000" cy="983717"/>
            <a:chOff x="0" y="0"/>
            <a:chExt cx="9144000" cy="983717"/>
          </a:xfrm>
          <a:solidFill>
            <a:srgbClr val="0000FF"/>
          </a:solidFill>
        </p:grpSpPr>
        <p:sp>
          <p:nvSpPr>
            <p:cNvPr id="7" name="Rectangle 6"/>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714793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 Durability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Cerebro predicts that some API responds under Q </a:t>
            </a:r>
            <a:r>
              <a:rPr lang="en-US" dirty="0" err="1" smtClean="0"/>
              <a:t>ms</a:t>
            </a:r>
            <a:r>
              <a:rPr lang="en-US" dirty="0" smtClean="0"/>
              <a:t>, 95% of the time [JBW08].</a:t>
            </a:r>
          </a:p>
          <a:p>
            <a:pPr lvl="1"/>
            <a:r>
              <a:rPr lang="en-US" dirty="0" smtClean="0"/>
              <a:t>Probability of observing 3 consecutive readings greater than Q: 0.05</a:t>
            </a:r>
            <a:r>
              <a:rPr lang="en-US" baseline="30000" dirty="0" smtClean="0"/>
              <a:t>3 </a:t>
            </a:r>
            <a:r>
              <a:rPr lang="en-US" dirty="0" smtClean="0"/>
              <a:t>= 0.000125</a:t>
            </a:r>
          </a:p>
          <a:p>
            <a:r>
              <a:rPr lang="en-US" dirty="0"/>
              <a:t>Each time </a:t>
            </a:r>
            <a:r>
              <a:rPr lang="en-US" dirty="0" err="1"/>
              <a:t>Cerebro</a:t>
            </a:r>
            <a:r>
              <a:rPr lang="en-US" dirty="0"/>
              <a:t> makes a </a:t>
            </a:r>
            <a:r>
              <a:rPr lang="en-US" dirty="0" smtClean="0"/>
              <a:t>prediction, </a:t>
            </a:r>
            <a:r>
              <a:rPr lang="en-US" dirty="0"/>
              <a:t>it </a:t>
            </a:r>
            <a:r>
              <a:rPr lang="en-US" dirty="0" smtClean="0"/>
              <a:t>computes </a:t>
            </a:r>
            <a:r>
              <a:rPr lang="en-US" dirty="0"/>
              <a:t>the </a:t>
            </a:r>
            <a:r>
              <a:rPr lang="en-US" dirty="0" smtClean="0"/>
              <a:t>autocorrelation </a:t>
            </a:r>
            <a:r>
              <a:rPr lang="en-US" dirty="0"/>
              <a:t>in the time series</a:t>
            </a:r>
          </a:p>
          <a:p>
            <a:r>
              <a:rPr lang="en-US" dirty="0"/>
              <a:t>Autocorrelation can be used to lookup a table, and determine </a:t>
            </a:r>
            <a:r>
              <a:rPr lang="en-US" i="1" dirty="0" err="1"/>
              <a:t>C</a:t>
            </a:r>
            <a:r>
              <a:rPr lang="en-US" i="1" baseline="-25000" dirty="0" err="1"/>
              <a:t>w</a:t>
            </a:r>
            <a:r>
              <a:rPr lang="en-US" dirty="0"/>
              <a:t>; the number of consecutive readings greater than </a:t>
            </a:r>
            <a:r>
              <a:rPr lang="en-US" i="1" dirty="0"/>
              <a:t>Q</a:t>
            </a:r>
            <a:r>
              <a:rPr lang="en-US" dirty="0"/>
              <a:t>, that constitute a change </a:t>
            </a:r>
            <a:r>
              <a:rPr lang="en-US" dirty="0" smtClean="0"/>
              <a:t>point</a:t>
            </a:r>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24</a:t>
            </a:fld>
            <a:endParaRPr lang="en-US"/>
          </a:p>
        </p:txBody>
      </p:sp>
      <p:grpSp>
        <p:nvGrpSpPr>
          <p:cNvPr id="5" name="Group 4"/>
          <p:cNvGrpSpPr/>
          <p:nvPr/>
        </p:nvGrpSpPr>
        <p:grpSpPr>
          <a:xfrm>
            <a:off x="0" y="0"/>
            <a:ext cx="9144000" cy="983717"/>
            <a:chOff x="0" y="0"/>
            <a:chExt cx="9144000" cy="983717"/>
          </a:xfrm>
          <a:solidFill>
            <a:srgbClr val="0000FF"/>
          </a:solidFill>
        </p:grpSpPr>
        <p:sp>
          <p:nvSpPr>
            <p:cNvPr id="6" name="Rectangle 5"/>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Correctness</a:t>
            </a:r>
            <a:endParaRPr lang="en-US" dirty="0"/>
          </a:p>
        </p:txBody>
      </p:sp>
      <p:pic>
        <p:nvPicPr>
          <p:cNvPr id="4" name="Content Placeholder 3" descr="accuracy_summary.png"/>
          <p:cNvPicPr>
            <a:picLocks noGrp="1" noChangeAspect="1"/>
          </p:cNvPicPr>
          <p:nvPr>
            <p:ph idx="1"/>
          </p:nvPr>
        </p:nvPicPr>
        <p:blipFill>
          <a:blip r:embed="rId3">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25</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grpSp>
        <p:nvGrpSpPr>
          <p:cNvPr id="8" name="Group 7"/>
          <p:cNvGrpSpPr/>
          <p:nvPr/>
        </p:nvGrpSpPr>
        <p:grpSpPr>
          <a:xfrm>
            <a:off x="0" y="0"/>
            <a:ext cx="9144000" cy="983717"/>
            <a:chOff x="0" y="0"/>
            <a:chExt cx="9144000" cy="983717"/>
          </a:xfrm>
          <a:solidFill>
            <a:srgbClr val="0000FF"/>
          </a:solidFill>
        </p:grpSpPr>
        <p:sp>
          <p:nvSpPr>
            <p:cNvPr id="9" name="Rectangle 8"/>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Results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Prediction tightness (App Engine, </a:t>
            </a:r>
            <a:r>
              <a:rPr lang="en-US" dirty="0" err="1" smtClean="0"/>
              <a:t>AppScale</a:t>
            </a:r>
            <a:r>
              <a:rPr lang="en-US" dirty="0"/>
              <a:t>)</a:t>
            </a:r>
            <a:endParaRPr lang="en-US" dirty="0" smtClean="0"/>
          </a:p>
          <a:p>
            <a:pPr lvl="1"/>
            <a:r>
              <a:rPr lang="en-US" dirty="0" smtClean="0"/>
              <a:t>Predictions off by less than 65ms for 14/20 cases</a:t>
            </a:r>
          </a:p>
          <a:p>
            <a:pPr lvl="1"/>
            <a:r>
              <a:rPr lang="en-US" dirty="0" smtClean="0"/>
              <a:t>Trades off tightness for correctness when the SDK call performance is subject to high variation</a:t>
            </a:r>
          </a:p>
          <a:p>
            <a:r>
              <a:rPr lang="en-US" dirty="0" smtClean="0"/>
              <a:t>Durability (App Engine)</a:t>
            </a:r>
          </a:p>
          <a:p>
            <a:pPr lvl="1"/>
            <a:r>
              <a:rPr lang="en-US" dirty="0" smtClean="0"/>
              <a:t>Minimum mean validity period: 12 days</a:t>
            </a:r>
          </a:p>
          <a:p>
            <a:pPr lvl="1"/>
            <a:r>
              <a:rPr lang="en-US" dirty="0" smtClean="0"/>
              <a:t>SLO changes in 3 months: 6 or less</a:t>
            </a:r>
          </a:p>
          <a:p>
            <a:r>
              <a:rPr lang="en-US" dirty="0" smtClean="0"/>
              <a:t>Execution time</a:t>
            </a:r>
          </a:p>
          <a:p>
            <a:pPr lvl="1"/>
            <a:r>
              <a:rPr lang="en-US" dirty="0" smtClean="0"/>
              <a:t>10 seconds: with 24 hour history</a:t>
            </a:r>
          </a:p>
        </p:txBody>
      </p:sp>
      <p:sp>
        <p:nvSpPr>
          <p:cNvPr id="4" name="Slide Number Placeholder 3"/>
          <p:cNvSpPr>
            <a:spLocks noGrp="1"/>
          </p:cNvSpPr>
          <p:nvPr>
            <p:ph type="sldNum" sz="quarter" idx="12"/>
          </p:nvPr>
        </p:nvSpPr>
        <p:spPr/>
        <p:txBody>
          <a:bodyPr/>
          <a:lstStyle/>
          <a:p>
            <a:fld id="{D4755116-B387-CD40-9D82-4279FFF17F28}" type="slidenum">
              <a:rPr lang="en-US" smtClean="0"/>
              <a:t>26</a:t>
            </a:fld>
            <a:endParaRPr lang="en-US"/>
          </a:p>
        </p:txBody>
      </p:sp>
      <p:grpSp>
        <p:nvGrpSpPr>
          <p:cNvPr id="5" name="Group 4"/>
          <p:cNvGrpSpPr/>
          <p:nvPr/>
        </p:nvGrpSpPr>
        <p:grpSpPr>
          <a:xfrm>
            <a:off x="0" y="0"/>
            <a:ext cx="9144000" cy="983717"/>
            <a:chOff x="0" y="0"/>
            <a:chExt cx="9144000" cy="983717"/>
          </a:xfrm>
          <a:solidFill>
            <a:srgbClr val="0000FF"/>
          </a:solidFill>
        </p:grpSpPr>
        <p:sp>
          <p:nvSpPr>
            <p:cNvPr id="6" name="Rectangle 5"/>
            <p:cNvSpPr/>
            <p:nvPr/>
          </p:nvSpPr>
          <p:spPr>
            <a:xfrm>
              <a:off x="0" y="0"/>
              <a:ext cx="9144000" cy="298851"/>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grp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023987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strike="sngStrike" dirty="0">
                <a:solidFill>
                  <a:srgbClr val="BFBFBF"/>
                </a:solidFill>
              </a:rPr>
              <a:t>Low-overhead governance framework for cloud platforms that enforces best practices via policies</a:t>
            </a:r>
          </a:p>
          <a:p>
            <a:r>
              <a:rPr lang="en-US" strike="sngStrike" dirty="0">
                <a:solidFill>
                  <a:srgbClr val="BFBFBF"/>
                </a:solidFill>
              </a:rPr>
              <a:t>Methodology for automatically stipulating performance SLOs for cloud applications</a:t>
            </a:r>
          </a:p>
          <a:p>
            <a:r>
              <a:rPr lang="en-US" b="1" dirty="0"/>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27</a:t>
            </a:fld>
            <a:endParaRPr lang="en-US"/>
          </a:p>
        </p:txBody>
      </p:sp>
      <p:sp>
        <p:nvSpPr>
          <p:cNvPr id="5" name="Rectangle 4"/>
          <p:cNvSpPr/>
          <p:nvPr/>
        </p:nvSpPr>
        <p:spPr>
          <a:xfrm rot="16200000">
            <a:off x="-476708" y="2328543"/>
            <a:ext cx="1469349" cy="398467"/>
          </a:xfrm>
          <a:prstGeom prst="rect">
            <a:avLst/>
          </a:prstGeom>
          <a:solidFill>
            <a:schemeClr val="accent2">
              <a:lumMod val="20000"/>
              <a:lumOff val="80000"/>
            </a:schemeClr>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rot="16200000">
            <a:off x="-333448" y="3654633"/>
            <a:ext cx="1182829" cy="398467"/>
          </a:xfrm>
          <a:prstGeom prst="rect">
            <a:avLst/>
          </a:prstGeom>
          <a:solidFill>
            <a:schemeClr val="accent1">
              <a:lumMod val="20000"/>
              <a:lumOff val="80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rot="16200000">
            <a:off x="-358474" y="4862488"/>
            <a:ext cx="1232881" cy="398467"/>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1020423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Framework: Goals</a:t>
            </a:r>
            <a:endParaRPr lang="en-US" dirty="0"/>
          </a:p>
        </p:txBody>
      </p:sp>
      <p:sp>
        <p:nvSpPr>
          <p:cNvPr id="3" name="Content Placeholder 2"/>
          <p:cNvSpPr>
            <a:spLocks noGrp="1"/>
          </p:cNvSpPr>
          <p:nvPr>
            <p:ph idx="1"/>
          </p:nvPr>
        </p:nvSpPr>
        <p:spPr/>
        <p:txBody>
          <a:bodyPr/>
          <a:lstStyle/>
          <a:p>
            <a:r>
              <a:rPr lang="en-US" dirty="0" smtClean="0"/>
              <a:t>Detect performance SLO violations in near real time</a:t>
            </a:r>
          </a:p>
          <a:p>
            <a:r>
              <a:rPr lang="en-US" dirty="0" smtClean="0"/>
              <a:t>Check if the application performance is correlated with the workload</a:t>
            </a:r>
          </a:p>
          <a:p>
            <a:r>
              <a:rPr lang="en-US" dirty="0" smtClean="0"/>
              <a:t>Diagnose bottlenecks in the cloud platform</a:t>
            </a:r>
          </a:p>
          <a:p>
            <a:r>
              <a:rPr lang="en-US" dirty="0" smtClean="0"/>
              <a:t>No invasive application instrumentation</a:t>
            </a:r>
          </a:p>
          <a:p>
            <a:pPr lvl="1"/>
            <a:r>
              <a:rPr lang="en-US" dirty="0" smtClean="0"/>
              <a:t>No additional restrictions on application code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28</a:t>
            </a:fld>
            <a:endParaRPr lang="en-US"/>
          </a:p>
        </p:txBody>
      </p:sp>
      <p:grpSp>
        <p:nvGrpSpPr>
          <p:cNvPr id="5" name="Group 4"/>
          <p:cNvGrpSpPr/>
          <p:nvPr/>
        </p:nvGrpSpPr>
        <p:grpSpPr>
          <a:xfrm>
            <a:off x="0" y="0"/>
            <a:ext cx="9144000" cy="983717"/>
            <a:chOff x="0" y="0"/>
            <a:chExt cx="9144000" cy="983717"/>
          </a:xfrm>
        </p:grpSpPr>
        <p:sp>
          <p:nvSpPr>
            <p:cNvPr id="6" name="Rectangle 5"/>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4204241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An extensible framework for detecting performance SLO violations, anomalies and diagnosing potential root causes</a:t>
            </a:r>
          </a:p>
          <a:p>
            <a:r>
              <a:rPr lang="en-US" dirty="0" smtClean="0"/>
              <a:t>Full-stack monitoring without instrumenting application code</a:t>
            </a:r>
          </a:p>
          <a:p>
            <a:r>
              <a:rPr lang="en-US" dirty="0" smtClean="0"/>
              <a:t>Support multiple methods to analyze the collected data in near real-time (extensible)</a:t>
            </a:r>
          </a:p>
          <a:p>
            <a:endParaRPr lang="en-US" dirty="0" smtClean="0"/>
          </a:p>
        </p:txBody>
      </p:sp>
      <p:sp>
        <p:nvSpPr>
          <p:cNvPr id="4" name="Slide Number Placeholder 3"/>
          <p:cNvSpPr>
            <a:spLocks noGrp="1"/>
          </p:cNvSpPr>
          <p:nvPr>
            <p:ph type="sldNum" sz="quarter" idx="12"/>
          </p:nvPr>
        </p:nvSpPr>
        <p:spPr/>
        <p:txBody>
          <a:bodyPr/>
          <a:lstStyle/>
          <a:p>
            <a:fld id="{D4755116-B387-CD40-9D82-4279FFF17F28}" type="slidenum">
              <a:rPr lang="en-US" smtClean="0"/>
              <a:t>29</a:t>
            </a:fld>
            <a:endParaRPr lang="en-US"/>
          </a:p>
        </p:txBody>
      </p:sp>
      <p:sp>
        <p:nvSpPr>
          <p:cNvPr id="5" name="TextBox 4"/>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smtClean="0"/>
              <a:t>H</a:t>
            </a:r>
            <a:r>
              <a:rPr lang="en-US" sz="1400" i="1" dirty="0"/>
              <a:t>. Jayathilaka, </a:t>
            </a:r>
            <a:r>
              <a:rPr lang="en-US" sz="1400" i="1" dirty="0" smtClean="0"/>
              <a:t>C. </a:t>
            </a:r>
            <a:r>
              <a:rPr lang="en-US" sz="1400" i="1" dirty="0" err="1" smtClean="0"/>
              <a:t>Krintz</a:t>
            </a:r>
            <a:r>
              <a:rPr lang="en-US" sz="1400" i="1" dirty="0"/>
              <a:t> </a:t>
            </a:r>
            <a:r>
              <a:rPr lang="en-US" sz="1400" i="1" dirty="0" smtClean="0"/>
              <a:t>and</a:t>
            </a:r>
            <a:r>
              <a:rPr lang="en-US" sz="1400" i="1" dirty="0" smtClean="0"/>
              <a:t> </a:t>
            </a:r>
            <a:r>
              <a:rPr lang="en-US" sz="1400" i="1" dirty="0"/>
              <a:t>R. </a:t>
            </a:r>
            <a:r>
              <a:rPr lang="en-US" sz="1400" i="1" dirty="0" err="1" smtClean="0"/>
              <a:t>Wolski</a:t>
            </a:r>
            <a:r>
              <a:rPr lang="en-US" sz="1400" i="1" dirty="0" smtClean="0"/>
              <a:t>, “Performance Monitoring and Root Cause Analysis for Cloud-hosted Web Applications” under review at World Wide Web Conference 2017 (WWW)</a:t>
            </a:r>
            <a:r>
              <a:rPr lang="en-US" sz="1400" i="1" dirty="0" smtClean="0"/>
              <a:t>.</a:t>
            </a:r>
          </a:p>
          <a:p>
            <a:pPr marL="285750" indent="-285750">
              <a:lnSpc>
                <a:spcPct val="110000"/>
              </a:lnSpc>
              <a:buFont typeface="Arial"/>
              <a:buChar char="•"/>
            </a:pPr>
            <a:r>
              <a:rPr lang="en-US" sz="1400" i="1" dirty="0"/>
              <a:t>H. Jayathilaka, C. </a:t>
            </a:r>
            <a:r>
              <a:rPr lang="en-US" sz="1400" i="1" dirty="0" err="1"/>
              <a:t>Krintz</a:t>
            </a:r>
            <a:r>
              <a:rPr lang="en-US" sz="1400" i="1" dirty="0"/>
              <a:t> and R. </a:t>
            </a:r>
            <a:r>
              <a:rPr lang="en-US" sz="1400" i="1" dirty="0" err="1"/>
              <a:t>Wolski</a:t>
            </a:r>
            <a:r>
              <a:rPr lang="en-US" sz="1400" i="1" dirty="0"/>
              <a:t>, </a:t>
            </a:r>
            <a:r>
              <a:rPr lang="en-US" sz="1400" i="1" dirty="0" smtClean="0"/>
              <a:t>”Bottleneck Identification in Cloud-hosted Web Applications,</a:t>
            </a:r>
            <a:r>
              <a:rPr lang="en-US" sz="1400" i="1" dirty="0" smtClean="0"/>
              <a:t>” </a:t>
            </a:r>
            <a:r>
              <a:rPr lang="en-US" sz="1400" i="1" dirty="0" smtClean="0"/>
              <a:t>under review at IEEE Transactions on Cloud Computing (TCC)</a:t>
            </a:r>
            <a:r>
              <a:rPr lang="en-US" sz="1400" i="1" dirty="0" smtClean="0"/>
              <a:t>.</a:t>
            </a:r>
            <a:endParaRPr lang="en-US" sz="1400" i="1" dirty="0"/>
          </a:p>
        </p:txBody>
      </p:sp>
      <p:grpSp>
        <p:nvGrpSpPr>
          <p:cNvPr id="6" name="Group 5"/>
          <p:cNvGrpSpPr/>
          <p:nvPr/>
        </p:nvGrpSpPr>
        <p:grpSpPr>
          <a:xfrm>
            <a:off x="0" y="0"/>
            <a:ext cx="9144000" cy="983717"/>
            <a:chOff x="0" y="0"/>
            <a:chExt cx="9144000" cy="983717"/>
          </a:xfrm>
        </p:grpSpPr>
        <p:sp>
          <p:nvSpPr>
            <p:cNvPr id="7" name="Rectangle 6"/>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4001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
        <p:nvSpPr>
          <p:cNvPr id="3" name="Slide Number Placeholder 2"/>
          <p:cNvSpPr>
            <a:spLocks noGrp="1"/>
          </p:cNvSpPr>
          <p:nvPr>
            <p:ph type="sldNum" sz="quarter" idx="12"/>
          </p:nvPr>
        </p:nvSpPr>
        <p:spPr/>
        <p:txBody>
          <a:bodyPr/>
          <a:lstStyle/>
          <a:p>
            <a:fld id="{D4755116-B387-CD40-9D82-4279FFF17F28}" type="slidenum">
              <a:rPr lang="en-US" smtClean="0"/>
              <a:t>3</a:t>
            </a:fld>
            <a:endParaRPr lang="en-US"/>
          </a:p>
        </p:txBody>
      </p:sp>
    </p:spTree>
    <p:extLst>
      <p:ext uri="{BB962C8B-B14F-4D97-AF65-F5344CB8AC3E}">
        <p14:creationId xmlns:p14="http://schemas.microsoft.com/office/powerpoint/2010/main" val="23219438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pic>
        <p:nvPicPr>
          <p:cNvPr id="5" name="Content Placeholder 4" descr="apm_architecture.png"/>
          <p:cNvPicPr>
            <a:picLocks noGrp="1" noChangeAspect="1"/>
          </p:cNvPicPr>
          <p:nvPr>
            <p:ph idx="1"/>
          </p:nvPr>
        </p:nvPicPr>
        <p:blipFill>
          <a:blip r:embed="rId3">
            <a:extLst>
              <a:ext uri="{28A0092B-C50C-407E-A947-70E740481C1C}">
                <a14:useLocalDpi xmlns:a14="http://schemas.microsoft.com/office/drawing/2010/main" val="0"/>
              </a:ext>
            </a:extLst>
          </a:blip>
          <a:srcRect l="-28184" r="-28184"/>
          <a:stretch>
            <a:fillRect/>
          </a:stretch>
        </p:blipFill>
        <p:spPr/>
      </p:pic>
      <p:sp>
        <p:nvSpPr>
          <p:cNvPr id="4" name="Slide Number Placeholder 3"/>
          <p:cNvSpPr>
            <a:spLocks noGrp="1"/>
          </p:cNvSpPr>
          <p:nvPr>
            <p:ph type="sldNum" sz="quarter" idx="12"/>
          </p:nvPr>
        </p:nvSpPr>
        <p:spPr/>
        <p:txBody>
          <a:bodyPr/>
          <a:lstStyle/>
          <a:p>
            <a:fld id="{D4755116-B387-CD40-9D82-4279FFF17F28}" type="slidenum">
              <a:rPr lang="en-US" smtClean="0"/>
              <a:t>30</a:t>
            </a:fld>
            <a:endParaRPr lang="en-US"/>
          </a:p>
        </p:txBody>
      </p:sp>
      <p:sp>
        <p:nvSpPr>
          <p:cNvPr id="3" name="Rectangle 2"/>
          <p:cNvSpPr/>
          <p:nvPr/>
        </p:nvSpPr>
        <p:spPr>
          <a:xfrm>
            <a:off x="6192108" y="2839081"/>
            <a:ext cx="796889" cy="5105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Pod</a:t>
            </a:r>
            <a:endParaRPr lang="en-US" dirty="0"/>
          </a:p>
        </p:txBody>
      </p:sp>
      <p:grpSp>
        <p:nvGrpSpPr>
          <p:cNvPr id="6" name="Group 5"/>
          <p:cNvGrpSpPr/>
          <p:nvPr/>
        </p:nvGrpSpPr>
        <p:grpSpPr>
          <a:xfrm>
            <a:off x="0" y="0"/>
            <a:ext cx="9144000" cy="983717"/>
            <a:chOff x="0" y="0"/>
            <a:chExt cx="9144000" cy="983717"/>
          </a:xfrm>
        </p:grpSpPr>
        <p:sp>
          <p:nvSpPr>
            <p:cNvPr id="7" name="Rectangle 6"/>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439686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SLO Violations</a:t>
            </a:r>
            <a:endParaRPr lang="en-US" dirty="0"/>
          </a:p>
        </p:txBody>
      </p:sp>
      <p:sp>
        <p:nvSpPr>
          <p:cNvPr id="3" name="Content Placeholder 2"/>
          <p:cNvSpPr>
            <a:spLocks noGrp="1"/>
          </p:cNvSpPr>
          <p:nvPr>
            <p:ph idx="1"/>
          </p:nvPr>
        </p:nvSpPr>
        <p:spPr/>
        <p:txBody>
          <a:bodyPr/>
          <a:lstStyle/>
          <a:p>
            <a:r>
              <a:rPr lang="en-US" dirty="0" smtClean="0"/>
              <a:t>Benchmark applications (APIs) at regular intervals to measure their response time</a:t>
            </a:r>
          </a:p>
          <a:p>
            <a:r>
              <a:rPr lang="en-US" dirty="0" smtClean="0"/>
              <a:t>Periodically assess the proportion of measurements that are below a preconfigured threshold (the SLO)</a:t>
            </a:r>
          </a:p>
          <a:p>
            <a:r>
              <a:rPr lang="en-US" dirty="0" smtClean="0"/>
              <a:t>Raise an alarm if the SLO has been violated</a:t>
            </a:r>
          </a:p>
          <a:p>
            <a:pPr lvl="1"/>
            <a:r>
              <a:rPr lang="en-US" dirty="0" smtClean="0"/>
              <a:t>Notify users</a:t>
            </a:r>
          </a:p>
          <a:p>
            <a:pPr lvl="1"/>
            <a:r>
              <a:rPr lang="en-US" dirty="0" smtClean="0"/>
              <a:t>Trigger root cause analysis</a:t>
            </a:r>
          </a:p>
          <a:p>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31</a:t>
            </a:fld>
            <a:endParaRPr lang="en-US"/>
          </a:p>
        </p:txBody>
      </p:sp>
      <p:grpSp>
        <p:nvGrpSpPr>
          <p:cNvPr id="6" name="Group 5"/>
          <p:cNvGrpSpPr/>
          <p:nvPr/>
        </p:nvGrpSpPr>
        <p:grpSpPr>
          <a:xfrm>
            <a:off x="0" y="0"/>
            <a:ext cx="9144000" cy="983717"/>
            <a:chOff x="0" y="0"/>
            <a:chExt cx="9144000" cy="983717"/>
          </a:xfrm>
        </p:grpSpPr>
        <p:sp>
          <p:nvSpPr>
            <p:cNvPr id="7" name="Rectangle 6"/>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6419714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Workload Analysis</a:t>
            </a:r>
            <a:endParaRPr lang="en-US" dirty="0"/>
          </a:p>
        </p:txBody>
      </p:sp>
      <p:sp>
        <p:nvSpPr>
          <p:cNvPr id="3" name="Content Placeholder 2"/>
          <p:cNvSpPr>
            <a:spLocks noGrp="1"/>
          </p:cNvSpPr>
          <p:nvPr>
            <p:ph idx="1"/>
          </p:nvPr>
        </p:nvSpPr>
        <p:spPr/>
        <p:txBody>
          <a:bodyPr/>
          <a:lstStyle/>
          <a:p>
            <a:r>
              <a:rPr lang="en-US" dirty="0" smtClean="0"/>
              <a:t>Detect change points (level shifts) in workload traces</a:t>
            </a:r>
          </a:p>
          <a:p>
            <a:pPr lvl="1"/>
            <a:r>
              <a:rPr lang="en-US" dirty="0" smtClean="0"/>
              <a:t>Sudden increases in workload that precede a detected SLO violation</a:t>
            </a:r>
          </a:p>
          <a:p>
            <a:r>
              <a:rPr lang="en-US" dirty="0" smtClean="0"/>
              <a:t>Pruned Exact Linear Time (PELT) [KFE12]</a:t>
            </a:r>
          </a:p>
          <a:p>
            <a:r>
              <a:rPr lang="en-US" dirty="0" smtClean="0"/>
              <a:t>Chen &amp; Liu method [CL93]</a:t>
            </a:r>
          </a:p>
          <a:p>
            <a:r>
              <a:rPr lang="en-US" dirty="0"/>
              <a:t>Binary </a:t>
            </a:r>
            <a:r>
              <a:rPr lang="en-US" dirty="0" smtClean="0"/>
              <a:t>segmentation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32</a:t>
            </a:fld>
            <a:endParaRPr lang="en-US"/>
          </a:p>
        </p:txBody>
      </p:sp>
      <p:grpSp>
        <p:nvGrpSpPr>
          <p:cNvPr id="5" name="Group 4"/>
          <p:cNvGrpSpPr/>
          <p:nvPr/>
        </p:nvGrpSpPr>
        <p:grpSpPr>
          <a:xfrm>
            <a:off x="0" y="0"/>
            <a:ext cx="9144000" cy="983717"/>
            <a:chOff x="0" y="0"/>
            <a:chExt cx="9144000" cy="983717"/>
          </a:xfrm>
        </p:grpSpPr>
        <p:sp>
          <p:nvSpPr>
            <p:cNvPr id="6" name="Rectangle 5"/>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513788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Bottleneck Identification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A hybrid approach that employs multiple analysis methods</a:t>
            </a:r>
          </a:p>
          <a:p>
            <a:pPr lvl="1"/>
            <a:r>
              <a:rPr lang="en-US" dirty="0" smtClean="0"/>
              <a:t>Relative importance (RI)</a:t>
            </a:r>
          </a:p>
          <a:p>
            <a:pPr lvl="1"/>
            <a:r>
              <a:rPr lang="en-US" dirty="0" smtClean="0"/>
              <a:t>Change point detection in RI trend</a:t>
            </a:r>
          </a:p>
          <a:p>
            <a:pPr lvl="1"/>
            <a:r>
              <a:rPr lang="en-US" dirty="0" smtClean="0"/>
              <a:t>High </a:t>
            </a:r>
            <a:r>
              <a:rPr lang="en-US" dirty="0" err="1" smtClean="0"/>
              <a:t>quantile</a:t>
            </a:r>
            <a:r>
              <a:rPr lang="en-US" dirty="0" smtClean="0"/>
              <a:t> analysis</a:t>
            </a:r>
          </a:p>
          <a:p>
            <a:pPr lvl="1"/>
            <a:r>
              <a:rPr lang="en-US" dirty="0" smtClean="0"/>
              <a:t>Tail-end value analysis</a:t>
            </a:r>
          </a:p>
          <a:p>
            <a:r>
              <a:rPr lang="en-US" dirty="0" smtClean="0"/>
              <a:t>Each method picks a bottleneck “candidate”. The one picked by most is considered the actual bottleneck.</a:t>
            </a:r>
          </a:p>
        </p:txBody>
      </p:sp>
      <p:sp>
        <p:nvSpPr>
          <p:cNvPr id="4" name="Slide Number Placeholder 3"/>
          <p:cNvSpPr>
            <a:spLocks noGrp="1"/>
          </p:cNvSpPr>
          <p:nvPr>
            <p:ph type="sldNum" sz="quarter" idx="12"/>
          </p:nvPr>
        </p:nvSpPr>
        <p:spPr/>
        <p:txBody>
          <a:bodyPr/>
          <a:lstStyle/>
          <a:p>
            <a:fld id="{D4755116-B387-CD40-9D82-4279FFF17F28}" type="slidenum">
              <a:rPr lang="en-US" smtClean="0"/>
              <a:t>33</a:t>
            </a:fld>
            <a:endParaRPr lang="en-US"/>
          </a:p>
        </p:txBody>
      </p:sp>
      <p:grpSp>
        <p:nvGrpSpPr>
          <p:cNvPr id="5" name="Group 4"/>
          <p:cNvGrpSpPr/>
          <p:nvPr/>
        </p:nvGrpSpPr>
        <p:grpSpPr>
          <a:xfrm>
            <a:off x="0" y="0"/>
            <a:ext cx="9144000" cy="983717"/>
            <a:chOff x="0" y="0"/>
            <a:chExt cx="9144000" cy="983717"/>
          </a:xfrm>
        </p:grpSpPr>
        <p:sp>
          <p:nvSpPr>
            <p:cNvPr id="6" name="Rectangle 5"/>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990066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Importance</a:t>
            </a:r>
            <a:endParaRPr lang="en-US" dirty="0"/>
          </a:p>
        </p:txBody>
      </p:sp>
      <p:sp>
        <p:nvSpPr>
          <p:cNvPr id="3" name="Content Placeholder 2"/>
          <p:cNvSpPr>
            <a:spLocks noGrp="1"/>
          </p:cNvSpPr>
          <p:nvPr>
            <p:ph idx="1"/>
          </p:nvPr>
        </p:nvSpPr>
        <p:spPr>
          <a:xfrm>
            <a:off x="457200" y="3755161"/>
            <a:ext cx="8229600" cy="2371002"/>
          </a:xfrm>
        </p:spPr>
        <p:txBody>
          <a:bodyPr>
            <a:normAutofit fontScale="92500" lnSpcReduction="10000"/>
          </a:bodyPr>
          <a:lstStyle/>
          <a:p>
            <a:r>
              <a:rPr lang="en-US" dirty="0" smtClean="0"/>
              <a:t>Model total response time using multiple linear regression (Total = X + Y)</a:t>
            </a:r>
          </a:p>
          <a:p>
            <a:r>
              <a:rPr lang="en-US" dirty="0" smtClean="0"/>
              <a:t>Relative importance metric indicates the portion of variance in “Total” explained by each independent variable [G06]</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34</a:t>
            </a:fld>
            <a:endParaRPr lang="en-US"/>
          </a:p>
        </p:txBody>
      </p:sp>
      <p:sp>
        <p:nvSpPr>
          <p:cNvPr id="6" name="TextBox 5"/>
          <p:cNvSpPr txBox="1"/>
          <p:nvPr/>
        </p:nvSpPr>
        <p:spPr>
          <a:xfrm>
            <a:off x="131147" y="1472861"/>
            <a:ext cx="8881707" cy="2492990"/>
          </a:xfrm>
          <a:prstGeom prst="rect">
            <a:avLst/>
          </a:prstGeom>
          <a:noFill/>
        </p:spPr>
        <p:txBody>
          <a:bodyPr wrap="square" rtlCol="0">
            <a:spAutoFit/>
          </a:bodyPr>
          <a:lstStyle/>
          <a:p>
            <a:r>
              <a:rPr lang="en-US" sz="1600" dirty="0">
                <a:latin typeface="Courier"/>
                <a:cs typeface="Courier"/>
              </a:rPr>
              <a:t>protected void </a:t>
            </a:r>
            <a:r>
              <a:rPr lang="en-US" sz="1600" dirty="0" err="1">
                <a:latin typeface="Courier"/>
                <a:cs typeface="Courier"/>
              </a:rPr>
              <a:t>doGet</a:t>
            </a:r>
            <a:r>
              <a:rPr lang="en-US" sz="1600" dirty="0">
                <a:latin typeface="Courier"/>
                <a:cs typeface="Courier"/>
              </a:rPr>
              <a:t>(</a:t>
            </a:r>
            <a:r>
              <a:rPr lang="en-US" sz="1600" dirty="0" err="1">
                <a:latin typeface="Courier"/>
                <a:cs typeface="Courier"/>
              </a:rPr>
              <a:t>HttpServletRequest</a:t>
            </a:r>
            <a:r>
              <a:rPr lang="en-US" sz="1600" dirty="0">
                <a:latin typeface="Courier"/>
                <a:cs typeface="Courier"/>
              </a:rPr>
              <a:t> </a:t>
            </a:r>
            <a:r>
              <a:rPr lang="en-US" sz="1600" dirty="0" err="1">
                <a:latin typeface="Courier"/>
                <a:cs typeface="Courier"/>
              </a:rPr>
              <a:t>req</a:t>
            </a:r>
            <a:r>
              <a:rPr lang="en-US" sz="1600" dirty="0" smtClean="0">
                <a:latin typeface="Courier"/>
                <a:cs typeface="Courier"/>
              </a:rPr>
              <a:t>, </a:t>
            </a:r>
            <a:r>
              <a:rPr lang="en-US" sz="1600" dirty="0" err="1" smtClean="0">
                <a:latin typeface="Courier"/>
                <a:cs typeface="Courier"/>
              </a:rPr>
              <a:t>HttpServletResponse</a:t>
            </a:r>
            <a:r>
              <a:rPr lang="en-US" sz="1600" dirty="0" smtClean="0">
                <a:latin typeface="Courier"/>
                <a:cs typeface="Courier"/>
              </a:rPr>
              <a:t> res) {</a:t>
            </a:r>
            <a:r>
              <a:rPr lang="en-US" sz="1600" dirty="0">
                <a:latin typeface="Courier"/>
                <a:cs typeface="Courier"/>
              </a:rPr>
              <a:t/>
            </a:r>
            <a:br>
              <a:rPr lang="en-US" sz="1600" dirty="0">
                <a:latin typeface="Courier"/>
                <a:cs typeface="Courier"/>
              </a:rPr>
            </a:br>
            <a:r>
              <a:rPr lang="en-US" sz="1600" dirty="0" smtClean="0">
                <a:latin typeface="Courier"/>
                <a:cs typeface="Courier"/>
              </a:rPr>
              <a:t>  String </a:t>
            </a:r>
            <a:r>
              <a:rPr lang="en-US" sz="1600" dirty="0" err="1">
                <a:latin typeface="Courier"/>
                <a:cs typeface="Courier"/>
              </a:rPr>
              <a:t>userId</a:t>
            </a:r>
            <a:r>
              <a:rPr lang="en-US" sz="1600" dirty="0">
                <a:latin typeface="Courier"/>
                <a:cs typeface="Courier"/>
              </a:rPr>
              <a:t> = </a:t>
            </a:r>
            <a:r>
              <a:rPr lang="en-US" sz="1600" dirty="0" err="1">
                <a:latin typeface="Courier"/>
                <a:cs typeface="Courier"/>
              </a:rPr>
              <a:t>req.getParameter</a:t>
            </a:r>
            <a:r>
              <a:rPr lang="en-US" sz="1600" dirty="0">
                <a:latin typeface="Courier"/>
                <a:cs typeface="Courier"/>
              </a:rPr>
              <a:t>("user");</a:t>
            </a:r>
            <a:br>
              <a:rPr lang="en-US" sz="1600" dirty="0">
                <a:latin typeface="Courier"/>
                <a:cs typeface="Courier"/>
              </a:rPr>
            </a:br>
            <a:r>
              <a:rPr lang="en-US" sz="1600" dirty="0">
                <a:latin typeface="Courier"/>
                <a:cs typeface="Courier"/>
              </a:rPr>
              <a:t>  </a:t>
            </a:r>
            <a:r>
              <a:rPr lang="en-US" sz="1600" b="1" dirty="0" smtClean="0">
                <a:solidFill>
                  <a:srgbClr val="0000FF"/>
                </a:solidFill>
                <a:latin typeface="Courier"/>
                <a:cs typeface="Courier"/>
              </a:rPr>
              <a:t>Entity </a:t>
            </a:r>
            <a:r>
              <a:rPr lang="en-US" sz="1600" b="1" dirty="0">
                <a:solidFill>
                  <a:srgbClr val="0000FF"/>
                </a:solidFill>
                <a:latin typeface="Courier"/>
                <a:cs typeface="Courier"/>
              </a:rPr>
              <a:t>entity = </a:t>
            </a:r>
            <a:r>
              <a:rPr lang="en-US" sz="1600" b="1" dirty="0" err="1">
                <a:solidFill>
                  <a:srgbClr val="0000FF"/>
                </a:solidFill>
                <a:latin typeface="Courier"/>
                <a:cs typeface="Courier"/>
              </a:rPr>
              <a:t>datastore.get</a:t>
            </a:r>
            <a:r>
              <a:rPr lang="en-US" sz="1600" b="1" dirty="0" smtClean="0">
                <a:solidFill>
                  <a:srgbClr val="0000FF"/>
                </a:solidFill>
                <a:latin typeface="Courier"/>
                <a:cs typeface="Courier"/>
              </a:rPr>
              <a:t>(</a:t>
            </a:r>
            <a:r>
              <a:rPr lang="en-US" sz="1600" b="1" dirty="0" err="1" smtClean="0">
                <a:solidFill>
                  <a:srgbClr val="0000FF"/>
                </a:solidFill>
                <a:latin typeface="Courier"/>
                <a:cs typeface="Courier"/>
              </a:rPr>
              <a:t>newKey</a:t>
            </a:r>
            <a:r>
              <a:rPr lang="en-US" sz="1600" b="1" dirty="0" smtClean="0">
                <a:solidFill>
                  <a:srgbClr val="0000FF"/>
                </a:solidFill>
                <a:latin typeface="Courier"/>
                <a:cs typeface="Courier"/>
              </a:rPr>
              <a:t>(</a:t>
            </a:r>
            <a:r>
              <a:rPr lang="en-US" sz="1600" b="1" dirty="0">
                <a:solidFill>
                  <a:srgbClr val="0000FF"/>
                </a:solidFill>
                <a:latin typeface="Courier"/>
                <a:cs typeface="Courier"/>
              </a:rPr>
              <a:t>"USER_INFO", </a:t>
            </a:r>
            <a:r>
              <a:rPr lang="en-US" sz="1600" b="1" dirty="0" err="1">
                <a:solidFill>
                  <a:srgbClr val="0000FF"/>
                </a:solidFill>
                <a:latin typeface="Courier"/>
                <a:cs typeface="Courier"/>
              </a:rPr>
              <a:t>userId</a:t>
            </a:r>
            <a:r>
              <a:rPr lang="en-US" sz="1600" b="1" dirty="0">
                <a:solidFill>
                  <a:srgbClr val="0000FF"/>
                </a:solidFill>
                <a:latin typeface="Courier"/>
                <a:cs typeface="Courier"/>
              </a:rPr>
              <a:t>))</a:t>
            </a:r>
            <a:r>
              <a:rPr lang="en-US" sz="1600" b="1" dirty="0" smtClean="0">
                <a:solidFill>
                  <a:srgbClr val="0000FF"/>
                </a:solidFill>
                <a:latin typeface="Courier"/>
                <a:cs typeface="Courier"/>
              </a:rPr>
              <a:t>;  // X</a:t>
            </a:r>
            <a:r>
              <a:rPr lang="en-US" sz="1600" b="1" dirty="0">
                <a:solidFill>
                  <a:srgbClr val="0000FF"/>
                </a:solidFill>
                <a:latin typeface="Courier"/>
                <a:cs typeface="Courier"/>
              </a:rPr>
              <a:t/>
            </a:r>
            <a:br>
              <a:rPr lang="en-US" sz="1600" b="1" dirty="0">
                <a:solidFill>
                  <a:srgbClr val="0000FF"/>
                </a:solidFill>
                <a:latin typeface="Courier"/>
                <a:cs typeface="Courier"/>
              </a:rPr>
            </a:br>
            <a:r>
              <a:rPr lang="en-US" sz="1600" dirty="0" smtClean="0">
                <a:latin typeface="Courier"/>
                <a:cs typeface="Courier"/>
              </a:rPr>
              <a:t>  </a:t>
            </a:r>
            <a:r>
              <a:rPr lang="en-US" sz="1600" dirty="0" err="1" smtClean="0">
                <a:latin typeface="Courier"/>
                <a:cs typeface="Courier"/>
              </a:rPr>
              <a:t>populateResponse</a:t>
            </a:r>
            <a:r>
              <a:rPr lang="en-US" sz="1600" dirty="0">
                <a:latin typeface="Courier"/>
                <a:cs typeface="Courier"/>
              </a:rPr>
              <a:t>(</a:t>
            </a:r>
            <a:r>
              <a:rPr lang="en-US" sz="1600" dirty="0" err="1">
                <a:latin typeface="Courier"/>
                <a:cs typeface="Courier"/>
              </a:rPr>
              <a:t>userId</a:t>
            </a:r>
            <a:r>
              <a:rPr lang="en-US" sz="1600" dirty="0">
                <a:latin typeface="Courier"/>
                <a:cs typeface="Courier"/>
              </a:rPr>
              <a:t>, entity, </a:t>
            </a:r>
            <a:r>
              <a:rPr lang="en-US" sz="1600" dirty="0" smtClean="0">
                <a:latin typeface="Courier"/>
                <a:cs typeface="Courier"/>
              </a:rPr>
              <a:t>res)</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dirty="0" smtClean="0">
                <a:latin typeface="Courier"/>
                <a:cs typeface="Courier"/>
              </a:rPr>
              <a:t>Entity </a:t>
            </a:r>
            <a:r>
              <a:rPr lang="en-US" sz="1600" dirty="0" err="1">
                <a:latin typeface="Courier"/>
                <a:cs typeface="Courier"/>
              </a:rPr>
              <a:t>userEvent</a:t>
            </a:r>
            <a:r>
              <a:rPr lang="en-US" sz="1600" dirty="0">
                <a:latin typeface="Courier"/>
                <a:cs typeface="Courier"/>
              </a:rPr>
              <a:t> = new Entity("USER_EVENT");</a:t>
            </a:r>
            <a:br>
              <a:rPr lang="en-US" sz="1600" dirty="0">
                <a:latin typeface="Courier"/>
                <a:cs typeface="Courier"/>
              </a:rPr>
            </a:br>
            <a:r>
              <a:rPr lang="en-US" sz="1600" dirty="0">
                <a:latin typeface="Courier"/>
                <a:cs typeface="Courier"/>
              </a:rPr>
              <a:t>  </a:t>
            </a:r>
            <a:r>
              <a:rPr lang="en-US" sz="1600" dirty="0" err="1" smtClean="0">
                <a:latin typeface="Courier"/>
                <a:cs typeface="Courier"/>
              </a:rPr>
              <a:t>userEvent.setProperty</a:t>
            </a:r>
            <a:r>
              <a:rPr lang="en-US" sz="1600" dirty="0">
                <a:latin typeface="Courier"/>
                <a:cs typeface="Courier"/>
              </a:rPr>
              <a:t>("user", </a:t>
            </a:r>
            <a:r>
              <a:rPr lang="en-US" sz="1600" dirty="0" err="1">
                <a:latin typeface="Courier"/>
                <a:cs typeface="Courier"/>
              </a:rPr>
              <a:t>userId</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dirty="0" err="1" smtClean="0">
                <a:latin typeface="Courier"/>
                <a:cs typeface="Courier"/>
              </a:rPr>
              <a:t>userEvent.setProperty</a:t>
            </a:r>
            <a:r>
              <a:rPr lang="en-US" sz="1600" dirty="0">
                <a:latin typeface="Courier"/>
                <a:cs typeface="Courier"/>
              </a:rPr>
              <a:t>("date", </a:t>
            </a:r>
            <a:r>
              <a:rPr lang="en-US" sz="1600" dirty="0" err="1">
                <a:latin typeface="Courier"/>
                <a:cs typeface="Courier"/>
              </a:rPr>
              <a:t>System.</a:t>
            </a:r>
            <a:r>
              <a:rPr lang="en-US" sz="1600" i="1" dirty="0" err="1">
                <a:latin typeface="Courier"/>
                <a:cs typeface="Courier"/>
              </a:rPr>
              <a:t>currentTimeMillis</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b="1" dirty="0" err="1" smtClean="0">
                <a:solidFill>
                  <a:srgbClr val="0000FF"/>
                </a:solidFill>
                <a:latin typeface="Courier"/>
                <a:cs typeface="Courier"/>
              </a:rPr>
              <a:t>datastore.put</a:t>
            </a:r>
            <a:r>
              <a:rPr lang="en-US" sz="1600" b="1" dirty="0">
                <a:solidFill>
                  <a:srgbClr val="0000FF"/>
                </a:solidFill>
                <a:latin typeface="Courier"/>
                <a:cs typeface="Courier"/>
              </a:rPr>
              <a:t>(</a:t>
            </a:r>
            <a:r>
              <a:rPr lang="en-US" sz="1600" b="1" dirty="0" err="1">
                <a:solidFill>
                  <a:srgbClr val="0000FF"/>
                </a:solidFill>
                <a:latin typeface="Courier"/>
                <a:cs typeface="Courier"/>
              </a:rPr>
              <a:t>userEvent</a:t>
            </a:r>
            <a:r>
              <a:rPr lang="en-US" sz="1600" b="1" dirty="0">
                <a:solidFill>
                  <a:srgbClr val="0000FF"/>
                </a:solidFill>
                <a:latin typeface="Courier"/>
                <a:cs typeface="Courier"/>
              </a:rPr>
              <a:t>)</a:t>
            </a:r>
            <a:r>
              <a:rPr lang="en-US" sz="1600" b="1" dirty="0" smtClean="0">
                <a:solidFill>
                  <a:srgbClr val="0000FF"/>
                </a:solidFill>
                <a:latin typeface="Courier"/>
                <a:cs typeface="Courier"/>
              </a:rPr>
              <a:t>;  // Y</a:t>
            </a:r>
            <a:r>
              <a:rPr lang="en-US" sz="1600" b="1" dirty="0">
                <a:solidFill>
                  <a:srgbClr val="0000FF"/>
                </a:solidFill>
                <a:latin typeface="Courier"/>
                <a:cs typeface="Courier"/>
              </a:rPr>
              <a:t/>
            </a:r>
            <a:br>
              <a:rPr lang="en-US" sz="1600" b="1" dirty="0">
                <a:solidFill>
                  <a:srgbClr val="0000FF"/>
                </a:solidFill>
                <a:latin typeface="Courier"/>
                <a:cs typeface="Courier"/>
              </a:rPr>
            </a:br>
            <a:r>
              <a:rPr lang="en-US" sz="1600" dirty="0">
                <a:latin typeface="Courier"/>
                <a:cs typeface="Courier"/>
              </a:rPr>
              <a:t>}</a:t>
            </a:r>
          </a:p>
          <a:p>
            <a:endParaRPr lang="en-US" sz="1200" dirty="0"/>
          </a:p>
        </p:txBody>
      </p:sp>
      <p:grpSp>
        <p:nvGrpSpPr>
          <p:cNvPr id="7" name="Group 6"/>
          <p:cNvGrpSpPr/>
          <p:nvPr/>
        </p:nvGrpSpPr>
        <p:grpSpPr>
          <a:xfrm>
            <a:off x="0" y="0"/>
            <a:ext cx="9144000" cy="983717"/>
            <a:chOff x="0" y="0"/>
            <a:chExt cx="9144000" cy="983717"/>
          </a:xfrm>
        </p:grpSpPr>
        <p:sp>
          <p:nvSpPr>
            <p:cNvPr id="8" name="Rectangle 7"/>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608596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Quantile</a:t>
            </a:r>
            <a:r>
              <a:rPr lang="en-US" dirty="0" smtClean="0"/>
              <a:t> and Tail-end Analysis</a:t>
            </a:r>
            <a:endParaRPr lang="en-US" dirty="0"/>
          </a:p>
        </p:txBody>
      </p:sp>
      <p:sp>
        <p:nvSpPr>
          <p:cNvPr id="3" name="Content Placeholder 2"/>
          <p:cNvSpPr>
            <a:spLocks noGrp="1"/>
          </p:cNvSpPr>
          <p:nvPr>
            <p:ph idx="1"/>
          </p:nvPr>
        </p:nvSpPr>
        <p:spPr/>
        <p:txBody>
          <a:bodyPr/>
          <a:lstStyle/>
          <a:p>
            <a:r>
              <a:rPr lang="en-US" dirty="0" smtClean="0"/>
              <a:t>For each  kernel invocation made by an API (e.g. X and Y), compute and compare the high </a:t>
            </a:r>
            <a:r>
              <a:rPr lang="en-US" dirty="0" err="1" smtClean="0"/>
              <a:t>quantiles</a:t>
            </a:r>
            <a:r>
              <a:rPr lang="en-US" dirty="0" smtClean="0"/>
              <a:t> (e.g. 0.99 </a:t>
            </a:r>
            <a:r>
              <a:rPr lang="en-US" dirty="0" err="1" smtClean="0"/>
              <a:t>quantile</a:t>
            </a:r>
            <a:r>
              <a:rPr lang="en-US" dirty="0" smtClean="0"/>
              <a:t>)</a:t>
            </a:r>
          </a:p>
          <a:p>
            <a:pPr lvl="1"/>
            <a:r>
              <a:rPr lang="en-US" dirty="0" smtClean="0"/>
              <a:t>Detecting the </a:t>
            </a:r>
            <a:r>
              <a:rPr lang="en-US" dirty="0" smtClean="0"/>
              <a:t>operation </a:t>
            </a:r>
            <a:r>
              <a:rPr lang="en-US" dirty="0" smtClean="0"/>
              <a:t>that is generally slow</a:t>
            </a:r>
          </a:p>
          <a:p>
            <a:r>
              <a:rPr lang="en-US" dirty="0" smtClean="0"/>
              <a:t>For </a:t>
            </a:r>
            <a:r>
              <a:rPr lang="en-US" dirty="0" smtClean="0"/>
              <a:t>each kernel invocation, check for </a:t>
            </a:r>
            <a:r>
              <a:rPr lang="en-US" dirty="0" smtClean="0"/>
              <a:t>tail</a:t>
            </a:r>
            <a:r>
              <a:rPr lang="en-US" dirty="0" smtClean="0"/>
              <a:t>-end values that exceed the 0.99 </a:t>
            </a:r>
            <a:r>
              <a:rPr lang="en-US" dirty="0" err="1" smtClean="0"/>
              <a:t>quantile</a:t>
            </a:r>
            <a:endParaRPr lang="en-US" dirty="0" smtClean="0"/>
          </a:p>
          <a:p>
            <a:pPr lvl="1"/>
            <a:r>
              <a:rPr lang="en-US" dirty="0" smtClean="0"/>
              <a:t>Detecting rare, high-valued outliers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35</a:t>
            </a:fld>
            <a:endParaRPr lang="en-US"/>
          </a:p>
        </p:txBody>
      </p:sp>
      <p:grpSp>
        <p:nvGrpSpPr>
          <p:cNvPr id="5" name="Group 4"/>
          <p:cNvGrpSpPr/>
          <p:nvPr/>
        </p:nvGrpSpPr>
        <p:grpSpPr>
          <a:xfrm>
            <a:off x="0" y="0"/>
            <a:ext cx="9144000" cy="983717"/>
            <a:chOff x="0" y="0"/>
            <a:chExt cx="9144000" cy="983717"/>
          </a:xfrm>
        </p:grpSpPr>
        <p:sp>
          <p:nvSpPr>
            <p:cNvPr id="6" name="Rectangle 5"/>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956368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Accuracy</a:t>
            </a:r>
            <a:endParaRPr lang="en-US" dirty="0"/>
          </a:p>
        </p:txBody>
      </p:sp>
      <p:sp>
        <p:nvSpPr>
          <p:cNvPr id="3" name="Content Placeholder 2"/>
          <p:cNvSpPr>
            <a:spLocks noGrp="1"/>
          </p:cNvSpPr>
          <p:nvPr>
            <p:ph idx="1"/>
          </p:nvPr>
        </p:nvSpPr>
        <p:spPr>
          <a:xfrm>
            <a:off x="457200" y="1600200"/>
            <a:ext cx="8229600" cy="1873939"/>
          </a:xfrm>
        </p:spPr>
        <p:txBody>
          <a:bodyPr/>
          <a:lstStyle/>
          <a:p>
            <a:r>
              <a:rPr lang="en-US" dirty="0" err="1" smtClean="0"/>
              <a:t>StockTrader</a:t>
            </a:r>
            <a:r>
              <a:rPr lang="en-US" dirty="0" smtClean="0"/>
              <a:t> app</a:t>
            </a:r>
          </a:p>
          <a:p>
            <a:pPr lvl="1"/>
            <a:r>
              <a:rPr lang="en-US" dirty="0" smtClean="0"/>
              <a:t>8 kernel invocations per request</a:t>
            </a:r>
          </a:p>
          <a:p>
            <a:pPr lvl="1"/>
            <a:r>
              <a:rPr lang="en-US" dirty="0" smtClean="0"/>
              <a:t>Faults injected every two hours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36</a:t>
            </a:fld>
            <a:endParaRPr lang="en-US"/>
          </a:p>
        </p:txBody>
      </p:sp>
      <p:pic>
        <p:nvPicPr>
          <p:cNvPr id="6" name="Picture 5" descr="time_line_stocks_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321132"/>
            <a:ext cx="5486400" cy="1638300"/>
          </a:xfrm>
          <a:prstGeom prst="rect">
            <a:avLst/>
          </a:prstGeom>
        </p:spPr>
      </p:pic>
      <p:pic>
        <p:nvPicPr>
          <p:cNvPr id="7" name="Picture 6" descr="time_line_stocks_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4981832"/>
            <a:ext cx="5486400" cy="1638300"/>
          </a:xfrm>
          <a:prstGeom prst="rect">
            <a:avLst/>
          </a:prstGeom>
        </p:spPr>
      </p:pic>
      <p:grpSp>
        <p:nvGrpSpPr>
          <p:cNvPr id="8" name="Group 7"/>
          <p:cNvGrpSpPr/>
          <p:nvPr/>
        </p:nvGrpSpPr>
        <p:grpSpPr>
          <a:xfrm>
            <a:off x="0" y="0"/>
            <a:ext cx="9144000" cy="983717"/>
            <a:chOff x="0" y="0"/>
            <a:chExt cx="9144000" cy="983717"/>
          </a:xfrm>
        </p:grpSpPr>
        <p:sp>
          <p:nvSpPr>
            <p:cNvPr id="9" name="Rectangle 8"/>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164955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Results Summary</a:t>
            </a:r>
            <a:endParaRPr lang="en-US" dirty="0"/>
          </a:p>
        </p:txBody>
      </p:sp>
      <p:sp>
        <p:nvSpPr>
          <p:cNvPr id="3" name="Content Placeholder 2"/>
          <p:cNvSpPr>
            <a:spLocks noGrp="1"/>
          </p:cNvSpPr>
          <p:nvPr>
            <p:ph idx="1"/>
          </p:nvPr>
        </p:nvSpPr>
        <p:spPr/>
        <p:txBody>
          <a:bodyPr>
            <a:normAutofit fontScale="92500"/>
          </a:bodyPr>
          <a:lstStyle/>
          <a:p>
            <a:r>
              <a:rPr lang="en-US" dirty="0" smtClean="0"/>
              <a:t>Detected </a:t>
            </a:r>
            <a:r>
              <a:rPr lang="en-US" dirty="0" smtClean="0"/>
              <a:t>all anomalies within 2-5 minutes of their occurrence</a:t>
            </a:r>
          </a:p>
          <a:p>
            <a:r>
              <a:rPr lang="en-US" dirty="0" smtClean="0"/>
              <a:t>Correctly identified the root cause of each anomaly as a workload change or a bottleneck</a:t>
            </a:r>
          </a:p>
          <a:p>
            <a:pPr lvl="1"/>
            <a:r>
              <a:rPr lang="en-US" dirty="0" smtClean="0"/>
              <a:t>In case of bottlenecks, correctly identified the offending kernel service</a:t>
            </a:r>
          </a:p>
          <a:p>
            <a:r>
              <a:rPr lang="en-US" dirty="0" smtClean="0"/>
              <a:t>No significant impact on application performance</a:t>
            </a:r>
          </a:p>
          <a:p>
            <a:r>
              <a:rPr lang="en-US" dirty="0" smtClean="0"/>
              <a:t>A single Roots pod can monitor up to 40000 applications at the same time</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37</a:t>
            </a:fld>
            <a:endParaRPr lang="en-US"/>
          </a:p>
        </p:txBody>
      </p:sp>
      <p:grpSp>
        <p:nvGrpSpPr>
          <p:cNvPr id="5" name="Group 4"/>
          <p:cNvGrpSpPr/>
          <p:nvPr/>
        </p:nvGrpSpPr>
        <p:grpSpPr>
          <a:xfrm>
            <a:off x="0" y="0"/>
            <a:ext cx="9144000" cy="983717"/>
            <a:chOff x="0" y="0"/>
            <a:chExt cx="9144000" cy="983717"/>
          </a:xfrm>
        </p:grpSpPr>
        <p:sp>
          <p:nvSpPr>
            <p:cNvPr id="6" name="Rectangle 5"/>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8553345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Summary</a:t>
            </a:r>
            <a:endParaRPr lang="en-US" dirty="0"/>
          </a:p>
        </p:txBody>
      </p:sp>
      <p:sp>
        <p:nvSpPr>
          <p:cNvPr id="3" name="Content Placeholder 2"/>
          <p:cNvSpPr>
            <a:spLocks noGrp="1"/>
          </p:cNvSpPr>
          <p:nvPr>
            <p:ph idx="1"/>
          </p:nvPr>
        </p:nvSpPr>
        <p:spPr/>
        <p:txBody>
          <a:bodyPr>
            <a:normAutofit fontScale="92500"/>
          </a:bodyPr>
          <a:lstStyle/>
          <a:p>
            <a:r>
              <a:rPr lang="en-US" dirty="0"/>
              <a:t>Scalable deployment-time governance and policy enforcement framework for cloud platforms, complete with a policy specification </a:t>
            </a:r>
            <a:r>
              <a:rPr lang="en-US" dirty="0" smtClean="0"/>
              <a:t>language</a:t>
            </a:r>
            <a:endParaRPr lang="en-US" dirty="0"/>
          </a:p>
          <a:p>
            <a:r>
              <a:rPr lang="en-US" dirty="0"/>
              <a:t>Mechanism for formulating correct, tight and durable performance </a:t>
            </a:r>
            <a:r>
              <a:rPr lang="en-US" dirty="0" smtClean="0"/>
              <a:t>SLOs </a:t>
            </a:r>
            <a:r>
              <a:rPr lang="en-US" dirty="0"/>
              <a:t>for cloud applications, with </a:t>
            </a:r>
            <a:r>
              <a:rPr lang="en-US" dirty="0" smtClean="0"/>
              <a:t>SLO invalidation and renewal</a:t>
            </a:r>
            <a:endParaRPr lang="en-US" dirty="0"/>
          </a:p>
          <a:p>
            <a:r>
              <a:rPr lang="en-US" dirty="0"/>
              <a:t>Scalable cloud application platform monitoring for </a:t>
            </a:r>
            <a:r>
              <a:rPr lang="en-US" dirty="0" smtClean="0"/>
              <a:t>detecting performance SLO violations, and conducting root cause analysis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38</a:t>
            </a:fld>
            <a:endParaRPr lang="en-US"/>
          </a:p>
        </p:txBody>
      </p:sp>
      <p:sp>
        <p:nvSpPr>
          <p:cNvPr id="5" name="Rectangle 4"/>
          <p:cNvSpPr/>
          <p:nvPr/>
        </p:nvSpPr>
        <p:spPr>
          <a:xfrm rot="16200000">
            <a:off x="-464215" y="2228928"/>
            <a:ext cx="1444363" cy="398467"/>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EAGER</a:t>
            </a:r>
            <a:endParaRPr lang="en-US" dirty="0"/>
          </a:p>
        </p:txBody>
      </p:sp>
      <p:sp>
        <p:nvSpPr>
          <p:cNvPr id="6" name="Rectangle 5"/>
          <p:cNvSpPr/>
          <p:nvPr/>
        </p:nvSpPr>
        <p:spPr>
          <a:xfrm rot="16200000">
            <a:off x="-464215" y="3673291"/>
            <a:ext cx="1444363" cy="398467"/>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Cerebro</a:t>
            </a:r>
            <a:endParaRPr lang="en-US" dirty="0"/>
          </a:p>
        </p:txBody>
      </p:sp>
      <p:sp>
        <p:nvSpPr>
          <p:cNvPr id="7" name="Rectangle 6"/>
          <p:cNvSpPr/>
          <p:nvPr/>
        </p:nvSpPr>
        <p:spPr>
          <a:xfrm rot="16200000">
            <a:off x="-464215" y="5117654"/>
            <a:ext cx="1444363" cy="398467"/>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Roots</a:t>
            </a:r>
            <a:endParaRPr lang="en-US" dirty="0"/>
          </a:p>
        </p:txBody>
      </p:sp>
    </p:spTree>
    <p:extLst>
      <p:ext uri="{BB962C8B-B14F-4D97-AF65-F5344CB8AC3E}">
        <p14:creationId xmlns:p14="http://schemas.microsoft.com/office/powerpoint/2010/main" val="307300286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dirty="0" smtClean="0"/>
              <a:t>Efficient and automated governance in cloud environments is both feasible and effective</a:t>
            </a:r>
          </a:p>
          <a:p>
            <a:r>
              <a:rPr lang="en-US" dirty="0" smtClean="0"/>
              <a:t>The resulting solutions enable achieving:</a:t>
            </a:r>
          </a:p>
          <a:p>
            <a:pPr lvl="1"/>
            <a:r>
              <a:rPr lang="en-US" dirty="0" smtClean="0"/>
              <a:t>Administrative conformance</a:t>
            </a:r>
          </a:p>
          <a:p>
            <a:pPr lvl="1"/>
            <a:r>
              <a:rPr lang="en-US" dirty="0" smtClean="0"/>
              <a:t>Developer best practices</a:t>
            </a:r>
          </a:p>
          <a:p>
            <a:pPr lvl="1"/>
            <a:r>
              <a:rPr lang="en-US" dirty="0" smtClean="0"/>
              <a:t>Performance SLOs</a:t>
            </a:r>
          </a:p>
          <a:p>
            <a:r>
              <a:rPr lang="en-US" dirty="0" smtClean="0"/>
              <a:t>Governance can be rather easily implemented in existing cloud platforms, and supported as a cloud-native feature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39</a:t>
            </a:fld>
            <a:endParaRPr lang="en-US"/>
          </a:p>
        </p:txBody>
      </p:sp>
    </p:spTree>
    <p:extLst>
      <p:ext uri="{BB962C8B-B14F-4D97-AF65-F5344CB8AC3E}">
        <p14:creationId xmlns:p14="http://schemas.microsoft.com/office/powerpoint/2010/main" val="5566769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Cannot Enforce Developer Best Practices</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 (administrative conformance)</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
        <p:nvSpPr>
          <p:cNvPr id="6" name="Slide Number Placeholder 5"/>
          <p:cNvSpPr>
            <a:spLocks noGrp="1"/>
          </p:cNvSpPr>
          <p:nvPr>
            <p:ph type="sldNum" sz="quarter" idx="12"/>
          </p:nvPr>
        </p:nvSpPr>
        <p:spPr/>
        <p:txBody>
          <a:bodyPr/>
          <a:lstStyle/>
          <a:p>
            <a:fld id="{D4755116-B387-CD40-9D82-4279FFF17F28}" type="slidenum">
              <a:rPr lang="en-US" smtClean="0"/>
              <a:t>4</a:t>
            </a:fld>
            <a:endParaRPr lang="en-US"/>
          </a:p>
        </p:txBody>
      </p:sp>
    </p:spTree>
    <p:extLst>
      <p:ext uri="{BB962C8B-B14F-4D97-AF65-F5344CB8AC3E}">
        <p14:creationId xmlns:p14="http://schemas.microsoft.com/office/powerpoint/2010/main" val="292736645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302475"/>
          </a:xfrm>
          <a:prstGeom prst="rect">
            <a:avLst/>
          </a:prstGeom>
          <a:noFill/>
        </p:spPr>
        <p:txBody>
          <a:bodyPr wrap="square" rtlCol="0">
            <a:spAutoFit/>
          </a:bodyPr>
          <a:lstStyle/>
          <a:p>
            <a:pPr>
              <a:lnSpc>
                <a:spcPct val="110000"/>
              </a:lnSpc>
            </a:pPr>
            <a:r>
              <a:rPr lang="en-US" sz="1400" i="1" dirty="0"/>
              <a:t>H. Jayathilaka, C. </a:t>
            </a:r>
            <a:r>
              <a:rPr lang="en-US" sz="1400" i="1" dirty="0" err="1"/>
              <a:t>Krintz</a:t>
            </a:r>
            <a:r>
              <a:rPr lang="en-US" sz="1400" i="1" dirty="0"/>
              <a:t> and R. </a:t>
            </a:r>
            <a:r>
              <a:rPr lang="en-US" sz="1400" i="1" dirty="0" err="1"/>
              <a:t>Wolski</a:t>
            </a:r>
            <a:r>
              <a:rPr lang="en-US" sz="1400" i="1" dirty="0"/>
              <a:t>, </a:t>
            </a:r>
            <a:r>
              <a:rPr lang="en-US" sz="1400" i="1" dirty="0" smtClean="0"/>
              <a:t>”</a:t>
            </a:r>
            <a:r>
              <a:rPr lang="en-US" sz="1400" b="1" i="1" dirty="0" smtClean="0"/>
              <a:t>Towards Automatically Estimating Porting Effort Between Web Service APIs</a:t>
            </a:r>
            <a:r>
              <a:rPr lang="en-US" sz="1400" i="1" dirty="0" smtClean="0"/>
              <a:t>” </a:t>
            </a:r>
            <a:r>
              <a:rPr lang="en-US" sz="1400" i="1" dirty="0"/>
              <a:t>IEEE International Conference on </a:t>
            </a:r>
            <a:r>
              <a:rPr lang="en-US" sz="1400" i="1" dirty="0" smtClean="0"/>
              <a:t>Services Computing 2014 (SCC).</a:t>
            </a:r>
          </a:p>
          <a:p>
            <a:pPr>
              <a:lnSpc>
                <a:spcPct val="110000"/>
              </a:lnSpc>
            </a:pPr>
            <a:r>
              <a:rPr lang="en-US" sz="1400" i="1" dirty="0"/>
              <a:t>H. Jayathilaka, </a:t>
            </a:r>
            <a:r>
              <a:rPr lang="en-US" sz="1400" i="1" dirty="0" smtClean="0"/>
              <a:t>A. </a:t>
            </a:r>
            <a:r>
              <a:rPr lang="en-US" sz="1400" i="1" dirty="0" err="1" smtClean="0"/>
              <a:t>Pucher</a:t>
            </a:r>
            <a:r>
              <a:rPr lang="en-US" sz="1400" i="1" dirty="0" smtClean="0"/>
              <a:t>, C</a:t>
            </a:r>
            <a:r>
              <a:rPr lang="en-US" sz="1400" i="1" dirty="0"/>
              <a:t>. </a:t>
            </a:r>
            <a:r>
              <a:rPr lang="en-US" sz="1400" i="1" dirty="0" err="1"/>
              <a:t>Krintz</a:t>
            </a:r>
            <a:r>
              <a:rPr lang="en-US" sz="1400" i="1" dirty="0"/>
              <a:t> and R. </a:t>
            </a:r>
            <a:r>
              <a:rPr lang="en-US" sz="1400" i="1" dirty="0" err="1"/>
              <a:t>Wolski</a:t>
            </a:r>
            <a:r>
              <a:rPr lang="en-US" sz="1400" i="1" dirty="0"/>
              <a:t>, </a:t>
            </a:r>
            <a:r>
              <a:rPr lang="en-US" sz="1400" i="1" dirty="0" smtClean="0"/>
              <a:t>”</a:t>
            </a:r>
            <a:r>
              <a:rPr lang="en-US" sz="1400" b="1" i="1" dirty="0" smtClean="0"/>
              <a:t>Using Syntactic and Semantic Similarity of Web APIs to Estimate Porting Effort</a:t>
            </a:r>
            <a:r>
              <a:rPr lang="en-US" sz="1400" i="1" dirty="0" smtClean="0"/>
              <a:t>” International Journal of Services Computing, 2014, </a:t>
            </a:r>
            <a:r>
              <a:rPr lang="en-US" sz="1400" i="1" dirty="0" err="1" smtClean="0"/>
              <a:t>vol</a:t>
            </a:r>
            <a:r>
              <a:rPr lang="en-US" sz="1400" i="1" dirty="0" smtClean="0"/>
              <a:t> 2, issue 4</a:t>
            </a:r>
          </a:p>
          <a:p>
            <a:pPr>
              <a:lnSpc>
                <a:spcPct val="110000"/>
              </a:lnSpc>
            </a:pPr>
            <a:r>
              <a:rPr lang="en-US" sz="1400" i="1" dirty="0" smtClean="0"/>
              <a:t>C</a:t>
            </a:r>
            <a:r>
              <a:rPr lang="en-US" sz="1400" i="1" dirty="0"/>
              <a:t>.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a:t>
            </a:r>
            <a:r>
              <a:rPr lang="en-US" sz="1400" b="1" i="1" dirty="0"/>
              <a:t>Cloud Platform Support for API </a:t>
            </a:r>
            <a:r>
              <a:rPr lang="en-US" sz="1400" b="1" i="1" dirty="0" smtClean="0"/>
              <a:t>Governance</a:t>
            </a:r>
            <a:r>
              <a:rPr lang="en-US" sz="1400" i="1" dirty="0" smtClean="0"/>
              <a:t>” </a:t>
            </a:r>
            <a:r>
              <a:rPr lang="en-US" sz="1400" i="1" dirty="0" smtClean="0"/>
              <a:t>IEEE </a:t>
            </a:r>
            <a:r>
              <a:rPr lang="en-US" sz="1400" i="1" dirty="0"/>
              <a:t>International Conference </a:t>
            </a:r>
            <a:r>
              <a:rPr lang="en-US" sz="1400" i="1" dirty="0" smtClean="0"/>
              <a:t>on Cloud Engineering 2014 (IC2E).</a:t>
            </a:r>
          </a:p>
          <a:p>
            <a:pPr>
              <a:lnSpc>
                <a:spcPct val="110000"/>
              </a:lnSpc>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a:t>
            </a:r>
            <a:r>
              <a:rPr lang="en-US" sz="1400" b="1" i="1" dirty="0"/>
              <a:t>EAGER: Deployment-Time API Governance for Modern </a:t>
            </a:r>
            <a:r>
              <a:rPr lang="en-US" sz="1400" b="1" i="1" dirty="0" err="1"/>
              <a:t>PaaS</a:t>
            </a:r>
            <a:r>
              <a:rPr lang="en-US" sz="1400" b="1" i="1" dirty="0"/>
              <a:t> </a:t>
            </a:r>
            <a:r>
              <a:rPr lang="en-US" sz="1400" b="1" i="1" dirty="0" smtClean="0"/>
              <a:t>Clouds</a:t>
            </a:r>
            <a:r>
              <a:rPr lang="en-US" sz="1400" i="1" dirty="0" smtClean="0"/>
              <a:t>” </a:t>
            </a:r>
            <a:r>
              <a:rPr lang="en-US" sz="1400" i="1" dirty="0" smtClean="0"/>
              <a:t>IEEE </a:t>
            </a:r>
            <a:r>
              <a:rPr lang="en-US" sz="1400" i="1" dirty="0"/>
              <a:t>International Conference </a:t>
            </a:r>
            <a:r>
              <a:rPr lang="en-US" sz="1400" i="1" dirty="0" smtClean="0"/>
              <a:t>on Cloud Engineering 2015 (IC2E).</a:t>
            </a:r>
          </a:p>
          <a:p>
            <a:pPr>
              <a:lnSpc>
                <a:spcPct val="110000"/>
              </a:lnSpc>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a:t>
            </a:r>
            <a:r>
              <a:rPr lang="en-US" sz="1400" b="1" i="1" dirty="0"/>
              <a:t>Response Time Service-Level Agreements for Cloud-hosted Web Applications</a:t>
            </a:r>
            <a:r>
              <a:rPr lang="en-US" sz="1400" i="1" dirty="0"/>
              <a:t>”, 2015 ACM Symposium on Cloud Computing (SOCC)</a:t>
            </a:r>
          </a:p>
          <a:p>
            <a:pPr>
              <a:lnSpc>
                <a:spcPct val="110000"/>
              </a:lnSpc>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a:t>
            </a:r>
            <a:r>
              <a:rPr lang="en-US" sz="1400" b="1" i="1" dirty="0"/>
              <a:t>Service-Level Agreement Durability for Web Service Response </a:t>
            </a:r>
            <a:r>
              <a:rPr lang="en-US" sz="1400" b="1" i="1" dirty="0" smtClean="0"/>
              <a:t>Time</a:t>
            </a:r>
            <a:r>
              <a:rPr lang="en-US" sz="1400" i="1" dirty="0" smtClean="0"/>
              <a:t>" </a:t>
            </a:r>
            <a:r>
              <a:rPr lang="en-US" sz="1400" i="1" dirty="0"/>
              <a:t>2015 IEEE 7th International Conference on Cloud Computing Technology and Science (</a:t>
            </a:r>
            <a:r>
              <a:rPr lang="en-US" sz="1400" i="1" dirty="0" err="1"/>
              <a:t>CloudCom</a:t>
            </a:r>
            <a:r>
              <a:rPr lang="en-US" sz="1400" i="1" dirty="0" smtClean="0"/>
              <a:t>)</a:t>
            </a:r>
          </a:p>
          <a:p>
            <a:pPr>
              <a:lnSpc>
                <a:spcPct val="110000"/>
              </a:lnSpc>
            </a:pPr>
            <a:r>
              <a:rPr lang="en-US" sz="1400" i="1" dirty="0"/>
              <a:t>H. Jayathilaka, C. </a:t>
            </a:r>
            <a:r>
              <a:rPr lang="en-US" sz="1400" i="1" dirty="0" err="1"/>
              <a:t>Krintz</a:t>
            </a:r>
            <a:r>
              <a:rPr lang="en-US" sz="1400" i="1" dirty="0"/>
              <a:t> and R. </a:t>
            </a:r>
            <a:r>
              <a:rPr lang="en-US" sz="1400" i="1" dirty="0" err="1"/>
              <a:t>Wolski</a:t>
            </a:r>
            <a:r>
              <a:rPr lang="en-US" sz="1400" i="1" dirty="0"/>
              <a:t>, “</a:t>
            </a:r>
            <a:r>
              <a:rPr lang="en-US" sz="1400" b="1" i="1" dirty="0"/>
              <a:t>Performance Monitoring and Root Cause Analysis for Cloud-hosted Web Applications</a:t>
            </a:r>
            <a:r>
              <a:rPr lang="en-US" sz="1400" i="1" dirty="0"/>
              <a:t>” under review at World Wide Web Conference 2017 (WWW).</a:t>
            </a:r>
          </a:p>
          <a:p>
            <a:pPr>
              <a:lnSpc>
                <a:spcPct val="110000"/>
              </a:lnSpc>
            </a:pPr>
            <a:r>
              <a:rPr lang="en-US" sz="1400" i="1" dirty="0"/>
              <a:t>H. Jayathilaka, C. </a:t>
            </a:r>
            <a:r>
              <a:rPr lang="en-US" sz="1400" i="1" dirty="0" err="1"/>
              <a:t>Krintz</a:t>
            </a:r>
            <a:r>
              <a:rPr lang="en-US" sz="1400" i="1" dirty="0"/>
              <a:t> and R. </a:t>
            </a:r>
            <a:r>
              <a:rPr lang="en-US" sz="1400" i="1" dirty="0" err="1"/>
              <a:t>Wolski</a:t>
            </a:r>
            <a:r>
              <a:rPr lang="en-US" sz="1400" i="1" dirty="0"/>
              <a:t>, ”</a:t>
            </a:r>
            <a:r>
              <a:rPr lang="en-US" sz="1400" b="1" i="1" dirty="0"/>
              <a:t>Bottleneck Identification in Cloud-hosted Web </a:t>
            </a:r>
            <a:r>
              <a:rPr lang="en-US" sz="1400" b="1" i="1" dirty="0" smtClean="0"/>
              <a:t>Applications</a:t>
            </a:r>
            <a:r>
              <a:rPr lang="en-US" sz="1400" i="1" dirty="0" smtClean="0"/>
              <a:t>” </a:t>
            </a:r>
            <a:r>
              <a:rPr lang="en-US" sz="1400" i="1" dirty="0"/>
              <a:t>under review at IEEE Transactions on Cloud Computing (TCC).</a:t>
            </a:r>
          </a:p>
          <a:p>
            <a:pPr>
              <a:lnSpc>
                <a:spcPct val="110000"/>
              </a:lnSpc>
            </a:pPr>
            <a:r>
              <a:rPr lang="en-US" sz="1400" i="1" dirty="0" smtClean="0"/>
              <a:t>[</a:t>
            </a:r>
            <a:r>
              <a:rPr lang="en-US" sz="1400" i="1" dirty="0" smtClean="0"/>
              <a:t>JBW08] D</a:t>
            </a:r>
            <a:r>
              <a:rPr lang="en-US" sz="1400" i="1" dirty="0"/>
              <a:t>. </a:t>
            </a:r>
            <a:r>
              <a:rPr lang="en-US" sz="1400" i="1" dirty="0" err="1"/>
              <a:t>Nurmi</a:t>
            </a:r>
            <a:r>
              <a:rPr lang="en-US" sz="1400" i="1" dirty="0"/>
              <a:t>, J. </a:t>
            </a:r>
            <a:r>
              <a:rPr lang="en-US" sz="1400" i="1" dirty="0" err="1"/>
              <a:t>Brevik</a:t>
            </a:r>
            <a:r>
              <a:rPr lang="en-US" sz="1400" i="1" dirty="0"/>
              <a:t> and R. </a:t>
            </a:r>
            <a:r>
              <a:rPr lang="en-US" sz="1400" i="1" dirty="0" err="1"/>
              <a:t>Wolski</a:t>
            </a:r>
            <a:r>
              <a:rPr lang="en-US" sz="1400" i="1" dirty="0"/>
              <a:t>, “QBETS: Queue Bounds Estimation from Time Series”, 2008 International Conference on Job Scheduling Strategies for Parallel </a:t>
            </a:r>
            <a:r>
              <a:rPr lang="en-US" sz="1400" i="1" dirty="0" smtClean="0"/>
              <a:t>Processing</a:t>
            </a:r>
          </a:p>
          <a:p>
            <a:pPr>
              <a:lnSpc>
                <a:spcPct val="110000"/>
              </a:lnSpc>
            </a:pPr>
            <a:r>
              <a:rPr lang="en-US" sz="1400" i="1" dirty="0" smtClean="0"/>
              <a:t>[</a:t>
            </a:r>
            <a:r>
              <a:rPr lang="en-US" sz="1400" i="1" dirty="0" smtClean="0"/>
              <a:t>KFE12] R</a:t>
            </a:r>
            <a:r>
              <a:rPr lang="en-US" sz="1400" i="1" dirty="0"/>
              <a:t>. </a:t>
            </a:r>
            <a:r>
              <a:rPr lang="en-US" sz="1400" i="1" dirty="0" err="1"/>
              <a:t>Killick</a:t>
            </a:r>
            <a:r>
              <a:rPr lang="en-US" sz="1400" i="1" dirty="0"/>
              <a:t>, P. </a:t>
            </a:r>
            <a:r>
              <a:rPr lang="en-US" sz="1400" i="1" dirty="0" err="1"/>
              <a:t>Fearnhead</a:t>
            </a:r>
            <a:r>
              <a:rPr lang="en-US" sz="1400" i="1" dirty="0"/>
              <a:t> and I.A. </a:t>
            </a:r>
            <a:r>
              <a:rPr lang="en-US" sz="1400" i="1" dirty="0" err="1"/>
              <a:t>Eckley</a:t>
            </a:r>
            <a:r>
              <a:rPr lang="en-US" sz="1400" i="1" dirty="0"/>
              <a:t>, “Optimal Detection of </a:t>
            </a:r>
            <a:r>
              <a:rPr lang="en-US" sz="1400" i="1" dirty="0" err="1"/>
              <a:t>Changepoints</a:t>
            </a:r>
            <a:r>
              <a:rPr lang="en-US" sz="1400" i="1" dirty="0"/>
              <a:t> with a Linear Computational Cost”, Journal of the American Statistical Association, 2012, </a:t>
            </a:r>
            <a:r>
              <a:rPr lang="en-US" sz="1400" i="1" dirty="0" err="1"/>
              <a:t>vol</a:t>
            </a:r>
            <a:r>
              <a:rPr lang="en-US" sz="1400" i="1" dirty="0"/>
              <a:t> 107, issue 500</a:t>
            </a:r>
          </a:p>
          <a:p>
            <a:pPr>
              <a:lnSpc>
                <a:spcPct val="110000"/>
              </a:lnSpc>
            </a:pPr>
            <a:r>
              <a:rPr lang="en-US" sz="1400" i="1" dirty="0" smtClean="0"/>
              <a:t>[CL93] C</a:t>
            </a:r>
            <a:r>
              <a:rPr lang="en-US" sz="1400" i="1" dirty="0"/>
              <a:t>. Chen and L. Liu, “Joint Estimation of Model Parameters and Outlier Effects in Time Series”, Journal of the American Statistical Association, 1993, </a:t>
            </a:r>
            <a:r>
              <a:rPr lang="en-US" sz="1400" i="1" dirty="0" err="1"/>
              <a:t>vol</a:t>
            </a:r>
            <a:r>
              <a:rPr lang="en-US" sz="1400" i="1" dirty="0"/>
              <a:t> 88, issue </a:t>
            </a:r>
            <a:r>
              <a:rPr lang="en-US" sz="1400" i="1" dirty="0" smtClean="0"/>
              <a:t>421</a:t>
            </a:r>
          </a:p>
        </p:txBody>
      </p:sp>
      <p:sp>
        <p:nvSpPr>
          <p:cNvPr id="3" name="Slide Number Placeholder 2"/>
          <p:cNvSpPr>
            <a:spLocks noGrp="1"/>
          </p:cNvSpPr>
          <p:nvPr>
            <p:ph type="sldNum" sz="quarter" idx="12"/>
          </p:nvPr>
        </p:nvSpPr>
        <p:spPr/>
        <p:txBody>
          <a:bodyPr/>
          <a:lstStyle/>
          <a:p>
            <a:fld id="{D4755116-B387-CD40-9D82-4279FFF17F28}" type="slidenum">
              <a:rPr lang="en-US" smtClean="0"/>
              <a:t>40</a:t>
            </a:fld>
            <a:endParaRPr lang="en-US"/>
          </a:p>
        </p:txBody>
      </p:sp>
    </p:spTree>
    <p:extLst>
      <p:ext uri="{BB962C8B-B14F-4D97-AF65-F5344CB8AC3E}">
        <p14:creationId xmlns:p14="http://schemas.microsoft.com/office/powerpoint/2010/main" val="204741327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776450"/>
          </a:xfrm>
          <a:prstGeom prst="rect">
            <a:avLst/>
          </a:prstGeom>
          <a:noFill/>
        </p:spPr>
        <p:txBody>
          <a:bodyPr wrap="square" rtlCol="0">
            <a:spAutoFit/>
          </a:bodyPr>
          <a:lstStyle/>
          <a:p>
            <a:pPr>
              <a:lnSpc>
                <a:spcPct val="110000"/>
              </a:lnSpc>
            </a:pPr>
            <a:r>
              <a:rPr lang="en-US" sz="1400" i="1" dirty="0" smtClean="0"/>
              <a:t>[G06] U</a:t>
            </a:r>
            <a:r>
              <a:rPr lang="en-US" sz="1400" i="1" dirty="0"/>
              <a:t>. </a:t>
            </a:r>
            <a:r>
              <a:rPr lang="en-US" sz="1400" i="1" dirty="0" err="1"/>
              <a:t>Gromping</a:t>
            </a:r>
            <a:r>
              <a:rPr lang="en-US" sz="1400" i="1" dirty="0"/>
              <a:t>, “Relative Importance for Linear Regression in R”, Journal of Statistical Software, 2006, </a:t>
            </a:r>
            <a:r>
              <a:rPr lang="en-US" sz="1400" i="1" dirty="0" err="1"/>
              <a:t>vol</a:t>
            </a:r>
            <a:r>
              <a:rPr lang="en-US" sz="1400" i="1" dirty="0"/>
              <a:t> </a:t>
            </a:r>
            <a:r>
              <a:rPr lang="en-US" sz="1400" i="1" dirty="0" smtClean="0"/>
              <a:t>17</a:t>
            </a:r>
          </a:p>
          <a:p>
            <a:pPr>
              <a:lnSpc>
                <a:spcPct val="110000"/>
              </a:lnSpc>
            </a:pPr>
            <a:r>
              <a:rPr lang="en-US" sz="1400" i="1" dirty="0"/>
              <a:t>[IHE15] O. </a:t>
            </a:r>
            <a:r>
              <a:rPr lang="en-US" sz="1400" i="1" dirty="0" err="1"/>
              <a:t>Ibidunmoye</a:t>
            </a:r>
            <a:r>
              <a:rPr lang="en-US" sz="1400" i="1" dirty="0"/>
              <a:t>, F. Hernandez-Rodriguez and E. </a:t>
            </a:r>
            <a:r>
              <a:rPr lang="en-US" sz="1400" i="1" dirty="0" err="1"/>
              <a:t>Elmroth</a:t>
            </a:r>
            <a:r>
              <a:rPr lang="en-US" sz="1400" i="1" dirty="0"/>
              <a:t>, “Performance Anomaly Detection and Bottleneck Identification”, ACM Computing Surveys, 2015, Vol. </a:t>
            </a:r>
            <a:r>
              <a:rPr lang="en-US" sz="1400" i="1" dirty="0" smtClean="0"/>
              <a:t>48</a:t>
            </a:r>
            <a:endParaRPr lang="en-US" sz="1400" i="1" dirty="0"/>
          </a:p>
          <a:p>
            <a:pPr>
              <a:lnSpc>
                <a:spcPct val="110000"/>
              </a:lnSpc>
            </a:pPr>
            <a:r>
              <a:rPr lang="en-US" sz="1400" i="1" dirty="0"/>
              <a:t>D. </a:t>
            </a:r>
            <a:r>
              <a:rPr lang="en-US" sz="1400" i="1" dirty="0" err="1"/>
              <a:t>Nurmi</a:t>
            </a:r>
            <a:r>
              <a:rPr lang="en-US" sz="1400" i="1" dirty="0"/>
              <a:t>, R. </a:t>
            </a:r>
            <a:r>
              <a:rPr lang="en-US" sz="1400" i="1" dirty="0" err="1"/>
              <a:t>Wolski</a:t>
            </a:r>
            <a:r>
              <a:rPr lang="en-US" sz="1400" i="1" dirty="0"/>
              <a:t>, C. </a:t>
            </a:r>
            <a:r>
              <a:rPr lang="en-US" sz="1400" i="1" dirty="0" err="1"/>
              <a:t>Grzegorczyk</a:t>
            </a:r>
            <a:r>
              <a:rPr lang="en-US" sz="1400" i="1" dirty="0"/>
              <a:t>, G. </a:t>
            </a:r>
            <a:r>
              <a:rPr lang="en-US" sz="1400" i="1" dirty="0" err="1"/>
              <a:t>Obertelli</a:t>
            </a:r>
            <a:r>
              <a:rPr lang="en-US" sz="1400" i="1" dirty="0"/>
              <a:t>, S. </a:t>
            </a:r>
            <a:r>
              <a:rPr lang="en-US" sz="1400" i="1" dirty="0" err="1"/>
              <a:t>Soman</a:t>
            </a:r>
            <a:r>
              <a:rPr lang="en-US" sz="1400" i="1" dirty="0"/>
              <a:t>, L. </a:t>
            </a:r>
            <a:r>
              <a:rPr lang="en-US" sz="1400" i="1" dirty="0" err="1"/>
              <a:t>Youseff</a:t>
            </a:r>
            <a:r>
              <a:rPr lang="en-US" sz="1400" i="1" dirty="0"/>
              <a:t>, and D. </a:t>
            </a:r>
            <a:r>
              <a:rPr lang="en-US" sz="1400" i="1" dirty="0" err="1" smtClean="0"/>
              <a:t>Zagorodnov</a:t>
            </a:r>
            <a:r>
              <a:rPr lang="en-US" sz="1400" i="1" dirty="0"/>
              <a:t>,</a:t>
            </a:r>
            <a:r>
              <a:rPr lang="en-US" sz="1400" i="1" dirty="0" smtClean="0"/>
              <a:t> “The </a:t>
            </a:r>
            <a:r>
              <a:rPr lang="en-US" sz="1400" i="1" dirty="0"/>
              <a:t>Eucalyptus open-source cloud-computing </a:t>
            </a:r>
            <a:r>
              <a:rPr lang="en-US" sz="1400" i="1" dirty="0" smtClean="0"/>
              <a:t>system”, </a:t>
            </a:r>
            <a:r>
              <a:rPr lang="en-US" sz="1400" i="1" dirty="0"/>
              <a:t>In IEEE/ACM International </a:t>
            </a:r>
            <a:r>
              <a:rPr lang="en-US" sz="1400" i="1" dirty="0" smtClean="0"/>
              <a:t>Symposium </a:t>
            </a:r>
            <a:r>
              <a:rPr lang="en-US" sz="1400" i="1" dirty="0"/>
              <a:t>on Cluster Computing and the Grid, 2009 </a:t>
            </a:r>
            <a:endParaRPr lang="en-US" sz="1400" i="1" dirty="0" smtClean="0"/>
          </a:p>
          <a:p>
            <a:pPr>
              <a:lnSpc>
                <a:spcPct val="110000"/>
              </a:lnSpc>
            </a:pPr>
            <a:r>
              <a:rPr lang="en-US" sz="1400" i="1" dirty="0" smtClean="0"/>
              <a:t>C. </a:t>
            </a:r>
            <a:r>
              <a:rPr lang="en-US" sz="1400" i="1" dirty="0" err="1" smtClean="0"/>
              <a:t>Krintz</a:t>
            </a:r>
            <a:r>
              <a:rPr lang="en-US" sz="1400" i="1" dirty="0" smtClean="0"/>
              <a:t>, “The </a:t>
            </a:r>
            <a:r>
              <a:rPr lang="en-US" sz="1400" i="1" dirty="0" err="1" smtClean="0"/>
              <a:t>AppScale</a:t>
            </a:r>
            <a:r>
              <a:rPr lang="en-US" sz="1400" i="1" dirty="0" smtClean="0"/>
              <a:t> Cloud Platform: Enabling Portable, Scalable Web Application Deployment”, IEEE Internet Computing, 2013.</a:t>
            </a:r>
          </a:p>
          <a:p>
            <a:pPr>
              <a:lnSpc>
                <a:spcPct val="110000"/>
              </a:lnSpc>
            </a:pPr>
            <a:r>
              <a:rPr lang="en-US" sz="1400" i="1" dirty="0"/>
              <a:t>S. </a:t>
            </a:r>
            <a:r>
              <a:rPr lang="en-US" sz="1400" i="1" dirty="0" err="1"/>
              <a:t>Bygde</a:t>
            </a:r>
            <a:r>
              <a:rPr lang="en-US" sz="1400" i="1" dirty="0"/>
              <a:t>. Static WCET analysis based on abstract </a:t>
            </a:r>
            <a:r>
              <a:rPr lang="en-US" sz="1400" i="1" dirty="0" smtClean="0"/>
              <a:t>interpretation </a:t>
            </a:r>
            <a:r>
              <a:rPr lang="en-US" sz="1400" i="1" dirty="0"/>
              <a:t>and counting of elements. PhD thesis, Ma ̈</a:t>
            </a:r>
            <a:r>
              <a:rPr lang="en-US" sz="1400" i="1" dirty="0" err="1"/>
              <a:t>lardalen</a:t>
            </a:r>
            <a:r>
              <a:rPr lang="en-US" sz="1400" i="1" dirty="0"/>
              <a:t> </a:t>
            </a:r>
            <a:r>
              <a:rPr lang="en-US" sz="1400" i="1" dirty="0" smtClean="0"/>
              <a:t>University</a:t>
            </a:r>
            <a:r>
              <a:rPr lang="en-US" sz="1400" i="1" dirty="0"/>
              <a:t>, 2010</a:t>
            </a:r>
            <a:r>
              <a:rPr lang="en-US" sz="1400" i="1" dirty="0" smtClean="0"/>
              <a:t>.</a:t>
            </a:r>
          </a:p>
          <a:p>
            <a:pPr>
              <a:lnSpc>
                <a:spcPct val="110000"/>
              </a:lnSpc>
            </a:pPr>
            <a:r>
              <a:rPr lang="en-US" sz="1400" i="1" dirty="0"/>
              <a:t>S. </a:t>
            </a:r>
            <a:r>
              <a:rPr lang="en-US" sz="1400" i="1" dirty="0" err="1"/>
              <a:t>Gulwani</a:t>
            </a:r>
            <a:r>
              <a:rPr lang="en-US" sz="1400" i="1" dirty="0"/>
              <a:t>, S. Jain, and E. </a:t>
            </a:r>
            <a:r>
              <a:rPr lang="en-US" sz="1400" i="1" dirty="0" err="1"/>
              <a:t>Koskinen</a:t>
            </a:r>
            <a:r>
              <a:rPr lang="en-US" sz="1400" i="1" dirty="0"/>
              <a:t>. Control-flow </a:t>
            </a:r>
            <a:r>
              <a:rPr lang="en-US" sz="1400" i="1" dirty="0" smtClean="0"/>
              <a:t>Refinement </a:t>
            </a:r>
            <a:r>
              <a:rPr lang="en-US" sz="1400" i="1" dirty="0"/>
              <a:t>and Progress Invariants for Bound Analysis. In ACM SIGPLAN Conference on Programming Language Design and Implementation, 2009 </a:t>
            </a:r>
            <a:r>
              <a:rPr lang="en-US" sz="1400" i="1" dirty="0" smtClean="0"/>
              <a:t> </a:t>
            </a:r>
          </a:p>
          <a:p>
            <a:pPr>
              <a:lnSpc>
                <a:spcPct val="110000"/>
              </a:lnSpc>
            </a:pPr>
            <a:r>
              <a:rPr lang="en-US" sz="1400" i="1" dirty="0" smtClean="0"/>
              <a:t>R. </a:t>
            </a:r>
            <a:r>
              <a:rPr lang="en-US" sz="1400" i="1" dirty="0" err="1" smtClean="0"/>
              <a:t>Vallee-Rai</a:t>
            </a:r>
            <a:r>
              <a:rPr lang="en-US" sz="1400" i="1" dirty="0" smtClean="0"/>
              <a:t>, L. </a:t>
            </a:r>
            <a:r>
              <a:rPr lang="en-US" sz="1400" i="1" dirty="0" err="1" smtClean="0"/>
              <a:t>Hendren</a:t>
            </a:r>
            <a:r>
              <a:rPr lang="en-US" sz="1400" i="1" dirty="0" smtClean="0"/>
              <a:t>, V. </a:t>
            </a:r>
            <a:r>
              <a:rPr lang="en-US" sz="1400" i="1" dirty="0" err="1" smtClean="0"/>
              <a:t>Sundaresan</a:t>
            </a:r>
            <a:r>
              <a:rPr lang="en-US" sz="1400" i="1" dirty="0" smtClean="0"/>
              <a:t>, P. Lam, E. Gagnon and P. Co, “Soot – A Java Optimization Framework”, CASCON 1999.</a:t>
            </a:r>
            <a:endParaRPr lang="en-US" sz="1400" i="1" dirty="0"/>
          </a:p>
          <a:p>
            <a:pPr>
              <a:lnSpc>
                <a:spcPct val="110000"/>
              </a:lnSpc>
            </a:pPr>
            <a:r>
              <a:rPr lang="en-US" sz="1400" i="1" dirty="0"/>
              <a:t>R. T. Fielding. Architectural Styles and the Design of Network-based Software Architectures. PhD thesis, </a:t>
            </a:r>
            <a:r>
              <a:rPr lang="en-US" sz="1400" i="1" dirty="0" smtClean="0"/>
              <a:t>University </a:t>
            </a:r>
            <a:r>
              <a:rPr lang="en-US" sz="1400" i="1" dirty="0"/>
              <a:t>of California, Irvine, 2000 </a:t>
            </a:r>
            <a:endParaRPr lang="en-US" sz="1400" i="1" dirty="0" smtClean="0"/>
          </a:p>
          <a:p>
            <a:pPr>
              <a:lnSpc>
                <a:spcPct val="110000"/>
              </a:lnSpc>
            </a:pPr>
            <a:r>
              <a:rPr lang="en-US" sz="1400" i="1" dirty="0"/>
              <a:t>L. Wu, S. </a:t>
            </a:r>
            <a:r>
              <a:rPr lang="en-US" sz="1400" i="1" dirty="0" err="1"/>
              <a:t>Garg</a:t>
            </a:r>
            <a:r>
              <a:rPr lang="en-US" sz="1400" i="1" dirty="0"/>
              <a:t>, R. </a:t>
            </a:r>
            <a:r>
              <a:rPr lang="en-US" sz="1400" i="1" dirty="0" err="1"/>
              <a:t>Buyya</a:t>
            </a:r>
            <a:r>
              <a:rPr lang="en-US" sz="1400" i="1" dirty="0"/>
              <a:t>, C. Chen, and S. </a:t>
            </a:r>
            <a:r>
              <a:rPr lang="en-US" sz="1400" i="1" dirty="0" err="1"/>
              <a:t>Versteeg</a:t>
            </a:r>
            <a:r>
              <a:rPr lang="en-US" sz="1400" i="1" dirty="0"/>
              <a:t>. </a:t>
            </a:r>
            <a:r>
              <a:rPr lang="en-US" sz="1400" i="1" dirty="0" smtClean="0"/>
              <a:t>Automated </a:t>
            </a:r>
            <a:r>
              <a:rPr lang="en-US" sz="1400" i="1" dirty="0"/>
              <a:t>SLA Negotiation Framework for Cloud Computing. In IEEE/ACM International Symposium on Cluster, Cloud and Grid Computing, </a:t>
            </a:r>
            <a:r>
              <a:rPr lang="en-US" sz="1400" i="1" dirty="0" smtClean="0"/>
              <a:t>2013</a:t>
            </a:r>
          </a:p>
          <a:p>
            <a:pPr>
              <a:lnSpc>
                <a:spcPct val="110000"/>
              </a:lnSpc>
            </a:pPr>
            <a:r>
              <a:rPr lang="en-US" sz="1400" i="1" dirty="0" smtClean="0"/>
              <a:t>R. </a:t>
            </a:r>
            <a:r>
              <a:rPr lang="en-US" sz="1400" i="1" dirty="0" err="1" smtClean="0"/>
              <a:t>Killick</a:t>
            </a:r>
            <a:r>
              <a:rPr lang="en-US" sz="1400" i="1" dirty="0"/>
              <a:t> </a:t>
            </a:r>
            <a:r>
              <a:rPr lang="en-US" sz="1400" i="1" dirty="0" smtClean="0"/>
              <a:t>and I.A. </a:t>
            </a:r>
            <a:r>
              <a:rPr lang="en-US" sz="1400" i="1" dirty="0" err="1" smtClean="0"/>
              <a:t>Eckley</a:t>
            </a:r>
            <a:r>
              <a:rPr lang="en-US" sz="1400" i="1" dirty="0" smtClean="0"/>
              <a:t>, “</a:t>
            </a:r>
            <a:r>
              <a:rPr lang="en-US" sz="1400" i="1" dirty="0" err="1" smtClean="0"/>
              <a:t>Changepoint</a:t>
            </a:r>
            <a:r>
              <a:rPr lang="en-US" sz="1400" i="1" dirty="0" smtClean="0"/>
              <a:t>: An R Package for </a:t>
            </a:r>
            <a:r>
              <a:rPr lang="en-US" sz="1400" i="1" dirty="0" err="1" smtClean="0"/>
              <a:t>Changepoint</a:t>
            </a:r>
            <a:r>
              <a:rPr lang="en-US" sz="1400" i="1" dirty="0" smtClean="0"/>
              <a:t> Analysis”, Journal of Statistical Software, 2014, </a:t>
            </a:r>
            <a:r>
              <a:rPr lang="en-US" sz="1400" i="1" dirty="0" err="1"/>
              <a:t>v</a:t>
            </a:r>
            <a:r>
              <a:rPr lang="en-US" sz="1400" i="1" dirty="0" err="1" smtClean="0"/>
              <a:t>ol</a:t>
            </a:r>
            <a:r>
              <a:rPr lang="en-US" sz="1400" i="1" dirty="0" smtClean="0"/>
              <a:t> 58, issue 3</a:t>
            </a:r>
          </a:p>
          <a:p>
            <a:pPr>
              <a:lnSpc>
                <a:spcPct val="110000"/>
              </a:lnSpc>
            </a:pPr>
            <a:r>
              <a:rPr lang="en-US" sz="1400" i="1" dirty="0" smtClean="0"/>
              <a:t>A</a:t>
            </a:r>
            <a:r>
              <a:rPr lang="en-US" sz="1400" i="1" dirty="0"/>
              <a:t>. </a:t>
            </a:r>
            <a:r>
              <a:rPr lang="en-US" sz="1400" i="1" dirty="0" err="1"/>
              <a:t>Iosup</a:t>
            </a:r>
            <a:r>
              <a:rPr lang="en-US" sz="1400" i="1" dirty="0"/>
              <a:t>, N. </a:t>
            </a:r>
            <a:r>
              <a:rPr lang="en-US" sz="1400" i="1" dirty="0" err="1"/>
              <a:t>Yigitbasi</a:t>
            </a:r>
            <a:r>
              <a:rPr lang="en-US" sz="1400" i="1" dirty="0"/>
              <a:t>, and D. </a:t>
            </a:r>
            <a:r>
              <a:rPr lang="en-US" sz="1400" i="1" dirty="0" err="1"/>
              <a:t>Epema</a:t>
            </a:r>
            <a:r>
              <a:rPr lang="en-US" sz="1400" i="1" dirty="0"/>
              <a:t>, “On the Performance Variability of Production Cloud Services,” in Cluster, Cloud and Grid Computing (</a:t>
            </a:r>
            <a:r>
              <a:rPr lang="en-US" sz="1400" i="1" dirty="0" err="1"/>
              <a:t>CCGrid</a:t>
            </a:r>
            <a:r>
              <a:rPr lang="en-US" sz="1400" i="1" dirty="0"/>
              <a:t>), 2011 11th IEEE/ACM Inter- national Symposium on, 2011 </a:t>
            </a:r>
          </a:p>
          <a:p>
            <a:pPr>
              <a:lnSpc>
                <a:spcPct val="110000"/>
              </a:lnSpc>
            </a:pPr>
            <a:r>
              <a:rPr lang="en-US" sz="1400" i="1" dirty="0" err="1" smtClean="0"/>
              <a:t>S.Duan</a:t>
            </a:r>
            <a:r>
              <a:rPr lang="en-US" sz="1400" i="1" dirty="0" smtClean="0"/>
              <a:t> and S.</a:t>
            </a:r>
            <a:r>
              <a:rPr lang="en-US" sz="1400" i="1" dirty="0" err="1" smtClean="0"/>
              <a:t>Babu</a:t>
            </a:r>
            <a:r>
              <a:rPr lang="en-US" sz="1400" i="1" dirty="0"/>
              <a:t>,“</a:t>
            </a:r>
            <a:r>
              <a:rPr lang="en-US" sz="1400" i="1" dirty="0" smtClean="0"/>
              <a:t>Proactive Identification of Performance </a:t>
            </a:r>
            <a:r>
              <a:rPr lang="en-US" sz="1400" i="1" dirty="0"/>
              <a:t>Problems,” in ACM SIGMOD International Conference on Management of Data, 2006 </a:t>
            </a:r>
          </a:p>
          <a:p>
            <a:pPr>
              <a:lnSpc>
                <a:spcPct val="110000"/>
              </a:lnSpc>
            </a:pPr>
            <a:endParaRPr lang="en-US" sz="1400" i="1" dirty="0" smtClean="0"/>
          </a:p>
        </p:txBody>
      </p:sp>
      <p:sp>
        <p:nvSpPr>
          <p:cNvPr id="3" name="Slide Number Placeholder 2"/>
          <p:cNvSpPr>
            <a:spLocks noGrp="1"/>
          </p:cNvSpPr>
          <p:nvPr>
            <p:ph type="sldNum" sz="quarter" idx="12"/>
          </p:nvPr>
        </p:nvSpPr>
        <p:spPr/>
        <p:txBody>
          <a:bodyPr/>
          <a:lstStyle/>
          <a:p>
            <a:fld id="{D4755116-B387-CD40-9D82-4279FFF17F28}" type="slidenum">
              <a:rPr lang="en-US" smtClean="0"/>
              <a:t>41</a:t>
            </a:fld>
            <a:endParaRPr lang="en-US"/>
          </a:p>
        </p:txBody>
      </p:sp>
    </p:spTree>
    <p:extLst>
      <p:ext uri="{BB962C8B-B14F-4D97-AF65-F5344CB8AC3E}">
        <p14:creationId xmlns:p14="http://schemas.microsoft.com/office/powerpoint/2010/main" val="417576840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D4755116-B387-CD40-9D82-4279FFF17F28}" type="slidenum">
              <a:rPr lang="en-US" smtClean="0"/>
              <a:t>42</a:t>
            </a:fld>
            <a:endParaRPr lang="en-US"/>
          </a:p>
        </p:txBody>
      </p:sp>
    </p:spTree>
    <p:extLst>
      <p:ext uri="{BB962C8B-B14F-4D97-AF65-F5344CB8AC3E}">
        <p14:creationId xmlns:p14="http://schemas.microsoft.com/office/powerpoint/2010/main" val="199102671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43</a:t>
            </a:fld>
            <a:endParaRPr lang="en-US"/>
          </a:p>
        </p:txBody>
      </p:sp>
    </p:spTree>
    <p:extLst>
      <p:ext uri="{BB962C8B-B14F-4D97-AF65-F5344CB8AC3E}">
        <p14:creationId xmlns:p14="http://schemas.microsoft.com/office/powerpoint/2010/main" val="41997651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44</a:t>
            </a:fld>
            <a:endParaRPr lang="en-US"/>
          </a:p>
        </p:txBody>
      </p:sp>
    </p:spTree>
    <p:extLst>
      <p:ext uri="{BB962C8B-B14F-4D97-AF65-F5344CB8AC3E}">
        <p14:creationId xmlns:p14="http://schemas.microsoft.com/office/powerpoint/2010/main" val="37489147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45</a:t>
            </a:fld>
            <a:endParaRPr lang="en-US"/>
          </a:p>
        </p:txBody>
      </p:sp>
    </p:spTree>
    <p:extLst>
      <p:ext uri="{BB962C8B-B14F-4D97-AF65-F5344CB8AC3E}">
        <p14:creationId xmlns:p14="http://schemas.microsoft.com/office/powerpoint/2010/main" val="302790744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46</a:t>
            </a:fld>
            <a:endParaRPr lang="en-US"/>
          </a:p>
        </p:txBody>
      </p:sp>
    </p:spTree>
    <p:extLst>
      <p:ext uri="{BB962C8B-B14F-4D97-AF65-F5344CB8AC3E}">
        <p14:creationId xmlns:p14="http://schemas.microsoft.com/office/powerpoint/2010/main" val="29161801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
        <p:nvSpPr>
          <p:cNvPr id="4" name="Slide Number Placeholder 3"/>
          <p:cNvSpPr>
            <a:spLocks noGrp="1"/>
          </p:cNvSpPr>
          <p:nvPr>
            <p:ph type="sldNum" sz="quarter" idx="12"/>
          </p:nvPr>
        </p:nvSpPr>
        <p:spPr/>
        <p:txBody>
          <a:bodyPr/>
          <a:lstStyle/>
          <a:p>
            <a:fld id="{D4755116-B387-CD40-9D82-4279FFF17F28}" type="slidenum">
              <a:rPr lang="en-US" smtClean="0"/>
              <a:t>47</a:t>
            </a:fld>
            <a:endParaRPr lang="en-US"/>
          </a:p>
        </p:txBody>
      </p:sp>
    </p:spTree>
    <p:extLst>
      <p:ext uri="{BB962C8B-B14F-4D97-AF65-F5344CB8AC3E}">
        <p14:creationId xmlns:p14="http://schemas.microsoft.com/office/powerpoint/2010/main" val="207248877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48</a:t>
            </a:fld>
            <a:endParaRPr lang="en-US"/>
          </a:p>
        </p:txBody>
      </p:sp>
    </p:spTree>
    <p:extLst>
      <p:ext uri="{BB962C8B-B14F-4D97-AF65-F5344CB8AC3E}">
        <p14:creationId xmlns:p14="http://schemas.microsoft.com/office/powerpoint/2010/main" val="229934232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49</a:t>
            </a:fld>
            <a:endParaRPr lang="en-US"/>
          </a:p>
        </p:txBody>
      </p:sp>
    </p:spTree>
    <p:extLst>
      <p:ext uri="{BB962C8B-B14F-4D97-AF65-F5344CB8AC3E}">
        <p14:creationId xmlns:p14="http://schemas.microsoft.com/office/powerpoint/2010/main" val="169977860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Establish Performance SLOs</a:t>
            </a:r>
            <a:endParaRPr lang="en-US" dirty="0"/>
          </a:p>
        </p:txBody>
      </p:sp>
      <p:sp>
        <p:nvSpPr>
          <p:cNvPr id="3" name="Content Placeholder 2"/>
          <p:cNvSpPr>
            <a:spLocks noGrp="1"/>
          </p:cNvSpPr>
          <p:nvPr>
            <p:ph idx="1"/>
          </p:nvPr>
        </p:nvSpPr>
        <p:spPr/>
        <p:txBody>
          <a:bodyPr>
            <a:normAutofit/>
          </a:bodyPr>
          <a:lstStyle/>
          <a:p>
            <a:pPr marL="342900" lvl="1" indent="-342900">
              <a:buFont typeface="Arial"/>
              <a:buChar char="•"/>
            </a:pPr>
            <a:r>
              <a:rPr lang="en-US" sz="3200" dirty="0" smtClean="0"/>
              <a:t>A bound on application’s response time that enables:</a:t>
            </a:r>
          </a:p>
          <a:p>
            <a:pPr lvl="1"/>
            <a:r>
              <a:rPr lang="en-US" dirty="0" smtClean="0"/>
              <a:t>Reasoning about downstream app performance</a:t>
            </a:r>
          </a:p>
          <a:p>
            <a:pPr lvl="1"/>
            <a:r>
              <a:rPr lang="en-US" dirty="0" smtClean="0"/>
              <a:t>Application monitoring for consistent operation</a:t>
            </a:r>
          </a:p>
          <a:p>
            <a:pPr lvl="1"/>
            <a:r>
              <a:rPr lang="en-US" dirty="0" smtClean="0"/>
              <a:t>Negotiating SLAs</a:t>
            </a:r>
            <a:endParaRPr lang="en-US" dirty="0"/>
          </a:p>
          <a:p>
            <a:pPr marL="342900" lvl="1" indent="-342900">
              <a:buFont typeface="Arial"/>
              <a:buChar char="•"/>
            </a:pPr>
            <a:r>
              <a:rPr lang="en-US" sz="3200" dirty="0" smtClean="0"/>
              <a:t>No reliable and systematic means for stipulating such bounds</a:t>
            </a:r>
          </a:p>
        </p:txBody>
      </p:sp>
      <p:sp>
        <p:nvSpPr>
          <p:cNvPr id="5" name="Slide Number Placeholder 4"/>
          <p:cNvSpPr>
            <a:spLocks noGrp="1"/>
          </p:cNvSpPr>
          <p:nvPr>
            <p:ph type="sldNum" sz="quarter" idx="12"/>
          </p:nvPr>
        </p:nvSpPr>
        <p:spPr/>
        <p:txBody>
          <a:bodyPr/>
          <a:lstStyle/>
          <a:p>
            <a:fld id="{D4755116-B387-CD40-9D82-4279FFF17F28}" type="slidenum">
              <a:rPr lang="en-US" smtClean="0"/>
              <a:t>5</a:t>
            </a:fld>
            <a:endParaRPr lang="en-US"/>
          </a:p>
        </p:txBody>
      </p:sp>
    </p:spTree>
    <p:extLst>
      <p:ext uri="{BB962C8B-B14F-4D97-AF65-F5344CB8AC3E}">
        <p14:creationId xmlns:p14="http://schemas.microsoft.com/office/powerpoint/2010/main" val="81371603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50</a:t>
            </a:fld>
            <a:endParaRPr lang="en-US"/>
          </a:p>
        </p:txBody>
      </p:sp>
    </p:spTree>
    <p:extLst>
      <p:ext uri="{BB962C8B-B14F-4D97-AF65-F5344CB8AC3E}">
        <p14:creationId xmlns:p14="http://schemas.microsoft.com/office/powerpoint/2010/main" val="195620015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51</a:t>
            </a:fld>
            <a:endParaRPr lang="en-US"/>
          </a:p>
        </p:txBody>
      </p:sp>
    </p:spTree>
    <p:extLst>
      <p:ext uri="{BB962C8B-B14F-4D97-AF65-F5344CB8AC3E}">
        <p14:creationId xmlns:p14="http://schemas.microsoft.com/office/powerpoint/2010/main" val="190184579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
        <p:nvSpPr>
          <p:cNvPr id="3" name="Slide Number Placeholder 2"/>
          <p:cNvSpPr>
            <a:spLocks noGrp="1"/>
          </p:cNvSpPr>
          <p:nvPr>
            <p:ph type="sldNum" sz="quarter" idx="12"/>
          </p:nvPr>
        </p:nvSpPr>
        <p:spPr/>
        <p:txBody>
          <a:bodyPr/>
          <a:lstStyle/>
          <a:p>
            <a:fld id="{D4755116-B387-CD40-9D82-4279FFF17F28}" type="slidenum">
              <a:rPr lang="en-US" smtClean="0"/>
              <a:t>52</a:t>
            </a:fld>
            <a:endParaRPr lang="en-US"/>
          </a:p>
        </p:txBody>
      </p:sp>
    </p:spTree>
    <p:extLst>
      <p:ext uri="{BB962C8B-B14F-4D97-AF65-F5344CB8AC3E}">
        <p14:creationId xmlns:p14="http://schemas.microsoft.com/office/powerpoint/2010/main" val="2188618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SLAs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53</a:t>
            </a:fld>
            <a:endParaRPr lang="en-US"/>
          </a:p>
        </p:txBody>
      </p:sp>
      <p:sp>
        <p:nvSpPr>
          <p:cNvPr id="5" name="TextBox 4"/>
          <p:cNvSpPr txBox="1"/>
          <p:nvPr/>
        </p:nvSpPr>
        <p:spPr>
          <a:xfrm>
            <a:off x="165100" y="6264335"/>
            <a:ext cx="8788400" cy="562718"/>
          </a:xfrm>
          <a:prstGeom prst="rect">
            <a:avLst/>
          </a:prstGeom>
          <a:noFill/>
        </p:spPr>
        <p:txBody>
          <a:bodyPr wrap="square" rtlCol="0">
            <a:spAutoFit/>
          </a:bodyPr>
          <a:lstStyle/>
          <a:p>
            <a:pPr>
              <a:lnSpc>
                <a:spcPct val="110000"/>
              </a:lnSpc>
            </a:pPr>
            <a:r>
              <a:rPr lang="en-US" sz="1400" i="1" dirty="0" smtClean="0"/>
              <a:t>D. </a:t>
            </a:r>
            <a:r>
              <a:rPr lang="en-US" sz="1400" i="1" dirty="0" err="1" smtClean="0"/>
              <a:t>Nurmi</a:t>
            </a:r>
            <a:r>
              <a:rPr lang="en-US" sz="1400" i="1" dirty="0" smtClean="0"/>
              <a:t>, J. </a:t>
            </a:r>
            <a:r>
              <a:rPr lang="en-US" sz="1400" i="1" dirty="0" err="1" smtClean="0"/>
              <a:t>Brevik</a:t>
            </a:r>
            <a:r>
              <a:rPr lang="en-US" sz="1400" i="1" dirty="0" smtClean="0"/>
              <a:t> and R. </a:t>
            </a:r>
            <a:r>
              <a:rPr lang="en-US" sz="1400" i="1" dirty="0" err="1" smtClean="0"/>
              <a:t>Wolski</a:t>
            </a:r>
            <a:r>
              <a:rPr lang="en-US" sz="1400" i="1" dirty="0" smtClean="0"/>
              <a:t>, “QBETS: Queue Bounds Estimation from Time Series”, 2008 International Conference on Job Scheduling Strategies for Parallel Processing</a:t>
            </a:r>
            <a:endParaRPr lang="en-US" sz="1400" i="1" dirty="0"/>
          </a:p>
        </p:txBody>
      </p:sp>
    </p:spTree>
    <p:extLst>
      <p:ext uri="{BB962C8B-B14F-4D97-AF65-F5344CB8AC3E}">
        <p14:creationId xmlns:p14="http://schemas.microsoft.com/office/powerpoint/2010/main" val="4299963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SLA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change point</a:t>
            </a:r>
          </a:p>
          <a:p>
            <a:r>
              <a:rPr lang="en-US" dirty="0" smtClean="0"/>
              <a:t>We consider the SLA to have become invalid if this change point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54</a:t>
            </a:fld>
            <a:endParaRPr lang="en-US"/>
          </a:p>
        </p:txBody>
      </p:sp>
    </p:spTree>
    <p:extLst>
      <p:ext uri="{BB962C8B-B14F-4D97-AF65-F5344CB8AC3E}">
        <p14:creationId xmlns:p14="http://schemas.microsoft.com/office/powerpoint/2010/main" val="215911550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Tightness </a:t>
            </a:r>
            <a:endParaRPr lang="en-US" dirty="0"/>
          </a:p>
        </p:txBody>
      </p:sp>
      <p:pic>
        <p:nvPicPr>
          <p:cNvPr id="4" name="Content Placeholder 3"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a:xfrm>
            <a:off x="-406425" y="1283494"/>
            <a:ext cx="9771727" cy="5374073"/>
          </a:xfrm>
        </p:spPr>
      </p:pic>
      <p:sp>
        <p:nvSpPr>
          <p:cNvPr id="3" name="Slide Number Placeholder 2"/>
          <p:cNvSpPr>
            <a:spLocks noGrp="1"/>
          </p:cNvSpPr>
          <p:nvPr>
            <p:ph type="sldNum" sz="quarter" idx="12"/>
          </p:nvPr>
        </p:nvSpPr>
        <p:spPr/>
        <p:txBody>
          <a:bodyPr/>
          <a:lstStyle/>
          <a:p>
            <a:fld id="{3336F440-0623-F948-B0BF-C3A0BAE2BBD0}" type="slidenum">
              <a:rPr lang="en-US" smtClean="0"/>
              <a:pPr/>
              <a:t>55</a:t>
            </a:fld>
            <a:endParaRPr lang="en-US"/>
          </a:p>
        </p:txBody>
      </p:sp>
    </p:spTree>
    <p:extLst>
      <p:ext uri="{BB962C8B-B14F-4D97-AF65-F5344CB8AC3E}">
        <p14:creationId xmlns:p14="http://schemas.microsoft.com/office/powerpoint/2010/main" val="235818404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316693"/>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56</a:t>
            </a:fld>
            <a:endParaRPr lang="en-US"/>
          </a:p>
        </p:txBody>
      </p:sp>
    </p:spTree>
    <p:extLst>
      <p:ext uri="{BB962C8B-B14F-4D97-AF65-F5344CB8AC3E}">
        <p14:creationId xmlns:p14="http://schemas.microsoft.com/office/powerpoint/2010/main" val="240184998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57</a:t>
            </a:fld>
            <a:endParaRPr lang="en-US"/>
          </a:p>
        </p:txBody>
      </p:sp>
    </p:spTree>
    <p:extLst>
      <p:ext uri="{BB962C8B-B14F-4D97-AF65-F5344CB8AC3E}">
        <p14:creationId xmlns:p14="http://schemas.microsoft.com/office/powerpoint/2010/main" val="298233145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
        <p:nvSpPr>
          <p:cNvPr id="3" name="Slide Number Placeholder 2"/>
          <p:cNvSpPr>
            <a:spLocks noGrp="1"/>
          </p:cNvSpPr>
          <p:nvPr>
            <p:ph type="sldNum" sz="quarter" idx="12"/>
          </p:nvPr>
        </p:nvSpPr>
        <p:spPr/>
        <p:txBody>
          <a:bodyPr/>
          <a:lstStyle/>
          <a:p>
            <a:fld id="{D4755116-B387-CD40-9D82-4279FFF17F28}" type="slidenum">
              <a:rPr lang="en-US" smtClean="0"/>
              <a:t>58</a:t>
            </a:fld>
            <a:endParaRPr lang="en-US"/>
          </a:p>
        </p:txBody>
      </p:sp>
    </p:spTree>
    <p:extLst>
      <p:ext uri="{BB962C8B-B14F-4D97-AF65-F5344CB8AC3E}">
        <p14:creationId xmlns:p14="http://schemas.microsoft.com/office/powerpoint/2010/main" val="2229371067"/>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
        <p:nvSpPr>
          <p:cNvPr id="3" name="Slide Number Placeholder 2"/>
          <p:cNvSpPr>
            <a:spLocks noGrp="1"/>
          </p:cNvSpPr>
          <p:nvPr>
            <p:ph type="sldNum" sz="quarter" idx="12"/>
          </p:nvPr>
        </p:nvSpPr>
        <p:spPr/>
        <p:txBody>
          <a:bodyPr/>
          <a:lstStyle/>
          <a:p>
            <a:fld id="{D4755116-B387-CD40-9D82-4279FFF17F28}" type="slidenum">
              <a:rPr lang="en-US" smtClean="0"/>
              <a:t>59</a:t>
            </a:fld>
            <a:endParaRPr lang="en-US"/>
          </a:p>
        </p:txBody>
      </p:sp>
    </p:spTree>
    <p:extLst>
      <p:ext uri="{BB962C8B-B14F-4D97-AF65-F5344CB8AC3E}">
        <p14:creationId xmlns:p14="http://schemas.microsoft.com/office/powerpoint/2010/main" val="33791066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Performance Debugging Support</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47740"/>
            <a:ext cx="1686678" cy="1368111"/>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6</a:t>
            </a:fld>
            <a:endParaRPr lang="en-US"/>
          </a:p>
        </p:txBody>
      </p:sp>
      <p:pic>
        <p:nvPicPr>
          <p:cNvPr id="6" name="Picture 5" descr="Datadog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2418" y="3373442"/>
            <a:ext cx="1442409" cy="1442409"/>
          </a:xfrm>
          <a:prstGeom prst="rect">
            <a:avLst/>
          </a:prstGeom>
        </p:spPr>
      </p:pic>
      <p:pic>
        <p:nvPicPr>
          <p:cNvPr id="7" name="Picture 6" descr="dynatrace-squarelogo-14587448479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4460" y="3354353"/>
            <a:ext cx="1652951" cy="1652951"/>
          </a:xfrm>
          <a:prstGeom prst="rect">
            <a:avLst/>
          </a:prstGeom>
        </p:spPr>
      </p:pic>
      <p:pic>
        <p:nvPicPr>
          <p:cNvPr id="8" name="Picture 7" descr="sens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3291851"/>
            <a:ext cx="1752600" cy="1524000"/>
          </a:xfrm>
          <a:prstGeom prst="rect">
            <a:avLst/>
          </a:prstGeom>
        </p:spPr>
      </p:pic>
    </p:spTree>
    <p:extLst>
      <p:ext uri="{BB962C8B-B14F-4D97-AF65-F5344CB8AC3E}">
        <p14:creationId xmlns:p14="http://schemas.microsoft.com/office/powerpoint/2010/main" val="2244944627"/>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4755116-B387-CD40-9D82-4279FFF17F28}" type="slidenum">
              <a:rPr lang="en-US" smtClean="0"/>
              <a:t>60</a:t>
            </a:fld>
            <a:endParaRPr lang="en-US"/>
          </a:p>
        </p:txBody>
      </p:sp>
      <p:grpSp>
        <p:nvGrpSpPr>
          <p:cNvPr id="8" name="Group 7"/>
          <p:cNvGrpSpPr/>
          <p:nvPr/>
        </p:nvGrpSpPr>
        <p:grpSpPr>
          <a:xfrm>
            <a:off x="0" y="0"/>
            <a:ext cx="9144000" cy="983717"/>
            <a:chOff x="0" y="0"/>
            <a:chExt cx="9144000" cy="983717"/>
          </a:xfrm>
        </p:grpSpPr>
        <p:sp>
          <p:nvSpPr>
            <p:cNvPr id="5" name="Rectangle 4"/>
            <p:cNvSpPr/>
            <p:nvPr/>
          </p:nvSpPr>
          <p:spPr>
            <a:xfrm>
              <a:off x="0" y="0"/>
              <a:ext cx="9144000" cy="298851"/>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0" y="298851"/>
              <a:ext cx="286382" cy="68486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08909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Cannot enforce developer best practices</a:t>
            </a:r>
          </a:p>
          <a:p>
            <a:r>
              <a:rPr lang="en-US" dirty="0" smtClean="0"/>
              <a:t>Cannot establish performance SLOs</a:t>
            </a:r>
            <a:endParaRPr lang="en-US" dirty="0"/>
          </a:p>
          <a:p>
            <a:r>
              <a:rPr lang="en-US" dirty="0" smtClean="0"/>
              <a:t>Poor performance debugging support</a:t>
            </a:r>
          </a:p>
        </p:txBody>
      </p:sp>
      <p:sp>
        <p:nvSpPr>
          <p:cNvPr id="5" name="Left Brace 4"/>
          <p:cNvSpPr/>
          <p:nvPr/>
        </p:nvSpPr>
        <p:spPr>
          <a:xfrm rot="16200000">
            <a:off x="4169045" y="-442825"/>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293425"/>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4968135"/>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7</a:t>
            </a:fld>
            <a:endParaRPr lang="en-US"/>
          </a:p>
        </p:txBody>
      </p:sp>
    </p:spTree>
    <p:extLst>
      <p:ext uri="{BB962C8B-B14F-4D97-AF65-F5344CB8AC3E}">
        <p14:creationId xmlns:p14="http://schemas.microsoft.com/office/powerpoint/2010/main" val="37069938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Governance for Cloud-hosted Web Applications</a:t>
            </a:r>
            <a:endParaRPr lang="en-US" dirty="0"/>
          </a:p>
        </p:txBody>
      </p:sp>
      <p:sp>
        <p:nvSpPr>
          <p:cNvPr id="3" name="Content Placeholder 2"/>
          <p:cNvSpPr>
            <a:spLocks noGrp="1"/>
          </p:cNvSpPr>
          <p:nvPr>
            <p:ph idx="1"/>
          </p:nvPr>
        </p:nvSpPr>
        <p:spPr/>
        <p:txBody>
          <a:bodyPr>
            <a:normAutofit/>
          </a:bodyPr>
          <a:lstStyle/>
          <a:p>
            <a:r>
              <a:rPr lang="en-US" dirty="0"/>
              <a:t>Mechanism by which the acceptable operational parameters are specified and maintained in a system</a:t>
            </a:r>
          </a:p>
          <a:p>
            <a:pPr lvl="1"/>
            <a:r>
              <a:rPr lang="en-US" dirty="0" smtClean="0"/>
              <a:t>Specification</a:t>
            </a:r>
          </a:p>
          <a:p>
            <a:pPr lvl="1"/>
            <a:r>
              <a:rPr lang="en-US" dirty="0" smtClean="0"/>
              <a:t>Enforcement</a:t>
            </a:r>
          </a:p>
          <a:p>
            <a:pPr lvl="1"/>
            <a:r>
              <a:rPr lang="en-US" dirty="0" smtClean="0"/>
              <a:t>Monitoring</a:t>
            </a:r>
          </a:p>
          <a:p>
            <a:r>
              <a:rPr lang="en-US" dirty="0" smtClean="0"/>
              <a:t>Efficient: Non-invasive, Low overhead</a:t>
            </a:r>
          </a:p>
          <a:p>
            <a:r>
              <a:rPr lang="en-US" dirty="0" smtClean="0"/>
              <a:t>Automated: Without human intervention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8</a:t>
            </a:fld>
            <a:endParaRPr lang="en-US"/>
          </a:p>
        </p:txBody>
      </p:sp>
    </p:spTree>
    <p:extLst>
      <p:ext uri="{BB962C8B-B14F-4D97-AF65-F5344CB8AC3E}">
        <p14:creationId xmlns:p14="http://schemas.microsoft.com/office/powerpoint/2010/main" val="3172343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a:bodyPr>
          <a:lstStyle/>
          <a:p>
            <a:r>
              <a:rPr lang="en-US" dirty="0"/>
              <a:t>Can we efficiently enforce </a:t>
            </a:r>
            <a:r>
              <a:rPr lang="en-US" b="1" dirty="0"/>
              <a:t>governance</a:t>
            </a:r>
            <a:r>
              <a:rPr lang="en-US" dirty="0"/>
              <a:t> for cloud-hosted web applications to achieve administrative conformance, </a:t>
            </a:r>
            <a:r>
              <a:rPr lang="en-US" dirty="0" smtClean="0"/>
              <a:t>developer </a:t>
            </a:r>
            <a:r>
              <a:rPr lang="en-US" dirty="0"/>
              <a:t>best practices, and performance SLOs through automated analysis and </a:t>
            </a:r>
            <a:r>
              <a:rPr lang="en-US" dirty="0" smtClean="0"/>
              <a:t>diagnostics</a:t>
            </a:r>
            <a:r>
              <a:rPr lang="en-US" dirty="0"/>
              <a:t>? </a:t>
            </a:r>
          </a:p>
        </p:txBody>
      </p:sp>
      <p:sp>
        <p:nvSpPr>
          <p:cNvPr id="4" name="Slide Number Placeholder 3"/>
          <p:cNvSpPr>
            <a:spLocks noGrp="1"/>
          </p:cNvSpPr>
          <p:nvPr>
            <p:ph type="sldNum" sz="quarter" idx="12"/>
          </p:nvPr>
        </p:nvSpPr>
        <p:spPr/>
        <p:txBody>
          <a:bodyPr/>
          <a:lstStyle/>
          <a:p>
            <a:fld id="{D4755116-B387-CD40-9D82-4279FFF17F28}" type="slidenum">
              <a:rPr lang="en-US" smtClean="0"/>
              <a:t>9</a:t>
            </a:fld>
            <a:endParaRPr lang="en-US"/>
          </a:p>
        </p:txBody>
      </p:sp>
    </p:spTree>
    <p:extLst>
      <p:ext uri="{BB962C8B-B14F-4D97-AF65-F5344CB8AC3E}">
        <p14:creationId xmlns:p14="http://schemas.microsoft.com/office/powerpoint/2010/main" val="426996960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26589</TotalTime>
  <Words>3531</Words>
  <Application>Microsoft Macintosh PowerPoint</Application>
  <PresentationFormat>On-screen Show (4:3)</PresentationFormat>
  <Paragraphs>472</Paragraphs>
  <Slides>60</Slides>
  <Notes>20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Governance of Cloud-hosted Web Applications</vt:lpstr>
      <vt:lpstr>Cloud Computing</vt:lpstr>
      <vt:lpstr>Aftermath</vt:lpstr>
      <vt:lpstr>Cannot Enforce Developer Best Practices</vt:lpstr>
      <vt:lpstr>Cannot Establish Performance SLOs</vt:lpstr>
      <vt:lpstr>Poor Performance Debugging Support</vt:lpstr>
      <vt:lpstr>Unresolved Issues in the Cloud</vt:lpstr>
      <vt:lpstr>Governance for Cloud-hosted Web Applications</vt:lpstr>
      <vt:lpstr>Thesis Question</vt:lpstr>
      <vt:lpstr>Research Contributions</vt:lpstr>
      <vt:lpstr>Cloud Platform-as-a-Service</vt:lpstr>
      <vt:lpstr>Research Contributions</vt:lpstr>
      <vt:lpstr>Governance Framework: Goals</vt:lpstr>
      <vt:lpstr>EAGER</vt:lpstr>
      <vt:lpstr>EAGER Architecture</vt:lpstr>
      <vt:lpstr>Policy Language</vt:lpstr>
      <vt:lpstr>Policy Examples</vt:lpstr>
      <vt:lpstr>EAGER Overhead vs Applications</vt:lpstr>
      <vt:lpstr>EAGER Results Summary</vt:lpstr>
      <vt:lpstr>Research Contributions</vt:lpstr>
      <vt:lpstr>Performance SLOs: Goals</vt:lpstr>
      <vt:lpstr>Cerebro</vt:lpstr>
      <vt:lpstr>Cerebro Architecture</vt:lpstr>
      <vt:lpstr>SLO Durability</vt:lpstr>
      <vt:lpstr>Prediction Correctness</vt:lpstr>
      <vt:lpstr>Cerebro Results Summary</vt:lpstr>
      <vt:lpstr>Research Contributions</vt:lpstr>
      <vt:lpstr>Monitoring Framework: Goals</vt:lpstr>
      <vt:lpstr>Roots</vt:lpstr>
      <vt:lpstr>Roots Architecture</vt:lpstr>
      <vt:lpstr>Detecting SLO Violations</vt:lpstr>
      <vt:lpstr>Step 1: Workload Analysis</vt:lpstr>
      <vt:lpstr>Step 2: Bottleneck Identification</vt:lpstr>
      <vt:lpstr>Relative Importance</vt:lpstr>
      <vt:lpstr>Quantile and Tail-end Analysis</vt:lpstr>
      <vt:lpstr>Diagnosis Accuracy</vt:lpstr>
      <vt:lpstr>Roots Results Summary</vt:lpstr>
      <vt:lpstr>Overall Summary</vt:lpstr>
      <vt:lpstr>Conclusions</vt:lpstr>
      <vt:lpstr>Related Work</vt:lpstr>
      <vt:lpstr>Related Work</vt:lpstr>
      <vt:lpstr>PowerPoint Presentation</vt:lpstr>
      <vt:lpstr>Anomaly Detection</vt:lpstr>
      <vt:lpstr>Root Cause Analysis</vt:lpstr>
      <vt:lpstr>Path Analysis</vt:lpstr>
      <vt:lpstr>Outline</vt:lpstr>
      <vt:lpstr>Thesis Question</vt:lpstr>
      <vt:lpstr>Example Policies</vt:lpstr>
      <vt:lpstr>EAGER Prototype</vt:lpstr>
      <vt:lpstr>EAGER Overhead by App</vt:lpstr>
      <vt:lpstr>EAGER Overhead vs Policies</vt:lpstr>
      <vt:lpstr>ProgrammableWeb Dataset</vt:lpstr>
      <vt:lpstr>QBETS: Queue Bounds Estimation from Time Series</vt:lpstr>
      <vt:lpstr>Detecting SLA Invalidation</vt:lpstr>
      <vt:lpstr>Evaluation: Prediction Tightness </vt:lpstr>
      <vt:lpstr>SLA Validity Periods (In Hours)</vt:lpstr>
      <vt:lpstr>SLA Renewals Per User</vt:lpstr>
      <vt:lpstr>Chen &amp; Liu Method Example</vt:lpstr>
      <vt:lpstr>Simulation Results</vt:lpstr>
      <vt:lpstr>PowerPoint Presentation</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309</cp:revision>
  <dcterms:created xsi:type="dcterms:W3CDTF">2016-02-29T02:15:03Z</dcterms:created>
  <dcterms:modified xsi:type="dcterms:W3CDTF">2016-11-21T21:33:44Z</dcterms:modified>
</cp:coreProperties>
</file>