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326" r:id="rId2"/>
    <p:sldId id="264" r:id="rId3"/>
    <p:sldId id="265" r:id="rId4"/>
    <p:sldId id="267" r:id="rId5"/>
    <p:sldId id="268" r:id="rId6"/>
    <p:sldId id="269" r:id="rId7"/>
    <p:sldId id="266" r:id="rId8"/>
    <p:sldId id="274" r:id="rId9"/>
    <p:sldId id="275" r:id="rId10"/>
    <p:sldId id="329" r:id="rId11"/>
    <p:sldId id="270" r:id="rId12"/>
    <p:sldId id="332" r:id="rId13"/>
    <p:sldId id="276" r:id="rId14"/>
    <p:sldId id="277" r:id="rId15"/>
    <p:sldId id="278" r:id="rId16"/>
    <p:sldId id="279" r:id="rId17"/>
    <p:sldId id="284" r:id="rId18"/>
    <p:sldId id="311" r:id="rId19"/>
    <p:sldId id="333" r:id="rId20"/>
    <p:sldId id="286" r:id="rId21"/>
    <p:sldId id="288" r:id="rId22"/>
    <p:sldId id="287" r:id="rId23"/>
    <p:sldId id="292" r:id="rId24"/>
    <p:sldId id="290" r:id="rId25"/>
    <p:sldId id="312" r:id="rId26"/>
    <p:sldId id="334" r:id="rId27"/>
    <p:sldId id="296" r:id="rId28"/>
    <p:sldId id="297" r:id="rId29"/>
    <p:sldId id="298" r:id="rId30"/>
    <p:sldId id="299" r:id="rId31"/>
    <p:sldId id="301" r:id="rId32"/>
    <p:sldId id="304" r:id="rId33"/>
    <p:sldId id="300" r:id="rId34"/>
    <p:sldId id="305" r:id="rId35"/>
    <p:sldId id="306" r:id="rId36"/>
    <p:sldId id="325" r:id="rId37"/>
    <p:sldId id="318" r:id="rId38"/>
    <p:sldId id="319" r:id="rId39"/>
    <p:sldId id="320" r:id="rId40"/>
    <p:sldId id="321" r:id="rId41"/>
    <p:sldId id="322" r:id="rId42"/>
    <p:sldId id="323" r:id="rId43"/>
    <p:sldId id="324" r:id="rId44"/>
    <p:sldId id="307" r:id="rId45"/>
    <p:sldId id="308" r:id="rId46"/>
    <p:sldId id="309" r:id="rId47"/>
    <p:sldId id="310" r:id="rId48"/>
    <p:sldId id="327" r:id="rId49"/>
    <p:sldId id="328" r:id="rId50"/>
    <p:sldId id="313" r:id="rId51"/>
    <p:sldId id="314" r:id="rId52"/>
    <p:sldId id="315" r:id="rId53"/>
    <p:sldId id="316" r:id="rId54"/>
    <p:sldId id="31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329"/>
            <p14:sldId id="270"/>
            <p14:sldId id="332"/>
            <p14:sldId id="276"/>
            <p14:sldId id="277"/>
            <p14:sldId id="278"/>
            <p14:sldId id="279"/>
            <p14:sldId id="284"/>
            <p14:sldId id="311"/>
            <p14:sldId id="333"/>
            <p14:sldId id="286"/>
            <p14:sldId id="288"/>
            <p14:sldId id="287"/>
            <p14:sldId id="292"/>
            <p14:sldId id="290"/>
            <p14:sldId id="312"/>
            <p14:sldId id="334"/>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83D"/>
    <a:srgbClr val="C6113F"/>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5/18/16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5/18/16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20</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24</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25</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27</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my contributions</a:t>
            </a:r>
          </a:p>
          <a:p>
            <a:pPr marL="171450" indent="-171450">
              <a:buFontTx/>
              <a:buChar char="-"/>
            </a:pPr>
            <a:r>
              <a:rPr lang="en-US" baseline="0" dirty="0" smtClean="0"/>
              <a:t>Deployment time governance, scalable</a:t>
            </a:r>
          </a:p>
          <a:p>
            <a:pPr marL="171450" indent="-171450">
              <a:buFontTx/>
              <a:buChar char="-"/>
            </a:pPr>
            <a:r>
              <a:rPr lang="en-US" baseline="0" dirty="0" smtClean="0"/>
              <a:t>Correct, tight SLAs without any testing or instrumentation</a:t>
            </a:r>
          </a:p>
          <a:p>
            <a:pPr marL="171450" indent="-171450">
              <a:buFontTx/>
              <a:buChar char="-"/>
            </a:pPr>
            <a:endParaRPr lang="en-US" baseline="0" dirty="0" smtClean="0"/>
          </a:p>
          <a:p>
            <a:pPr marL="171450" indent="-171450">
              <a:buFontTx/>
              <a:buChar char="-"/>
            </a:pPr>
            <a:endParaRPr lang="en-US" dirty="0" smtClean="0"/>
          </a:p>
          <a:p>
            <a:pPr marL="171450" indent="-171450">
              <a:buFontTx/>
              <a:buChar char="-"/>
            </a:pPr>
            <a:r>
              <a:rPr lang="en-US" dirty="0" smtClean="0"/>
              <a:t>Methodology for formulating</a:t>
            </a:r>
            <a:r>
              <a:rPr lang="is-IS" dirty="0" smtClean="0"/>
              <a:t>…</a:t>
            </a:r>
          </a:p>
          <a:p>
            <a:pPr marL="171450" indent="-171450">
              <a:buFontTx/>
              <a:buChar char="-"/>
            </a:pPr>
            <a:r>
              <a:rPr lang="is-IS" smtClean="0"/>
              <a:t>Frmaework for scalable cloud app....</a:t>
            </a:r>
            <a:endParaRPr lang="en-US" dirty="0"/>
          </a:p>
          <a:p>
            <a:r>
              <a:rPr lang="en-US" dirty="0"/>
              <a:t>----- Meeting Notes (4/14/16 14:44) -----</a:t>
            </a:r>
          </a:p>
          <a:p>
            <a:r>
              <a:rPr lang="en-US" dirty="0"/>
              <a:t>3 chapter intros for EAGER, </a:t>
            </a:r>
            <a:r>
              <a:rPr lang="en-US" dirty="0" err="1"/>
              <a:t>Cerebro</a:t>
            </a:r>
            <a:r>
              <a:rPr lang="en-US" dirty="0"/>
              <a:t>, Roots</a:t>
            </a:r>
          </a:p>
          <a:p>
            <a:endParaRPr lang="en-US" dirty="0"/>
          </a:p>
          <a:p>
            <a:r>
              <a:rPr lang="en-US" dirty="0"/>
              <a:t>My thesis will....</a:t>
            </a:r>
          </a:p>
          <a:p>
            <a:endParaRPr lang="en-US" dirty="0"/>
          </a:p>
          <a:p>
            <a:r>
              <a:rPr lang="en-US" dirty="0"/>
              <a:t>Add timeline</a:t>
            </a:r>
          </a:p>
          <a:p>
            <a:endParaRPr lang="en-US" dirty="0"/>
          </a:p>
          <a:p>
            <a:r>
              <a:rPr lang="en-US" dirty="0"/>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53</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86987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34105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5/18/16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5/18/16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5/18/16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5/18/16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Mechanism for automatically formulating performance SLAs for cloud applications</a:t>
            </a:r>
          </a:p>
          <a:p>
            <a:r>
              <a:rPr lang="en-US"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3">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11</a:t>
            </a:fld>
            <a:endParaRPr lang="en-US"/>
          </a:p>
        </p:txBody>
      </p:sp>
      <p:sp>
        <p:nvSpPr>
          <p:cNvPr id="6" name="Rectangular Callout 5"/>
          <p:cNvSpPr/>
          <p:nvPr/>
        </p:nvSpPr>
        <p:spPr>
          <a:xfrm>
            <a:off x="7219946" y="3092485"/>
            <a:ext cx="1798171" cy="3263865"/>
          </a:xfrm>
          <a:prstGeom prst="wedgeRectCallout">
            <a:avLst>
              <a:gd name="adj1" fmla="val -87087"/>
              <a:gd name="adj2" fmla="val 13433"/>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App Engine</a:t>
            </a:r>
          </a:p>
          <a:p>
            <a:pPr algn="ctr"/>
            <a:r>
              <a:rPr lang="en-US" dirty="0" err="1" smtClean="0">
                <a:solidFill>
                  <a:schemeClr val="tx1"/>
                </a:solidFill>
              </a:rPr>
              <a:t>AppScale</a:t>
            </a:r>
            <a:endParaRPr lang="en-US" dirty="0" smtClean="0">
              <a:solidFill>
                <a:schemeClr val="tx1"/>
              </a:solidFill>
            </a:endParaRPr>
          </a:p>
          <a:p>
            <a:pPr algn="ctr"/>
            <a:r>
              <a:rPr lang="en-US" dirty="0" smtClean="0">
                <a:solidFill>
                  <a:schemeClr val="tx1"/>
                </a:solidFill>
              </a:rPr>
              <a:t>Cloud Foundry</a:t>
            </a:r>
          </a:p>
          <a:p>
            <a:pPr algn="ctr"/>
            <a:r>
              <a:rPr lang="en-US" dirty="0" smtClean="0">
                <a:solidFill>
                  <a:schemeClr val="tx1"/>
                </a:solidFill>
              </a:rPr>
              <a:t>Azure</a:t>
            </a:r>
          </a:p>
          <a:p>
            <a:pPr algn="ctr"/>
            <a:r>
              <a:rPr lang="en-US" dirty="0" smtClean="0">
                <a:solidFill>
                  <a:schemeClr val="tx1"/>
                </a:solidFill>
              </a:rPr>
              <a:t>Elastic Beanstalk</a:t>
            </a:r>
          </a:p>
        </p:txBody>
      </p:sp>
      <p:grpSp>
        <p:nvGrpSpPr>
          <p:cNvPr id="9" name="Group 8"/>
          <p:cNvGrpSpPr/>
          <p:nvPr/>
        </p:nvGrpSpPr>
        <p:grpSpPr>
          <a:xfrm>
            <a:off x="30579" y="4957616"/>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0" name="Curved Down Arrow 9"/>
          <p:cNvSpPr/>
          <p:nvPr/>
        </p:nvSpPr>
        <p:spPr>
          <a:xfrm>
            <a:off x="1092200" y="4528282"/>
            <a:ext cx="2138139" cy="676481"/>
          </a:xfrm>
          <a:prstGeom prst="curvedDown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214830" y="385250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smtClean="0"/>
              <a:t>Low-overhead governance framework for cloud platforms that enforces best practices via policies</a:t>
            </a:r>
          </a:p>
          <a:p>
            <a:r>
              <a:rPr lang="en-US" dirty="0" smtClean="0">
                <a:solidFill>
                  <a:srgbClr val="BFBFBF"/>
                </a:solidFill>
              </a:rPr>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Objectives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b="1" dirty="0" smtClean="0"/>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SLA Objectives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 &amp; no code instrumentation</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21</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22</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23</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24</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p:txBody>
      </p:sp>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strike="sngStrike" dirty="0" smtClean="0">
                <a:solidFill>
                  <a:srgbClr val="BFBFBF"/>
                </a:solidFill>
              </a:rPr>
              <a:t>Mechanism for automatically formulating performance SLAs for cloud applications</a:t>
            </a:r>
          </a:p>
          <a:p>
            <a:r>
              <a:rPr lang="en-US" b="1"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Objectives</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SLA violations, anomalies and diagnosing potential root causes</a:t>
            </a:r>
          </a:p>
          <a:p>
            <a:r>
              <a:rPr lang="en-US" dirty="0" smtClean="0"/>
              <a:t>Support a wide range of data collection methods without instrumenting application code</a:t>
            </a:r>
          </a:p>
          <a:p>
            <a:r>
              <a:rPr lang="en-US" dirty="0" smtClean="0"/>
              <a:t>Support a number of methods to analyze the collected data in near real-time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20783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20783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20783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C6113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C6113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 [MS10]</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 [KFE12]</a:t>
            </a:r>
          </a:p>
          <a:p>
            <a:r>
              <a:rPr lang="en-US" dirty="0" smtClean="0"/>
              <a:t>Chen &amp; Liu method [CL93]</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Sequences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 without application instrumentation</a:t>
            </a:r>
          </a:p>
          <a:p>
            <a:r>
              <a:rPr lang="en-US" dirty="0" smtClean="0"/>
              <a:t>Call sequence distribution analysis</a:t>
            </a:r>
          </a:p>
          <a:p>
            <a:pPr lvl="1"/>
            <a:r>
              <a:rPr lang="en-US" dirty="0" smtClean="0"/>
              <a:t>Hot call sequence 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a:xfrm>
            <a:off x="457200" y="3755161"/>
            <a:ext cx="8229600" cy="2371002"/>
          </a:xfrm>
        </p:spPr>
        <p:txBody>
          <a:bodyPr>
            <a:normAutofit fontScale="92500" lnSpcReduction="10000"/>
          </a:bodyPr>
          <a:lstStyle/>
          <a:p>
            <a:r>
              <a:rPr lang="en-US" dirty="0" smtClean="0"/>
              <a:t>Model total response time using multiple linear regression</a:t>
            </a:r>
          </a:p>
          <a:p>
            <a:r>
              <a:rPr lang="en-US" dirty="0" smtClean="0"/>
              <a:t>Relative importance metric indicates the portion of variance in total response time explained by each independent variable [G06]</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33</a:t>
            </a:fld>
            <a:endParaRPr lang="en-US"/>
          </a:p>
        </p:txBody>
      </p:sp>
      <p:sp>
        <p:nvSpPr>
          <p:cNvPr id="6" name="TextBox 5"/>
          <p:cNvSpPr txBox="1"/>
          <p:nvPr/>
        </p:nvSpPr>
        <p:spPr>
          <a:xfrm>
            <a:off x="131147" y="1472861"/>
            <a:ext cx="8881707" cy="2492990"/>
          </a:xfrm>
          <a:prstGeom prst="rect">
            <a:avLst/>
          </a:prstGeom>
          <a:noFill/>
        </p:spPr>
        <p:txBody>
          <a:bodyPr wrap="square" rtlCol="0">
            <a:spAutoFit/>
          </a:bodyPr>
          <a:lstStyle/>
          <a:p>
            <a:r>
              <a:rPr lang="en-US" sz="1600" dirty="0">
                <a:latin typeface="Courier"/>
                <a:cs typeface="Courier"/>
              </a:rPr>
              <a:t>protected void </a:t>
            </a:r>
            <a:r>
              <a:rPr lang="en-US" sz="1600" dirty="0" err="1">
                <a:latin typeface="Courier"/>
                <a:cs typeface="Courier"/>
              </a:rPr>
              <a:t>doGet</a:t>
            </a:r>
            <a:r>
              <a:rPr lang="en-US" sz="1600" dirty="0">
                <a:latin typeface="Courier"/>
                <a:cs typeface="Courier"/>
              </a:rPr>
              <a:t>(</a:t>
            </a:r>
            <a:r>
              <a:rPr lang="en-US" sz="1600" dirty="0" err="1">
                <a:latin typeface="Courier"/>
                <a:cs typeface="Courier"/>
              </a:rPr>
              <a:t>HttpServletRequest</a:t>
            </a:r>
            <a:r>
              <a:rPr lang="en-US" sz="1600" dirty="0">
                <a:latin typeface="Courier"/>
                <a:cs typeface="Courier"/>
              </a:rPr>
              <a:t> </a:t>
            </a:r>
            <a:r>
              <a:rPr lang="en-US" sz="1600" dirty="0" err="1">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res) {</a:t>
            </a:r>
            <a:r>
              <a:rPr lang="en-US" sz="1600" dirty="0">
                <a:latin typeface="Courier"/>
                <a:cs typeface="Courier"/>
              </a:rPr>
              <a:t/>
            </a:r>
            <a:br>
              <a:rPr lang="en-US" sz="1600" dirty="0">
                <a:latin typeface="Courier"/>
                <a:cs typeface="Courier"/>
              </a:rPr>
            </a:br>
            <a:r>
              <a:rPr lang="en-US" sz="1600" dirty="0" smtClean="0">
                <a:latin typeface="Courier"/>
                <a:cs typeface="Courier"/>
              </a:rPr>
              <a:t>    String </a:t>
            </a:r>
            <a:r>
              <a:rPr lang="en-US" sz="1600" dirty="0" err="1">
                <a:latin typeface="Courier"/>
                <a:cs typeface="Courier"/>
              </a:rPr>
              <a:t>userId</a:t>
            </a:r>
            <a:r>
              <a:rPr lang="en-US" sz="1600" dirty="0">
                <a:latin typeface="Courier"/>
                <a:cs typeface="Courier"/>
              </a:rPr>
              <a:t> = </a:t>
            </a:r>
            <a:r>
              <a:rPr lang="en-US" sz="1600" dirty="0" err="1">
                <a:latin typeface="Courier"/>
                <a:cs typeface="Courier"/>
              </a:rPr>
              <a:t>req.getParameter</a:t>
            </a:r>
            <a:r>
              <a:rPr lang="en-US" sz="1600" dirty="0">
                <a:latin typeface="Courier"/>
                <a:cs typeface="Courier"/>
              </a:rPr>
              <a:t>("user");</a:t>
            </a:r>
            <a:br>
              <a:rPr lang="en-US" sz="1600" dirty="0">
                <a:latin typeface="Courier"/>
                <a:cs typeface="Courier"/>
              </a:rPr>
            </a:br>
            <a:r>
              <a:rPr lang="en-US" sz="1600" dirty="0">
                <a:latin typeface="Courier"/>
                <a:cs typeface="Courier"/>
              </a:rPr>
              <a:t>    </a:t>
            </a:r>
            <a:r>
              <a:rPr lang="en-US" sz="1600" b="1" dirty="0">
                <a:solidFill>
                  <a:srgbClr val="0000FF"/>
                </a:solidFill>
                <a:latin typeface="Courier"/>
                <a:cs typeface="Courier"/>
              </a:rPr>
              <a:t>Entity entity = </a:t>
            </a:r>
            <a:r>
              <a:rPr lang="en-US" sz="1600" b="1" dirty="0" err="1">
                <a:solidFill>
                  <a:srgbClr val="0000FF"/>
                </a:solidFill>
                <a:latin typeface="Courier"/>
                <a:cs typeface="Courier"/>
              </a:rPr>
              <a:t>datastore.get</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newKey</a:t>
            </a:r>
            <a:r>
              <a:rPr lang="en-US" sz="1600" b="1" dirty="0" smtClean="0">
                <a:solidFill>
                  <a:srgbClr val="0000FF"/>
                </a:solidFill>
                <a:latin typeface="Courier"/>
                <a:cs typeface="Courier"/>
              </a:rPr>
              <a:t>(</a:t>
            </a:r>
            <a:r>
              <a:rPr lang="en-US" sz="1600" b="1" dirty="0">
                <a:solidFill>
                  <a:srgbClr val="0000FF"/>
                </a:solidFill>
                <a:latin typeface="Courier"/>
                <a:cs typeface="Courier"/>
              </a:rPr>
              <a:t>"USER_INFO", </a:t>
            </a:r>
            <a:r>
              <a:rPr lang="en-US" sz="1600" b="1" dirty="0" err="1">
                <a:solidFill>
                  <a:srgbClr val="0000FF"/>
                </a:solidFill>
                <a:latin typeface="Courier"/>
                <a:cs typeface="Courier"/>
              </a:rPr>
              <a:t>userId</a:t>
            </a:r>
            <a:r>
              <a:rPr lang="en-US" sz="1600" b="1" dirty="0">
                <a:solidFill>
                  <a:srgbClr val="0000FF"/>
                </a:solidFill>
                <a:latin typeface="Courier"/>
                <a:cs typeface="Courier"/>
              </a:rPr>
              <a:t>));</a:t>
            </a:r>
            <a:br>
              <a:rPr lang="en-US" sz="1600" b="1" dirty="0">
                <a:solidFill>
                  <a:srgbClr val="0000FF"/>
                </a:solidFill>
                <a:latin typeface="Courier"/>
                <a:cs typeface="Courier"/>
              </a:rPr>
            </a:br>
            <a:r>
              <a:rPr lang="en-US" sz="1600" dirty="0">
                <a:latin typeface="Courier"/>
                <a:cs typeface="Courier"/>
              </a:rPr>
              <a:t>    </a:t>
            </a:r>
            <a:r>
              <a:rPr lang="en-US" sz="1600" dirty="0" err="1">
                <a:latin typeface="Courier"/>
                <a:cs typeface="Courier"/>
              </a:rPr>
              <a:t>populateResponse</a:t>
            </a:r>
            <a:r>
              <a:rPr lang="en-US" sz="1600" dirty="0">
                <a:latin typeface="Courier"/>
                <a:cs typeface="Courier"/>
              </a:rPr>
              <a:t>(</a:t>
            </a:r>
            <a:r>
              <a:rPr lang="en-US" sz="1600" dirty="0" err="1">
                <a:latin typeface="Courier"/>
                <a:cs typeface="Courier"/>
              </a:rPr>
              <a:t>userId</a:t>
            </a:r>
            <a:r>
              <a:rPr lang="en-US" sz="1600" dirty="0">
                <a:latin typeface="Courier"/>
                <a:cs typeface="Courier"/>
              </a:rPr>
              <a:t>, entity, </a:t>
            </a:r>
            <a:r>
              <a:rPr lang="en-US" sz="1600" dirty="0" smtClean="0">
                <a:latin typeface="Courier"/>
                <a:cs typeface="Courier"/>
              </a:rPr>
              <a:t>res)</a:t>
            </a:r>
            <a:r>
              <a:rPr lang="en-US" sz="1600" dirty="0">
                <a:latin typeface="Courier"/>
                <a:cs typeface="Courier"/>
              </a:rPr>
              <a:t>;</a:t>
            </a:r>
            <a:br>
              <a:rPr lang="en-US" sz="1600" dirty="0">
                <a:latin typeface="Courier"/>
                <a:cs typeface="Courier"/>
              </a:rPr>
            </a:br>
            <a:r>
              <a:rPr lang="en-US" sz="1600" dirty="0">
                <a:latin typeface="Courier"/>
                <a:cs typeface="Courier"/>
              </a:rPr>
              <a:t>    Entity </a:t>
            </a:r>
            <a:r>
              <a:rPr lang="en-US" sz="1600" dirty="0" err="1">
                <a:latin typeface="Courier"/>
                <a:cs typeface="Courier"/>
              </a:rPr>
              <a:t>userEvent</a:t>
            </a:r>
            <a:r>
              <a:rPr lang="en-US" sz="1600" dirty="0">
                <a:latin typeface="Courier"/>
                <a:cs typeface="Courier"/>
              </a:rPr>
              <a:t> = new Entity("USER_EVENT");</a:t>
            </a:r>
            <a:br>
              <a:rPr lang="en-US" sz="1600" dirty="0">
                <a:latin typeface="Courier"/>
                <a:cs typeface="Courier"/>
              </a:rPr>
            </a:br>
            <a:r>
              <a:rPr lang="en-US" sz="1600" dirty="0">
                <a:latin typeface="Courier"/>
                <a:cs typeface="Courier"/>
              </a:rPr>
              <a:t>    </a:t>
            </a:r>
            <a:r>
              <a:rPr lang="en-US" sz="1600" dirty="0" err="1">
                <a:latin typeface="Courier"/>
                <a:cs typeface="Courier"/>
              </a:rPr>
              <a:t>userEvent.setProperty</a:t>
            </a:r>
            <a:r>
              <a:rPr lang="en-US" sz="1600" dirty="0">
                <a:latin typeface="Courier"/>
                <a:cs typeface="Courier"/>
              </a:rPr>
              <a:t>("user", </a:t>
            </a:r>
            <a:r>
              <a:rPr lang="en-US" sz="1600" dirty="0" err="1">
                <a:latin typeface="Courier"/>
                <a:cs typeface="Courier"/>
              </a:rPr>
              <a:t>userId</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err="1">
                <a:latin typeface="Courier"/>
                <a:cs typeface="Courier"/>
              </a:rPr>
              <a:t>userEvent.setProperty</a:t>
            </a:r>
            <a:r>
              <a:rPr lang="en-US" sz="1600" dirty="0">
                <a:latin typeface="Courier"/>
                <a:cs typeface="Courier"/>
              </a:rPr>
              <a:t>("date", </a:t>
            </a:r>
            <a:r>
              <a:rPr lang="en-US" sz="1600" dirty="0" err="1">
                <a:latin typeface="Courier"/>
                <a:cs typeface="Courier"/>
              </a:rPr>
              <a:t>System.</a:t>
            </a:r>
            <a:r>
              <a:rPr lang="en-US" sz="1600" i="1" dirty="0" err="1">
                <a:latin typeface="Courier"/>
                <a:cs typeface="Courier"/>
              </a:rPr>
              <a:t>currentTimeMillis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b="1" dirty="0" err="1">
                <a:solidFill>
                  <a:srgbClr val="0000FF"/>
                </a:solidFill>
                <a:latin typeface="Courier"/>
                <a:cs typeface="Courier"/>
              </a:rPr>
              <a:t>datastore.put</a:t>
            </a:r>
            <a:r>
              <a:rPr lang="en-US" sz="1600" b="1" dirty="0">
                <a:solidFill>
                  <a:srgbClr val="0000FF"/>
                </a:solidFill>
                <a:latin typeface="Courier"/>
                <a:cs typeface="Courier"/>
              </a:rPr>
              <a:t>(</a:t>
            </a:r>
            <a:r>
              <a:rPr lang="en-US" sz="1600" b="1" dirty="0" err="1">
                <a:solidFill>
                  <a:srgbClr val="0000FF"/>
                </a:solidFill>
                <a:latin typeface="Courier"/>
                <a:cs typeface="Courier"/>
              </a:rPr>
              <a:t>userEvent</a:t>
            </a:r>
            <a:r>
              <a:rPr lang="en-US" sz="1600" b="1" dirty="0">
                <a:solidFill>
                  <a:srgbClr val="0000FF"/>
                </a:solidFill>
                <a:latin typeface="Courier"/>
                <a:cs typeface="Courier"/>
              </a:rPr>
              <a:t>);</a:t>
            </a:r>
            <a:br>
              <a:rPr lang="en-US" sz="1600" b="1" dirty="0">
                <a:solidFill>
                  <a:srgbClr val="0000FF"/>
                </a:solidFill>
                <a:latin typeface="Courier"/>
                <a:cs typeface="Courier"/>
              </a:rPr>
            </a:br>
            <a:r>
              <a:rPr lang="en-US" sz="1600" dirty="0">
                <a:latin typeface="Courier"/>
                <a:cs typeface="Courier"/>
              </a:rPr>
              <a:t>}</a:t>
            </a:r>
          </a:p>
          <a:p>
            <a:endParaRPr lang="en-US" sz="1200" dirty="0"/>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Scalable deployment-time governance and policy enforcement framework for cloud platforms, complete with a policy specification language.</a:t>
            </a:r>
          </a:p>
          <a:p>
            <a:r>
              <a:rPr lang="en-US" dirty="0" smtClean="0"/>
              <a:t>Mechanism for formulating correct, tight and durable performance SLAs for cloud applications, with </a:t>
            </a:r>
            <a:r>
              <a:rPr lang="en-US" dirty="0"/>
              <a:t>S</a:t>
            </a:r>
            <a:r>
              <a:rPr lang="en-US" dirty="0" smtClean="0"/>
              <a:t>LA monitoring and invalidation</a:t>
            </a:r>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2916180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48</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SLOs and SLAs</a:t>
            </a:r>
          </a:p>
          <a:p>
            <a:pPr lvl="1"/>
            <a:r>
              <a:rPr lang="en-US" dirty="0" smtClean="0"/>
              <a:t>SLA = SLOs + Penalties</a:t>
            </a:r>
          </a:p>
          <a:p>
            <a:pPr lvl="1"/>
            <a:r>
              <a:rPr lang="en-US" dirty="0" smtClean="0"/>
              <a:t>SLO = </a:t>
            </a:r>
            <a:r>
              <a:rPr lang="en-US" dirty="0"/>
              <a:t>Minimum service level the service provider is obligated to </a:t>
            </a:r>
            <a:r>
              <a:rPr lang="en-US" dirty="0" smtClean="0"/>
              <a:t>maintain</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50</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51</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52</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53</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54</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Detection</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26229</TotalTime>
  <Words>3259</Words>
  <Application>Microsoft Macintosh PowerPoint</Application>
  <PresentationFormat>On-screen Show (4:3)</PresentationFormat>
  <Paragraphs>460</Paragraphs>
  <Slides>54</Slides>
  <Notes>19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Governance of Cloud-hosted Applications</vt:lpstr>
      <vt:lpstr>Cloud Computing</vt:lpstr>
      <vt:lpstr>Aftermath</vt:lpstr>
      <vt:lpstr>Does Not Enforce Good Coding</vt:lpstr>
      <vt:lpstr>Cannot Reason about Performance</vt:lpstr>
      <vt:lpstr>Poor Performance Debugging Support</vt:lpstr>
      <vt:lpstr>Unresolved Issues in the Cloud</vt:lpstr>
      <vt:lpstr>Thesis Question</vt:lpstr>
      <vt:lpstr>Governance for Cloud-based Web Applications</vt:lpstr>
      <vt:lpstr>Research Contributions</vt:lpstr>
      <vt:lpstr>Cloud Platform-as-a-Service</vt:lpstr>
      <vt:lpstr>Research Contributions</vt:lpstr>
      <vt:lpstr>Governance Framework Objectives</vt:lpstr>
      <vt:lpstr>EAGER</vt:lpstr>
      <vt:lpstr>EAGER Architecture</vt:lpstr>
      <vt:lpstr>Policy Language</vt:lpstr>
      <vt:lpstr>EAGER Overhead vs Applications</vt:lpstr>
      <vt:lpstr>EAGER Results Summary</vt:lpstr>
      <vt:lpstr>Research Contributions</vt:lpstr>
      <vt:lpstr>Performance SLA Objectives</vt:lpstr>
      <vt:lpstr>Cerebro</vt:lpstr>
      <vt:lpstr>Cerebro Architecture</vt:lpstr>
      <vt:lpstr>SLA Durability</vt:lpstr>
      <vt:lpstr>Prediction Correctness</vt:lpstr>
      <vt:lpstr>Cerebro Results Summary</vt:lpstr>
      <vt:lpstr>Research Contributions</vt:lpstr>
      <vt:lpstr>Monitoring Framework Objectives</vt:lpstr>
      <vt:lpstr>Roots</vt:lpstr>
      <vt:lpstr>Roots Architecture</vt:lpstr>
      <vt:lpstr>Anomaly Detection</vt:lpstr>
      <vt:lpstr>Workload Analysis</vt:lpstr>
      <vt:lpstr>Analyzing SDK Call Sequences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226</cp:revision>
  <dcterms:created xsi:type="dcterms:W3CDTF">2016-02-29T02:15:03Z</dcterms:created>
  <dcterms:modified xsi:type="dcterms:W3CDTF">2016-05-19T00:09:58Z</dcterms:modified>
</cp:coreProperties>
</file>