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8" r:id="rId3"/>
    <p:sldId id="269" r:id="rId4"/>
    <p:sldId id="257" r:id="rId5"/>
    <p:sldId id="258" r:id="rId6"/>
    <p:sldId id="259" r:id="rId7"/>
    <p:sldId id="260" r:id="rId8"/>
    <p:sldId id="261" r:id="rId9"/>
    <p:sldId id="262" r:id="rId10"/>
    <p:sldId id="271" r:id="rId11"/>
    <p:sldId id="263" r:id="rId12"/>
    <p:sldId id="264" r:id="rId13"/>
    <p:sldId id="265" r:id="rId14"/>
    <p:sldId id="266" r:id="rId15"/>
    <p:sldId id="267"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32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B98283-C126-DB40-822F-DE30B45FD8EF}" type="datetimeFigureOut">
              <a:rPr lang="en-US" smtClean="0"/>
              <a:t>12/4/16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B853D-FB5A-E644-B940-60505CB60C33}" type="slidenum">
              <a:rPr lang="en-US" smtClean="0"/>
              <a:t>‹#›</a:t>
            </a:fld>
            <a:endParaRPr lang="en-US"/>
          </a:p>
        </p:txBody>
      </p:sp>
    </p:spTree>
    <p:extLst>
      <p:ext uri="{BB962C8B-B14F-4D97-AF65-F5344CB8AC3E}">
        <p14:creationId xmlns:p14="http://schemas.microsoft.com/office/powerpoint/2010/main" val="40305919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monitoring and diagnostic framework built into </a:t>
            </a:r>
            <a:r>
              <a:rPr lang="en-US" dirty="0" err="1" smtClean="0"/>
              <a:t>PaaS</a:t>
            </a:r>
            <a:r>
              <a:rPr lang="en-US" baseline="0" dirty="0" smtClean="0"/>
              <a:t> clouds. </a:t>
            </a:r>
          </a:p>
          <a:p>
            <a:r>
              <a:rPr lang="en-US" baseline="0" dirty="0" smtClean="0"/>
              <a:t>It supports application monitoring as another fundamental service offered by the cloud platform. Therefore it doesn’t require any third party monitoring tools.</a:t>
            </a:r>
          </a:p>
          <a:p>
            <a:r>
              <a:rPr lang="en-US" baseline="0" dirty="0" smtClean="0"/>
              <a:t>Roots does not require instrumenting application code. Instead it collects data from within the cloud platform, by directly integrating with the major components of the cloud platform that are involved in application request processing.</a:t>
            </a:r>
          </a:p>
          <a:p>
            <a:r>
              <a:rPr lang="en-US" baseline="0" dirty="0" smtClean="0"/>
              <a:t>We have designed Roots as en extensible framework so it can support different methods and algorithms for analyzing the collected data.</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4</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LB metadata injection is normal</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workload</a:t>
            </a:r>
          </a:p>
          <a:p>
            <a:r>
              <a:rPr lang="en-US" dirty="0" smtClean="0"/>
              <a:t>If</a:t>
            </a:r>
            <a:r>
              <a:rPr lang="en-US" baseline="0" dirty="0" smtClean="0"/>
              <a:t> workload change detected, that’s the root cause</a:t>
            </a:r>
          </a:p>
          <a:p>
            <a:endParaRPr lang="en-US" baseline="0" dirty="0" smtClean="0"/>
          </a:p>
          <a:p>
            <a:r>
              <a:rPr lang="en-US" baseline="0" dirty="0" smtClean="0"/>
              <a:t>Discuss citation</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7</a:t>
            </a:fld>
            <a:endParaRPr lang="en-US"/>
          </a:p>
        </p:txBody>
      </p:sp>
    </p:spTree>
    <p:extLst>
      <p:ext uri="{BB962C8B-B14F-4D97-AF65-F5344CB8AC3E}">
        <p14:creationId xmlns:p14="http://schemas.microsoft.com/office/powerpoint/2010/main" val="121853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Handles</a:t>
            </a:r>
            <a:r>
              <a:rPr lang="en-US" baseline="0" dirty="0" smtClean="0"/>
              <a:t> </a:t>
            </a:r>
            <a:r>
              <a:rPr lang="en-US" baseline="0" dirty="0" err="1" smtClean="0"/>
              <a:t>multicolinearity</a:t>
            </a:r>
            <a:endParaRPr lang="en-US" baseline="0" dirty="0" smtClean="0"/>
          </a:p>
          <a:p>
            <a:r>
              <a:rPr lang="en-US" baseline="0" dirty="0" smtClean="0"/>
              <a:t>Looks for most variance</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Looks for most deviant (outliers) – point anomalies</a:t>
            </a:r>
          </a:p>
          <a:p>
            <a:endParaRPr lang="en-US" dirty="0" smtClean="0"/>
          </a:p>
          <a:p>
            <a:r>
              <a:rPr lang="en-US" dirty="0" smtClean="0"/>
              <a:t>Using these different metrics – both linear regression and </a:t>
            </a:r>
            <a:r>
              <a:rPr lang="en-US" dirty="0" err="1" smtClean="0"/>
              <a:t>quantile</a:t>
            </a:r>
            <a:r>
              <a:rPr lang="en-US" dirty="0" smtClean="0"/>
              <a:t> analysis – Roots selects up to 4 candidates for the</a:t>
            </a:r>
            <a:r>
              <a:rPr lang="en-US" baseline="0" dirty="0" smtClean="0"/>
              <a:t> bottleneck. Then we pick the candidate chosen most often as the actual bottleneck that caused the SLO violation. In case of a tie, we give higher priority to the candidate selected by the linear regression method.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117647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2648208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Anomalies are “only” detected from the apps in faulty node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12</a:t>
            </a:fld>
            <a:endParaRPr lang="en-US"/>
          </a:p>
        </p:txBody>
      </p:sp>
    </p:spTree>
    <p:extLst>
      <p:ext uri="{BB962C8B-B14F-4D97-AF65-F5344CB8AC3E}">
        <p14:creationId xmlns:p14="http://schemas.microsoft.com/office/powerpoint/2010/main" val="334982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Diagnosis can be performed after the fact</a:t>
            </a:r>
          </a:p>
          <a:p>
            <a:r>
              <a:rPr lang="en-US" dirty="0" smtClean="0"/>
              <a:t>Don’t want to perform heavy ops at runtime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14</a:t>
            </a:fld>
            <a:endParaRPr lang="en-US"/>
          </a:p>
        </p:txBody>
      </p:sp>
    </p:spTree>
    <p:extLst>
      <p:ext uri="{BB962C8B-B14F-4D97-AF65-F5344CB8AC3E}">
        <p14:creationId xmlns:p14="http://schemas.microsoft.com/office/powerpoint/2010/main" val="591545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B09EEA-E346-464F-A5A6-E08D628BF2BB}"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161592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B09EEA-E346-464F-A5A6-E08D628BF2BB}"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207478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B09EEA-E346-464F-A5A6-E08D628BF2BB}"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1568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B09EEA-E346-464F-A5A6-E08D628BF2BB}"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231536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09EEA-E346-464F-A5A6-E08D628BF2BB}"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67600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B09EEA-E346-464F-A5A6-E08D628BF2BB}"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30263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B09EEA-E346-464F-A5A6-E08D628BF2BB}" type="datetimeFigureOut">
              <a:rPr lang="en-US" smtClean="0"/>
              <a:t>12/4/16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289471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B09EEA-E346-464F-A5A6-E08D628BF2BB}" type="datetimeFigureOut">
              <a:rPr lang="en-US" smtClean="0"/>
              <a:t>12/4/16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180180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09EEA-E346-464F-A5A6-E08D628BF2BB}" type="datetimeFigureOut">
              <a:rPr lang="en-US" smtClean="0"/>
              <a:t>12/4/16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262304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09EEA-E346-464F-A5A6-E08D628BF2BB}"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276491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09EEA-E346-464F-A5A6-E08D628BF2BB}"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8B3D9-2393-7A45-9C44-DB200DA23C0F}" type="slidenum">
              <a:rPr lang="en-US" smtClean="0"/>
              <a:t>‹#›</a:t>
            </a:fld>
            <a:endParaRPr lang="en-US"/>
          </a:p>
        </p:txBody>
      </p:sp>
    </p:spTree>
    <p:extLst>
      <p:ext uri="{BB962C8B-B14F-4D97-AF65-F5344CB8AC3E}">
        <p14:creationId xmlns:p14="http://schemas.microsoft.com/office/powerpoint/2010/main" val="11700104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09EEA-E346-464F-A5A6-E08D628BF2BB}" type="datetimeFigureOut">
              <a:rPr lang="en-US" smtClean="0"/>
              <a:t>12/4/16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8B3D9-2393-7A45-9C44-DB200DA23C0F}" type="slidenum">
              <a:rPr lang="en-US" smtClean="0"/>
              <a:t>‹#›</a:t>
            </a:fld>
            <a:endParaRPr lang="en-US"/>
          </a:p>
        </p:txBody>
      </p:sp>
    </p:spTree>
    <p:extLst>
      <p:ext uri="{BB962C8B-B14F-4D97-AF65-F5344CB8AC3E}">
        <p14:creationId xmlns:p14="http://schemas.microsoft.com/office/powerpoint/2010/main" val="89599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Roots: Application Performance Monitoring &amp; Diagnosis</a:t>
            </a:r>
            <a:endParaRPr lang="en-US" b="1" dirty="0"/>
          </a:p>
        </p:txBody>
      </p:sp>
      <p:sp>
        <p:nvSpPr>
          <p:cNvPr id="3" name="Subtitle 2"/>
          <p:cNvSpPr>
            <a:spLocks noGrp="1"/>
          </p:cNvSpPr>
          <p:nvPr>
            <p:ph type="subTitle" idx="1"/>
          </p:nvPr>
        </p:nvSpPr>
        <p:spPr/>
        <p:txBody>
          <a:bodyPr>
            <a:normAutofit/>
          </a:bodyPr>
          <a:lstStyle/>
          <a:p>
            <a:r>
              <a:rPr lang="en-US" sz="2400" dirty="0" smtClean="0"/>
              <a:t>Hiranya Jayathilaka</a:t>
            </a:r>
          </a:p>
          <a:p>
            <a:r>
              <a:rPr lang="en-US" sz="2400" dirty="0" smtClean="0"/>
              <a:t>Chandra </a:t>
            </a:r>
            <a:r>
              <a:rPr lang="en-US" sz="2400" dirty="0" err="1" smtClean="0"/>
              <a:t>Krintz</a:t>
            </a:r>
            <a:endParaRPr lang="en-US" sz="2400" dirty="0" smtClean="0"/>
          </a:p>
          <a:p>
            <a:r>
              <a:rPr lang="en-US" sz="2400" dirty="0" smtClean="0"/>
              <a:t>Rich </a:t>
            </a:r>
            <a:r>
              <a:rPr lang="en-US" sz="2400" dirty="0" err="1" smtClean="0"/>
              <a:t>Wolski</a:t>
            </a:r>
            <a:endParaRPr lang="en-US" sz="2400" dirty="0"/>
          </a:p>
        </p:txBody>
      </p:sp>
      <p:grpSp>
        <p:nvGrpSpPr>
          <p:cNvPr id="4" name="Group 3"/>
          <p:cNvGrpSpPr/>
          <p:nvPr/>
        </p:nvGrpSpPr>
        <p:grpSpPr>
          <a:xfrm>
            <a:off x="0" y="0"/>
            <a:ext cx="9144000" cy="983717"/>
            <a:chOff x="0" y="0"/>
            <a:chExt cx="9144000" cy="983717"/>
          </a:xfrm>
        </p:grpSpPr>
        <p:sp>
          <p:nvSpPr>
            <p:cNvPr id="5" name="Rectangle 4"/>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Tree>
    <p:extLst>
      <p:ext uri="{BB962C8B-B14F-4D97-AF65-F5344CB8AC3E}">
        <p14:creationId xmlns:p14="http://schemas.microsoft.com/office/powerpoint/2010/main" val="42444363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Implemented for the </a:t>
            </a:r>
            <a:r>
              <a:rPr lang="en-US" dirty="0" err="1" smtClean="0"/>
              <a:t>AppScale</a:t>
            </a:r>
            <a:r>
              <a:rPr lang="en-US" dirty="0" smtClean="0"/>
              <a:t> open source </a:t>
            </a:r>
            <a:r>
              <a:rPr lang="en-US" dirty="0" err="1" smtClean="0"/>
              <a:t>PaaS</a:t>
            </a:r>
            <a:endParaRPr lang="en-US" dirty="0" smtClean="0"/>
          </a:p>
          <a:p>
            <a:pPr lvl="1"/>
            <a:r>
              <a:rPr lang="en-US" dirty="0" smtClean="0"/>
              <a:t>Frontend server: </a:t>
            </a:r>
            <a:r>
              <a:rPr lang="en-US" dirty="0" err="1" smtClean="0"/>
              <a:t>Nginx</a:t>
            </a:r>
            <a:endParaRPr lang="en-US" dirty="0" smtClean="0"/>
          </a:p>
          <a:p>
            <a:pPr lvl="1"/>
            <a:r>
              <a:rPr lang="en-US" dirty="0" smtClean="0"/>
              <a:t>App server: Google App Engine </a:t>
            </a:r>
            <a:r>
              <a:rPr lang="en-US" dirty="0" err="1"/>
              <a:t>d</a:t>
            </a:r>
            <a:r>
              <a:rPr lang="en-US" dirty="0" err="1" smtClean="0"/>
              <a:t>ev</a:t>
            </a:r>
            <a:r>
              <a:rPr lang="en-US" dirty="0" smtClean="0"/>
              <a:t> </a:t>
            </a:r>
            <a:r>
              <a:rPr lang="en-US" dirty="0"/>
              <a:t>a</a:t>
            </a:r>
            <a:r>
              <a:rPr lang="en-US" dirty="0" smtClean="0"/>
              <a:t>pp server</a:t>
            </a:r>
          </a:p>
          <a:p>
            <a:pPr lvl="1"/>
            <a:r>
              <a:rPr lang="en-US" dirty="0" smtClean="0"/>
              <a:t>Data storage: </a:t>
            </a:r>
            <a:r>
              <a:rPr lang="en-US" dirty="0" err="1" smtClean="0"/>
              <a:t>ElasticSearch</a:t>
            </a:r>
            <a:r>
              <a:rPr lang="en-US" dirty="0" smtClean="0"/>
              <a:t>, </a:t>
            </a:r>
            <a:r>
              <a:rPr lang="en-US" dirty="0" err="1" smtClean="0"/>
              <a:t>LogStash</a:t>
            </a:r>
            <a:endParaRPr lang="en-US" dirty="0" smtClean="0"/>
          </a:p>
          <a:p>
            <a:pPr lvl="1"/>
            <a:r>
              <a:rPr lang="en-US" dirty="0" smtClean="0"/>
              <a:t>Data analysis: Java, R</a:t>
            </a:r>
          </a:p>
          <a:p>
            <a:r>
              <a:rPr lang="en-US" dirty="0" smtClean="0"/>
              <a:t>A pod is a Java process</a:t>
            </a:r>
          </a:p>
          <a:p>
            <a:pPr lvl="1"/>
            <a:r>
              <a:rPr lang="en-US" dirty="0" smtClean="0"/>
              <a:t>Detectors and handlers executed as threads</a:t>
            </a:r>
            <a:endParaRPr lang="en-US" dirty="0"/>
          </a:p>
        </p:txBody>
      </p:sp>
      <p:grpSp>
        <p:nvGrpSpPr>
          <p:cNvPr id="4" name="Group 3"/>
          <p:cNvGrpSpPr/>
          <p:nvPr/>
        </p:nvGrpSpPr>
        <p:grpSpPr>
          <a:xfrm>
            <a:off x="0" y="0"/>
            <a:ext cx="9144000" cy="983717"/>
            <a:chOff x="0" y="0"/>
            <a:chExt cx="9144000" cy="983717"/>
          </a:xfrm>
        </p:grpSpPr>
        <p:sp>
          <p:nvSpPr>
            <p:cNvPr id="5" name="Rectangle 4"/>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875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Accuracy</a:t>
            </a:r>
            <a:endParaRPr lang="en-US" dirty="0"/>
          </a:p>
        </p:txBody>
      </p:sp>
      <p:sp>
        <p:nvSpPr>
          <p:cNvPr id="3" name="Content Placeholder 2"/>
          <p:cNvSpPr>
            <a:spLocks noGrp="1"/>
          </p:cNvSpPr>
          <p:nvPr>
            <p:ph idx="1"/>
          </p:nvPr>
        </p:nvSpPr>
        <p:spPr>
          <a:xfrm>
            <a:off x="457200" y="1600200"/>
            <a:ext cx="8229600" cy="1873939"/>
          </a:xfrm>
        </p:spPr>
        <p:txBody>
          <a:bodyPr/>
          <a:lstStyle/>
          <a:p>
            <a:r>
              <a:rPr lang="en-US" dirty="0" err="1" smtClean="0"/>
              <a:t>StockTrader</a:t>
            </a:r>
            <a:r>
              <a:rPr lang="en-US" dirty="0" smtClean="0"/>
              <a:t> app</a:t>
            </a:r>
          </a:p>
          <a:p>
            <a:pPr lvl="1"/>
            <a:r>
              <a:rPr lang="en-US" dirty="0" smtClean="0"/>
              <a:t>8 kernel invocations per request</a:t>
            </a:r>
          </a:p>
          <a:p>
            <a:pPr lvl="1"/>
            <a:r>
              <a:rPr lang="en-US" dirty="0" smtClean="0"/>
              <a:t>Faults injected every two hours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11</a:t>
            </a:fld>
            <a:endParaRPr lang="en-US"/>
          </a:p>
        </p:txBody>
      </p:sp>
      <p:pic>
        <p:nvPicPr>
          <p:cNvPr id="6" name="Picture 5" descr="time_line_stocks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321132"/>
            <a:ext cx="5486400" cy="1638300"/>
          </a:xfrm>
          <a:prstGeom prst="rect">
            <a:avLst/>
          </a:prstGeom>
        </p:spPr>
      </p:pic>
      <p:pic>
        <p:nvPicPr>
          <p:cNvPr id="7" name="Picture 6" descr="time_line_stocks_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4981832"/>
            <a:ext cx="5486400" cy="1638300"/>
          </a:xfrm>
          <a:prstGeom prst="rect">
            <a:avLst/>
          </a:prstGeom>
        </p:spPr>
      </p:pic>
      <p:grpSp>
        <p:nvGrpSpPr>
          <p:cNvPr id="8" name="Group 7"/>
          <p:cNvGrpSpPr/>
          <p:nvPr/>
        </p:nvGrpSpPr>
        <p:grpSpPr>
          <a:xfrm>
            <a:off x="0" y="0"/>
            <a:ext cx="9144000" cy="983717"/>
            <a:chOff x="0" y="0"/>
            <a:chExt cx="9144000" cy="983717"/>
          </a:xfrm>
        </p:grpSpPr>
        <p:sp>
          <p:nvSpPr>
            <p:cNvPr id="9" name="Rectangle 8"/>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extBox 4"/>
          <p:cNvSpPr txBox="1"/>
          <p:nvPr/>
        </p:nvSpPr>
        <p:spPr>
          <a:xfrm>
            <a:off x="136965" y="3847702"/>
            <a:ext cx="1691835" cy="646331"/>
          </a:xfrm>
          <a:prstGeom prst="rect">
            <a:avLst/>
          </a:prstGeom>
          <a:noFill/>
        </p:spPr>
        <p:txBody>
          <a:bodyPr wrap="square" rtlCol="0">
            <a:spAutoFit/>
          </a:bodyPr>
          <a:lstStyle/>
          <a:p>
            <a:pPr algn="ctr"/>
            <a:r>
              <a:rPr lang="en-US" dirty="0" smtClean="0"/>
              <a:t>Slowing the 1</a:t>
            </a:r>
            <a:r>
              <a:rPr lang="en-US" baseline="30000" dirty="0" smtClean="0"/>
              <a:t>st</a:t>
            </a:r>
            <a:r>
              <a:rPr lang="en-US" dirty="0" smtClean="0"/>
              <a:t> invocation</a:t>
            </a:r>
            <a:endParaRPr lang="en-US" dirty="0"/>
          </a:p>
        </p:txBody>
      </p:sp>
      <p:sp>
        <p:nvSpPr>
          <p:cNvPr id="11" name="TextBox 10"/>
          <p:cNvSpPr txBox="1"/>
          <p:nvPr/>
        </p:nvSpPr>
        <p:spPr>
          <a:xfrm>
            <a:off x="136965" y="5556616"/>
            <a:ext cx="1691835" cy="646331"/>
          </a:xfrm>
          <a:prstGeom prst="rect">
            <a:avLst/>
          </a:prstGeom>
          <a:noFill/>
        </p:spPr>
        <p:txBody>
          <a:bodyPr wrap="square" rtlCol="0">
            <a:spAutoFit/>
          </a:bodyPr>
          <a:lstStyle/>
          <a:p>
            <a:pPr algn="ctr"/>
            <a:r>
              <a:rPr lang="en-US" dirty="0" smtClean="0"/>
              <a:t>Slowing the 2</a:t>
            </a:r>
            <a:r>
              <a:rPr lang="en-US" baseline="30000" dirty="0" smtClean="0"/>
              <a:t>nd</a:t>
            </a:r>
            <a:r>
              <a:rPr lang="en-US" dirty="0"/>
              <a:t> </a:t>
            </a:r>
            <a:r>
              <a:rPr lang="en-US" dirty="0" smtClean="0"/>
              <a:t>invocation</a:t>
            </a:r>
            <a:endParaRPr lang="en-US" dirty="0"/>
          </a:p>
        </p:txBody>
      </p:sp>
    </p:spTree>
    <p:extLst>
      <p:ext uri="{BB962C8B-B14F-4D97-AF65-F5344CB8AC3E}">
        <p14:creationId xmlns:p14="http://schemas.microsoft.com/office/powerpoint/2010/main" val="40173567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Accuracy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
        <p:nvSpPr>
          <p:cNvPr id="5" name="Rectangle 4"/>
          <p:cNvSpPr/>
          <p:nvPr/>
        </p:nvSpPr>
        <p:spPr>
          <a:xfrm>
            <a:off x="431584"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174067"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16550"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659033" y="1992338"/>
            <a:ext cx="1310899" cy="109578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401516"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7200"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199683"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942166"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684649"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427132"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773950"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G4</a:t>
            </a:r>
            <a:endParaRPr lang="en-US" dirty="0"/>
          </a:p>
        </p:txBody>
      </p:sp>
      <p:sp>
        <p:nvSpPr>
          <p:cNvPr id="16" name="Rectangle 15"/>
          <p:cNvSpPr/>
          <p:nvPr/>
        </p:nvSpPr>
        <p:spPr>
          <a:xfrm>
            <a:off x="4046188"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G4</a:t>
            </a:r>
            <a:endParaRPr lang="en-US" dirty="0"/>
          </a:p>
        </p:txBody>
      </p:sp>
      <p:sp>
        <p:nvSpPr>
          <p:cNvPr id="17" name="Rectangle 16"/>
          <p:cNvSpPr/>
          <p:nvPr/>
        </p:nvSpPr>
        <p:spPr>
          <a:xfrm>
            <a:off x="6353201"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G6</a:t>
            </a:r>
            <a:endParaRPr lang="en-US" dirty="0"/>
          </a:p>
        </p:txBody>
      </p:sp>
      <p:sp>
        <p:nvSpPr>
          <p:cNvPr id="18" name="Rectangle 17"/>
          <p:cNvSpPr/>
          <p:nvPr/>
        </p:nvSpPr>
        <p:spPr>
          <a:xfrm>
            <a:off x="5776935" y="259003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G7</a:t>
            </a:r>
            <a:endParaRPr lang="en-US" dirty="0"/>
          </a:p>
        </p:txBody>
      </p:sp>
      <p:sp>
        <p:nvSpPr>
          <p:cNvPr id="19" name="Rectangle 18"/>
          <p:cNvSpPr/>
          <p:nvPr/>
        </p:nvSpPr>
        <p:spPr>
          <a:xfrm>
            <a:off x="2330879"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G7</a:t>
            </a:r>
            <a:endParaRPr lang="en-US" dirty="0"/>
          </a:p>
        </p:txBody>
      </p:sp>
      <p:sp>
        <p:nvSpPr>
          <p:cNvPr id="20" name="Rectangle 19"/>
          <p:cNvSpPr/>
          <p:nvPr/>
        </p:nvSpPr>
        <p:spPr>
          <a:xfrm>
            <a:off x="532691"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G6</a:t>
            </a:r>
            <a:endParaRPr lang="en-US" dirty="0"/>
          </a:p>
        </p:txBody>
      </p:sp>
      <p:sp>
        <p:nvSpPr>
          <p:cNvPr id="21" name="Rectangle 20"/>
          <p:cNvSpPr/>
          <p:nvPr/>
        </p:nvSpPr>
        <p:spPr>
          <a:xfrm>
            <a:off x="532691"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G1</a:t>
            </a:r>
            <a:endParaRPr lang="en-US" dirty="0"/>
          </a:p>
        </p:txBody>
      </p:sp>
      <p:sp>
        <p:nvSpPr>
          <p:cNvPr id="22" name="Rectangle 21"/>
          <p:cNvSpPr/>
          <p:nvPr/>
        </p:nvSpPr>
        <p:spPr>
          <a:xfrm>
            <a:off x="4046188"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G1</a:t>
            </a:r>
            <a:endParaRPr lang="en-US" dirty="0"/>
          </a:p>
        </p:txBody>
      </p:sp>
      <p:sp>
        <p:nvSpPr>
          <p:cNvPr id="23" name="Rectangle 22"/>
          <p:cNvSpPr/>
          <p:nvPr/>
        </p:nvSpPr>
        <p:spPr>
          <a:xfrm>
            <a:off x="2306759"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G2</a:t>
            </a:r>
            <a:endParaRPr lang="en-US" dirty="0"/>
          </a:p>
        </p:txBody>
      </p:sp>
      <p:sp>
        <p:nvSpPr>
          <p:cNvPr id="24" name="Rectangle 23"/>
          <p:cNvSpPr/>
          <p:nvPr/>
        </p:nvSpPr>
        <p:spPr>
          <a:xfrm>
            <a:off x="5776935"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G2</a:t>
            </a:r>
            <a:endParaRPr lang="en-US" dirty="0"/>
          </a:p>
        </p:txBody>
      </p:sp>
      <p:sp>
        <p:nvSpPr>
          <p:cNvPr id="25" name="Rectangle 24"/>
          <p:cNvSpPr/>
          <p:nvPr/>
        </p:nvSpPr>
        <p:spPr>
          <a:xfrm>
            <a:off x="4632186"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G3</a:t>
            </a:r>
            <a:endParaRPr lang="en-US" dirty="0"/>
          </a:p>
        </p:txBody>
      </p:sp>
      <p:sp>
        <p:nvSpPr>
          <p:cNvPr id="26" name="Rectangle 25"/>
          <p:cNvSpPr/>
          <p:nvPr/>
        </p:nvSpPr>
        <p:spPr>
          <a:xfrm>
            <a:off x="6353201"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G3</a:t>
            </a:r>
            <a:endParaRPr lang="en-US" dirty="0"/>
          </a:p>
        </p:txBody>
      </p:sp>
      <p:sp>
        <p:nvSpPr>
          <p:cNvPr id="27" name="Rectangle 26"/>
          <p:cNvSpPr/>
          <p:nvPr/>
        </p:nvSpPr>
        <p:spPr>
          <a:xfrm>
            <a:off x="7520913"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G5</a:t>
            </a:r>
            <a:endParaRPr lang="en-US" dirty="0"/>
          </a:p>
        </p:txBody>
      </p:sp>
      <p:sp>
        <p:nvSpPr>
          <p:cNvPr id="28" name="Rectangle 27"/>
          <p:cNvSpPr/>
          <p:nvPr/>
        </p:nvSpPr>
        <p:spPr>
          <a:xfrm>
            <a:off x="7520913"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G5</a:t>
            </a:r>
            <a:endParaRPr lang="en-US" dirty="0"/>
          </a:p>
        </p:txBody>
      </p:sp>
      <p:sp>
        <p:nvSpPr>
          <p:cNvPr id="29" name="Rectangle 28"/>
          <p:cNvSpPr/>
          <p:nvPr/>
        </p:nvSpPr>
        <p:spPr>
          <a:xfrm>
            <a:off x="4632186"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G8</a:t>
            </a:r>
            <a:endParaRPr lang="en-US" dirty="0"/>
          </a:p>
        </p:txBody>
      </p:sp>
      <p:sp>
        <p:nvSpPr>
          <p:cNvPr id="30" name="Rectangle 29"/>
          <p:cNvSpPr/>
          <p:nvPr/>
        </p:nvSpPr>
        <p:spPr>
          <a:xfrm>
            <a:off x="1174198"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G8</a:t>
            </a:r>
            <a:endParaRPr lang="en-US" dirty="0"/>
          </a:p>
        </p:txBody>
      </p:sp>
      <p:pic>
        <p:nvPicPr>
          <p:cNvPr id="31" name="Picture 30" descr="time_line_g1g8.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857312"/>
            <a:ext cx="5486400" cy="1638300"/>
          </a:xfrm>
          <a:prstGeom prst="rect">
            <a:avLst/>
          </a:prstGeom>
        </p:spPr>
      </p:pic>
      <p:grpSp>
        <p:nvGrpSpPr>
          <p:cNvPr id="32" name="Group 31"/>
          <p:cNvGrpSpPr/>
          <p:nvPr/>
        </p:nvGrpSpPr>
        <p:grpSpPr>
          <a:xfrm>
            <a:off x="0" y="0"/>
            <a:ext cx="9144000" cy="983717"/>
            <a:chOff x="0" y="0"/>
            <a:chExt cx="9144000" cy="983717"/>
          </a:xfrm>
        </p:grpSpPr>
        <p:sp>
          <p:nvSpPr>
            <p:cNvPr id="33" name="Rectangle 32"/>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p:cNvSpPr txBox="1"/>
          <p:nvPr/>
        </p:nvSpPr>
        <p:spPr>
          <a:xfrm>
            <a:off x="5659033" y="1567062"/>
            <a:ext cx="1336515" cy="369332"/>
          </a:xfrm>
          <a:prstGeom prst="rect">
            <a:avLst/>
          </a:prstGeom>
          <a:noFill/>
        </p:spPr>
        <p:txBody>
          <a:bodyPr wrap="square" rtlCol="0">
            <a:spAutoFit/>
          </a:bodyPr>
          <a:lstStyle/>
          <a:p>
            <a:pPr algn="ctr"/>
            <a:r>
              <a:rPr lang="en-US" dirty="0" smtClean="0"/>
              <a:t>Faulty Node</a:t>
            </a:r>
            <a:endParaRPr lang="en-US" dirty="0"/>
          </a:p>
        </p:txBody>
      </p:sp>
    </p:spTree>
    <p:extLst>
      <p:ext uri="{BB962C8B-B14F-4D97-AF65-F5344CB8AC3E}">
        <p14:creationId xmlns:p14="http://schemas.microsoft.com/office/powerpoint/2010/main" val="309532580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Change Analysis</a:t>
            </a:r>
            <a:endParaRPr lang="en-US" dirty="0"/>
          </a:p>
        </p:txBody>
      </p:sp>
      <p:pic>
        <p:nvPicPr>
          <p:cNvPr id="5" name="Content Placeholder 4" descr="workload_change_trace.pdf"/>
          <p:cNvPicPr>
            <a:picLocks noGrp="1" noChangeAspect="1"/>
          </p:cNvPicPr>
          <p:nvPr>
            <p:ph idx="1"/>
          </p:nvPr>
        </p:nvPicPr>
        <p:blipFill>
          <a:blip r:embed="rId2">
            <a:extLst>
              <a:ext uri="{28A0092B-C50C-407E-A947-70E740481C1C}">
                <a14:useLocalDpi xmlns:a14="http://schemas.microsoft.com/office/drawing/2010/main" val="0"/>
              </a:ext>
            </a:extLst>
          </a:blip>
          <a:srcRect l="-8446" r="-8446"/>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34575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Performance Impact</a:t>
            </a:r>
            <a:endParaRPr lang="en-US" dirty="0"/>
          </a:p>
        </p:txBody>
      </p:sp>
      <p:pic>
        <p:nvPicPr>
          <p:cNvPr id="9" name="Content Placeholder 8" descr="roots_overhead.png"/>
          <p:cNvPicPr>
            <a:picLocks noGrp="1" noChangeAspect="1"/>
          </p:cNvPicPr>
          <p:nvPr>
            <p:ph idx="1"/>
          </p:nvPr>
        </p:nvPicPr>
        <p:blipFill>
          <a:blip r:embed="rId3">
            <a:extLst>
              <a:ext uri="{28A0092B-C50C-407E-A947-70E740481C1C}">
                <a14:useLocalDpi xmlns:a14="http://schemas.microsoft.com/office/drawing/2010/main" val="0"/>
              </a:ext>
            </a:extLst>
          </a:blip>
          <a:srcRect l="-7353" r="-7353"/>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14</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85466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Scalability (Pod-level)</a:t>
            </a:r>
            <a:endParaRPr lang="en-US" dirty="0"/>
          </a:p>
        </p:txBody>
      </p:sp>
      <p:pic>
        <p:nvPicPr>
          <p:cNvPr id="5" name="Content Placeholder 4" descr="pod_performance.pdf"/>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15</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286382" y="6126163"/>
            <a:ext cx="7919093" cy="646331"/>
          </a:xfrm>
          <a:prstGeom prst="rect">
            <a:avLst/>
          </a:prstGeom>
          <a:noFill/>
        </p:spPr>
        <p:txBody>
          <a:bodyPr wrap="square" rtlCol="0">
            <a:spAutoFit/>
          </a:bodyPr>
          <a:lstStyle/>
          <a:p>
            <a:r>
              <a:rPr lang="en-US" dirty="0" smtClean="0"/>
              <a:t>Pod deployed on a quad-core, 2GB virtual machine.</a:t>
            </a:r>
          </a:p>
          <a:p>
            <a:r>
              <a:rPr lang="en-US" dirty="0" smtClean="0"/>
              <a:t>Able to run 40,000 concurrent detectors before hitting CPU limit.</a:t>
            </a:r>
            <a:endParaRPr lang="en-US" dirty="0"/>
          </a:p>
        </p:txBody>
      </p:sp>
    </p:spTree>
    <p:extLst>
      <p:ext uri="{BB962C8B-B14F-4D97-AF65-F5344CB8AC3E}">
        <p14:creationId xmlns:p14="http://schemas.microsoft.com/office/powerpoint/2010/main" val="4399207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Roots is a performance monitoring and diagnostics framework built into </a:t>
            </a:r>
            <a:r>
              <a:rPr lang="en-US" dirty="0" err="1" smtClean="0"/>
              <a:t>PaaS</a:t>
            </a:r>
            <a:r>
              <a:rPr lang="en-US" dirty="0" smtClean="0"/>
              <a:t> clouds</a:t>
            </a:r>
          </a:p>
          <a:p>
            <a:pPr lvl="1"/>
            <a:r>
              <a:rPr lang="en-US" dirty="0" smtClean="0"/>
              <a:t>Performance diagnostics as a cloud-native feature</a:t>
            </a:r>
          </a:p>
          <a:p>
            <a:r>
              <a:rPr lang="en-US" dirty="0" smtClean="0"/>
              <a:t>Detects performance SLO violations in near real time</a:t>
            </a:r>
          </a:p>
          <a:p>
            <a:r>
              <a:rPr lang="en-US" dirty="0" smtClean="0"/>
              <a:t>Determines if each violation was caused due to a workload change or a system bottleneck</a:t>
            </a:r>
          </a:p>
          <a:p>
            <a:r>
              <a:rPr lang="en-US" dirty="0" smtClean="0"/>
              <a:t>Comfortably scales to 1000’s of applications</a:t>
            </a:r>
            <a:endParaRPr lang="en-US" dirty="0"/>
          </a:p>
        </p:txBody>
      </p:sp>
      <p:grpSp>
        <p:nvGrpSpPr>
          <p:cNvPr id="4" name="Group 3"/>
          <p:cNvGrpSpPr/>
          <p:nvPr/>
        </p:nvGrpSpPr>
        <p:grpSpPr>
          <a:xfrm>
            <a:off x="0" y="0"/>
            <a:ext cx="9144000" cy="983717"/>
            <a:chOff x="0" y="0"/>
            <a:chExt cx="9144000" cy="983717"/>
          </a:xfrm>
        </p:grpSpPr>
        <p:sp>
          <p:nvSpPr>
            <p:cNvPr id="5" name="Rectangle 4"/>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374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Cloud platforms do not provide adequate performance debugging support</a:t>
            </a:r>
          </a:p>
          <a:p>
            <a:pPr lvl="1"/>
            <a:r>
              <a:rPr lang="en-US" dirty="0" smtClean="0"/>
              <a:t>Rudimentary monitoring features only</a:t>
            </a:r>
          </a:p>
          <a:p>
            <a:r>
              <a:rPr lang="en-US" dirty="0" smtClean="0"/>
              <a:t>Complex architecture and </a:t>
            </a:r>
            <a:r>
              <a:rPr lang="en-US" dirty="0" smtClean="0"/>
              <a:t>implementation</a:t>
            </a:r>
          </a:p>
          <a:p>
            <a:r>
              <a:rPr lang="en-US" dirty="0" smtClean="0"/>
              <a:t>Runtime details hidden by cloud abstractions</a:t>
            </a:r>
          </a:p>
          <a:p>
            <a:r>
              <a:rPr lang="en-US" dirty="0" smtClean="0"/>
              <a:t>Difficult to identify the root cause of detected</a:t>
            </a:r>
            <a:r>
              <a:rPr lang="en-US" dirty="0"/>
              <a:t> </a:t>
            </a:r>
            <a:r>
              <a:rPr lang="en-US" dirty="0" smtClean="0"/>
              <a:t>performance bugs</a:t>
            </a:r>
            <a:endParaRPr lang="en-US" dirty="0" smtClean="0"/>
          </a:p>
        </p:txBody>
      </p:sp>
      <p:grpSp>
        <p:nvGrpSpPr>
          <p:cNvPr id="8" name="Group 7"/>
          <p:cNvGrpSpPr/>
          <p:nvPr/>
        </p:nvGrpSpPr>
        <p:grpSpPr>
          <a:xfrm>
            <a:off x="0" y="0"/>
            <a:ext cx="9144000" cy="983717"/>
            <a:chOff x="0" y="0"/>
            <a:chExt cx="9144000" cy="983717"/>
          </a:xfrm>
        </p:grpSpPr>
        <p:sp>
          <p:nvSpPr>
            <p:cNvPr id="9" name="Rectangle 8"/>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27356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Solutions</a:t>
            </a:r>
            <a:endParaRPr lang="en-US" dirty="0"/>
          </a:p>
        </p:txBody>
      </p:sp>
      <p:sp>
        <p:nvSpPr>
          <p:cNvPr id="3" name="Content Placeholder 2"/>
          <p:cNvSpPr>
            <a:spLocks noGrp="1"/>
          </p:cNvSpPr>
          <p:nvPr>
            <p:ph idx="1"/>
          </p:nvPr>
        </p:nvSpPr>
        <p:spPr/>
        <p:txBody>
          <a:bodyPr>
            <a:normAutofit lnSpcReduction="10000"/>
          </a:bodyPr>
          <a:lstStyle/>
          <a:p>
            <a:r>
              <a:rPr lang="en-US" dirty="0" smtClean="0"/>
              <a:t>Many third-party solutions available for monitoring cloud applications</a:t>
            </a:r>
          </a:p>
          <a:p>
            <a:endParaRPr lang="en-US" dirty="0"/>
          </a:p>
          <a:p>
            <a:endParaRPr lang="en-US" dirty="0" smtClean="0"/>
          </a:p>
          <a:p>
            <a:endParaRPr lang="en-US" dirty="0" smtClean="0"/>
          </a:p>
          <a:p>
            <a:r>
              <a:rPr lang="en-US" dirty="0" smtClean="0"/>
              <a:t>Requires code instrumentation</a:t>
            </a:r>
          </a:p>
          <a:p>
            <a:r>
              <a:rPr lang="en-US" dirty="0" smtClean="0"/>
              <a:t>Expensive (effort and financial cost)</a:t>
            </a:r>
          </a:p>
          <a:p>
            <a:r>
              <a:rPr lang="en-US" dirty="0" smtClean="0"/>
              <a:t>Lack of penetrative power</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23" y="2773640"/>
            <a:ext cx="1417788" cy="1150008"/>
          </a:xfrm>
          <a:prstGeom prst="rect">
            <a:avLst/>
          </a:prstGeom>
        </p:spPr>
      </p:pic>
      <p:pic>
        <p:nvPicPr>
          <p:cNvPr id="5" name="Picture 4"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234" y="2735415"/>
            <a:ext cx="1212460" cy="1212460"/>
          </a:xfrm>
          <a:prstGeom prst="rect">
            <a:avLst/>
          </a:prstGeom>
        </p:spPr>
      </p:pic>
      <p:pic>
        <p:nvPicPr>
          <p:cNvPr id="6" name="Picture 5"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917" y="2818546"/>
            <a:ext cx="1389437" cy="1389437"/>
          </a:xfrm>
          <a:prstGeom prst="rect">
            <a:avLst/>
          </a:prstGeom>
        </p:spPr>
      </p:pic>
      <p:pic>
        <p:nvPicPr>
          <p:cNvPr id="7" name="Picture 6"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0577" y="2735415"/>
            <a:ext cx="1473200" cy="1281044"/>
          </a:xfrm>
          <a:prstGeom prst="rect">
            <a:avLst/>
          </a:prstGeom>
        </p:spPr>
      </p:pic>
      <p:grpSp>
        <p:nvGrpSpPr>
          <p:cNvPr id="8" name="Group 7"/>
          <p:cNvGrpSpPr/>
          <p:nvPr/>
        </p:nvGrpSpPr>
        <p:grpSpPr>
          <a:xfrm>
            <a:off x="0" y="0"/>
            <a:ext cx="9144000" cy="983717"/>
            <a:chOff x="0" y="0"/>
            <a:chExt cx="9144000" cy="983717"/>
          </a:xfrm>
        </p:grpSpPr>
        <p:sp>
          <p:nvSpPr>
            <p:cNvPr id="9" name="Rectangle 8"/>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370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SLO violations, anomalies and diagnosing potential root causes</a:t>
            </a:r>
          </a:p>
          <a:p>
            <a:r>
              <a:rPr lang="en-US" dirty="0" smtClean="0"/>
              <a:t>Full-stack monitoring without instrumenting application code</a:t>
            </a:r>
          </a:p>
          <a:p>
            <a:r>
              <a:rPr lang="en-US" dirty="0" smtClean="0"/>
              <a:t>Support multiple methods to analyze the collected data in near real-time</a:t>
            </a:r>
          </a:p>
        </p:txBody>
      </p:sp>
      <p:sp>
        <p:nvSpPr>
          <p:cNvPr id="4" name="Slide Number Placeholder 3"/>
          <p:cNvSpPr>
            <a:spLocks noGrp="1"/>
          </p:cNvSpPr>
          <p:nvPr>
            <p:ph type="sldNum" sz="quarter" idx="12"/>
          </p:nvPr>
        </p:nvSpPr>
        <p:spPr/>
        <p:txBody>
          <a:bodyPr/>
          <a:lstStyle/>
          <a:p>
            <a:fld id="{D4755116-B387-CD40-9D82-4279FFF17F28}" type="slidenum">
              <a:rPr lang="en-US" smtClean="0"/>
              <a:t>4</a:t>
            </a:fld>
            <a:endParaRPr lang="en-US"/>
          </a:p>
        </p:txBody>
      </p:sp>
      <p:sp>
        <p:nvSpPr>
          <p:cNvPr id="5" name="TextBox 4"/>
          <p:cNvSpPr txBox="1"/>
          <p:nvPr/>
        </p:nvSpPr>
        <p:spPr>
          <a:xfrm>
            <a:off x="165100" y="5786149"/>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a:t>
            </a:r>
            <a:r>
              <a:rPr lang="en-US" sz="1400" i="1" dirty="0"/>
              <a:t>. Jayathilaka, </a:t>
            </a:r>
            <a:r>
              <a:rPr lang="en-US" sz="1400" i="1" dirty="0" smtClean="0"/>
              <a:t>C. </a:t>
            </a:r>
            <a:r>
              <a:rPr lang="en-US" sz="1400" i="1" dirty="0" err="1" smtClean="0"/>
              <a:t>Krintz</a:t>
            </a:r>
            <a:r>
              <a:rPr lang="en-US" sz="1400" i="1" dirty="0"/>
              <a:t> </a:t>
            </a:r>
            <a:r>
              <a:rPr lang="en-US" sz="1400" i="1" dirty="0" smtClean="0"/>
              <a:t>and </a:t>
            </a:r>
            <a:r>
              <a:rPr lang="en-US" sz="1400" i="1" dirty="0"/>
              <a:t>R. </a:t>
            </a:r>
            <a:r>
              <a:rPr lang="en-US" sz="1400" i="1" dirty="0" err="1" smtClean="0"/>
              <a:t>Wolski</a:t>
            </a:r>
            <a:r>
              <a:rPr lang="en-US" sz="1400" i="1" dirty="0" smtClean="0"/>
              <a:t>, “Performance Monitoring and Root Cause Analysis for Cloud-hosted Web Applications” under review at World Wide Web Conference 2017 (WWW).</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i="1" dirty="0" smtClean="0"/>
              <a:t>”Bottleneck Identification in Cloud-hosted Web Applications,” under review at IEEE Transactions on Cloud Computing (TCC).</a:t>
            </a:r>
            <a:endParaRPr lang="en-US" sz="1400" i="1"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01166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Content Placeholder 4" descr="apm_architecture.png"/>
          <p:cNvPicPr>
            <a:picLocks noGrp="1" noChangeAspect="1"/>
          </p:cNvPicPr>
          <p:nvPr>
            <p:ph idx="1"/>
          </p:nvPr>
        </p:nvPicPr>
        <p:blipFill>
          <a:blip r:embed="rId3">
            <a:extLst>
              <a:ext uri="{28A0092B-C50C-407E-A947-70E740481C1C}">
                <a14:useLocalDpi xmlns:a14="http://schemas.microsoft.com/office/drawing/2010/main" val="0"/>
              </a:ext>
            </a:extLst>
          </a:blip>
          <a:srcRect l="-28184" r="-28184"/>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5</a:t>
            </a:fld>
            <a:endParaRPr lang="en-US"/>
          </a:p>
        </p:txBody>
      </p:sp>
      <p:sp>
        <p:nvSpPr>
          <p:cNvPr id="3" name="Rectangle 2"/>
          <p:cNvSpPr/>
          <p:nvPr/>
        </p:nvSpPr>
        <p:spPr>
          <a:xfrm>
            <a:off x="6192108" y="2839081"/>
            <a:ext cx="796889" cy="510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Pod</a:t>
            </a:r>
            <a:endParaRPr lang="en-US"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86569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SLO Violations</a:t>
            </a:r>
            <a:endParaRPr lang="en-US" dirty="0"/>
          </a:p>
        </p:txBody>
      </p:sp>
      <p:sp>
        <p:nvSpPr>
          <p:cNvPr id="3" name="Content Placeholder 2"/>
          <p:cNvSpPr>
            <a:spLocks noGrp="1"/>
          </p:cNvSpPr>
          <p:nvPr>
            <p:ph idx="1"/>
          </p:nvPr>
        </p:nvSpPr>
        <p:spPr/>
        <p:txBody>
          <a:bodyPr>
            <a:normAutofit/>
          </a:bodyPr>
          <a:lstStyle/>
          <a:p>
            <a:r>
              <a:rPr lang="en-US" dirty="0" smtClean="0"/>
              <a:t>Benchmark applications (APIs) at regular intervals to measure their response time</a:t>
            </a:r>
          </a:p>
          <a:p>
            <a:r>
              <a:rPr lang="en-US" dirty="0" smtClean="0"/>
              <a:t>Periodically assess the proportion of measurements that are below a preconfigured threshold (the SLO</a:t>
            </a:r>
            <a:r>
              <a:rPr lang="en-US" dirty="0" smtClean="0"/>
              <a:t>)</a:t>
            </a:r>
          </a:p>
          <a:p>
            <a:pPr lvl="1"/>
            <a:r>
              <a:rPr lang="en-US" dirty="0" smtClean="0"/>
              <a:t>E.g. SLO: 100ms at 95%</a:t>
            </a:r>
            <a:endParaRPr lang="en-US" dirty="0" smtClean="0"/>
          </a:p>
          <a:p>
            <a:r>
              <a:rPr lang="en-US" dirty="0" smtClean="0"/>
              <a:t>Raise an alarm if the SLO has been violated</a:t>
            </a:r>
          </a:p>
          <a:p>
            <a:pPr lvl="1"/>
            <a:r>
              <a:rPr lang="en-US" dirty="0" smtClean="0"/>
              <a:t>Notify </a:t>
            </a:r>
            <a:r>
              <a:rPr lang="en-US" dirty="0" smtClean="0"/>
              <a:t>users &amp; trigger </a:t>
            </a:r>
            <a:r>
              <a:rPr lang="en-US" dirty="0" smtClean="0"/>
              <a:t>root cause analysis</a:t>
            </a:r>
          </a:p>
          <a:p>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22993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Step 1: Workload analysis</a:t>
            </a:r>
          </a:p>
          <a:p>
            <a:pPr lvl="1"/>
            <a:r>
              <a:rPr lang="en-US" dirty="0" smtClean="0"/>
              <a:t>Detect change points (level shifts) in workload</a:t>
            </a:r>
          </a:p>
          <a:p>
            <a:pPr lvl="1"/>
            <a:r>
              <a:rPr lang="en-US" dirty="0" smtClean="0"/>
              <a:t>Sudden increases in workload that precede a detected SLO violation</a:t>
            </a:r>
          </a:p>
          <a:p>
            <a:pPr lvl="1"/>
            <a:r>
              <a:rPr lang="en-US" dirty="0" smtClean="0"/>
              <a:t>Pruned Exact Linear Time (PELT) [KFE12]</a:t>
            </a:r>
          </a:p>
          <a:p>
            <a:r>
              <a:rPr lang="en-US" dirty="0" smtClean="0"/>
              <a:t>Step 2: Bottleneck identification</a:t>
            </a:r>
          </a:p>
          <a:p>
            <a:pPr lvl="1"/>
            <a:r>
              <a:rPr lang="en-US" dirty="0" smtClean="0"/>
              <a:t>Hybrid approach that combines linear regression</a:t>
            </a:r>
            <a:r>
              <a:rPr lang="en-US" dirty="0"/>
              <a:t> </a:t>
            </a:r>
            <a:r>
              <a:rPr lang="en-US" dirty="0" smtClean="0"/>
              <a:t>and </a:t>
            </a:r>
            <a:r>
              <a:rPr lang="en-US" dirty="0" err="1" smtClean="0"/>
              <a:t>quantile</a:t>
            </a:r>
            <a:r>
              <a:rPr lang="en-US" dirty="0" smtClean="0"/>
              <a:t> analysis</a:t>
            </a:r>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15137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457200" y="3755161"/>
            <a:ext cx="8229600" cy="2371002"/>
          </a:xfrm>
        </p:spPr>
        <p:txBody>
          <a:bodyPr>
            <a:normAutofit fontScale="92500" lnSpcReduction="10000"/>
          </a:bodyPr>
          <a:lstStyle/>
          <a:p>
            <a:r>
              <a:rPr lang="en-US" dirty="0" smtClean="0"/>
              <a:t>Model total response time using multiple linear regression (Total = X + Y)</a:t>
            </a:r>
          </a:p>
          <a:p>
            <a:r>
              <a:rPr lang="en-US" dirty="0" smtClean="0"/>
              <a:t>Relative importance metric indicates the portion of variance in “Total” explained by each independent variable [G06]</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8</a:t>
            </a:fld>
            <a:endParaRPr lang="en-US"/>
          </a:p>
        </p:txBody>
      </p:sp>
      <p:sp>
        <p:nvSpPr>
          <p:cNvPr id="6" name="TextBox 5"/>
          <p:cNvSpPr txBox="1"/>
          <p:nvPr/>
        </p:nvSpPr>
        <p:spPr>
          <a:xfrm>
            <a:off x="131147" y="1472861"/>
            <a:ext cx="8881707" cy="2492990"/>
          </a:xfrm>
          <a:prstGeom prst="rect">
            <a:avLst/>
          </a:prstGeom>
          <a:noFill/>
        </p:spPr>
        <p:txBody>
          <a:bodyPr wrap="square" rtlCol="0">
            <a:spAutoFit/>
          </a:bodyPr>
          <a:lstStyle/>
          <a:p>
            <a:r>
              <a:rPr lang="en-US" sz="1600" dirty="0">
                <a:latin typeface="Courier"/>
                <a:cs typeface="Courier"/>
              </a:rPr>
              <a:t>protected void </a:t>
            </a:r>
            <a:r>
              <a:rPr lang="en-US" sz="1600" dirty="0" err="1">
                <a:latin typeface="Courier"/>
                <a:cs typeface="Courier"/>
              </a:rPr>
              <a:t>doGet</a:t>
            </a:r>
            <a:r>
              <a:rPr lang="en-US" sz="1600" dirty="0">
                <a:latin typeface="Courier"/>
                <a:cs typeface="Courier"/>
              </a:rPr>
              <a:t>(</a:t>
            </a:r>
            <a:r>
              <a:rPr lang="en-US" sz="1600" dirty="0" err="1">
                <a:latin typeface="Courier"/>
                <a:cs typeface="Courier"/>
              </a:rPr>
              <a:t>HttpServletRequest</a:t>
            </a:r>
            <a:r>
              <a:rPr lang="en-US" sz="1600" dirty="0">
                <a:latin typeface="Courier"/>
                <a:cs typeface="Courier"/>
              </a:rPr>
              <a:t> </a:t>
            </a:r>
            <a:r>
              <a:rPr lang="en-US" sz="1600" dirty="0" err="1">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res) {</a:t>
            </a:r>
            <a:r>
              <a:rPr lang="en-US" sz="1600" dirty="0">
                <a:latin typeface="Courier"/>
                <a:cs typeface="Courier"/>
              </a:rPr>
              <a:t/>
            </a:r>
            <a:br>
              <a:rPr lang="en-US" sz="1600" dirty="0">
                <a:latin typeface="Courier"/>
                <a:cs typeface="Courier"/>
              </a:rPr>
            </a:br>
            <a:r>
              <a:rPr lang="en-US" sz="1600" dirty="0" smtClean="0">
                <a:latin typeface="Courier"/>
                <a:cs typeface="Courier"/>
              </a:rPr>
              <a:t>  String </a:t>
            </a:r>
            <a:r>
              <a:rPr lang="en-US" sz="1600" dirty="0" err="1">
                <a:latin typeface="Courier"/>
                <a:cs typeface="Courier"/>
              </a:rPr>
              <a:t>userId</a:t>
            </a:r>
            <a:r>
              <a:rPr lang="en-US" sz="1600" dirty="0">
                <a:latin typeface="Courier"/>
                <a:cs typeface="Courier"/>
              </a:rPr>
              <a:t> = </a:t>
            </a:r>
            <a:r>
              <a:rPr lang="en-US" sz="1600" dirty="0" err="1">
                <a:latin typeface="Courier"/>
                <a:cs typeface="Courier"/>
              </a:rPr>
              <a:t>req.getParameter</a:t>
            </a:r>
            <a:r>
              <a:rPr lang="en-US" sz="1600" dirty="0">
                <a:latin typeface="Courier"/>
                <a:cs typeface="Courier"/>
              </a:rPr>
              <a:t>("user");</a:t>
            </a:r>
            <a:br>
              <a:rPr lang="en-US" sz="1600" dirty="0">
                <a:latin typeface="Courier"/>
                <a:cs typeface="Courier"/>
              </a:rPr>
            </a:br>
            <a:r>
              <a:rPr lang="en-US" sz="1600" dirty="0">
                <a:latin typeface="Courier"/>
                <a:cs typeface="Courier"/>
              </a:rPr>
              <a:t>  </a:t>
            </a:r>
            <a:r>
              <a:rPr lang="en-US" sz="1600" b="1" dirty="0" smtClean="0">
                <a:solidFill>
                  <a:srgbClr val="0000FF"/>
                </a:solidFill>
                <a:latin typeface="Courier"/>
                <a:cs typeface="Courier"/>
              </a:rPr>
              <a:t>Entity </a:t>
            </a:r>
            <a:r>
              <a:rPr lang="en-US" sz="1600" b="1" dirty="0">
                <a:solidFill>
                  <a:srgbClr val="0000FF"/>
                </a:solidFill>
                <a:latin typeface="Courier"/>
                <a:cs typeface="Courier"/>
              </a:rPr>
              <a:t>entity = </a:t>
            </a:r>
            <a:r>
              <a:rPr lang="en-US" sz="1600" b="1" dirty="0" err="1">
                <a:solidFill>
                  <a:srgbClr val="0000FF"/>
                </a:solidFill>
                <a:latin typeface="Courier"/>
                <a:cs typeface="Courier"/>
              </a:rPr>
              <a:t>datastore.get</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newKey</a:t>
            </a:r>
            <a:r>
              <a:rPr lang="en-US" sz="1600" b="1" dirty="0" smtClean="0">
                <a:solidFill>
                  <a:srgbClr val="0000FF"/>
                </a:solidFill>
                <a:latin typeface="Courier"/>
                <a:cs typeface="Courier"/>
              </a:rPr>
              <a:t>(</a:t>
            </a:r>
            <a:r>
              <a:rPr lang="en-US" sz="1600" b="1" dirty="0">
                <a:solidFill>
                  <a:srgbClr val="0000FF"/>
                </a:solidFill>
                <a:latin typeface="Courier"/>
                <a:cs typeface="Courier"/>
              </a:rPr>
              <a:t>"USER_INFO", </a:t>
            </a:r>
            <a:r>
              <a:rPr lang="en-US" sz="1600" b="1" dirty="0" err="1">
                <a:solidFill>
                  <a:srgbClr val="0000FF"/>
                </a:solidFill>
                <a:latin typeface="Courier"/>
                <a:cs typeface="Courier"/>
              </a:rPr>
              <a:t>userId</a:t>
            </a:r>
            <a:r>
              <a:rPr lang="en-US" sz="1600" b="1" dirty="0">
                <a:solidFill>
                  <a:srgbClr val="0000FF"/>
                </a:solidFill>
                <a:latin typeface="Courier"/>
                <a:cs typeface="Courier"/>
              </a:rPr>
              <a:t>))</a:t>
            </a:r>
            <a:r>
              <a:rPr lang="en-US" sz="1600" b="1" dirty="0" smtClean="0">
                <a:solidFill>
                  <a:srgbClr val="0000FF"/>
                </a:solidFill>
                <a:latin typeface="Courier"/>
                <a:cs typeface="Courier"/>
              </a:rPr>
              <a:t>;  // X</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smtClean="0">
                <a:latin typeface="Courier"/>
                <a:cs typeface="Courier"/>
              </a:rPr>
              <a:t>  </a:t>
            </a:r>
            <a:r>
              <a:rPr lang="en-US" sz="1600" dirty="0" err="1" smtClean="0">
                <a:latin typeface="Courier"/>
                <a:cs typeface="Courier"/>
              </a:rPr>
              <a:t>populateResponse</a:t>
            </a:r>
            <a:r>
              <a:rPr lang="en-US" sz="1600" dirty="0">
                <a:latin typeface="Courier"/>
                <a:cs typeface="Courier"/>
              </a:rPr>
              <a:t>(</a:t>
            </a:r>
            <a:r>
              <a:rPr lang="en-US" sz="1600" dirty="0" err="1">
                <a:latin typeface="Courier"/>
                <a:cs typeface="Courier"/>
              </a:rPr>
              <a:t>userId</a:t>
            </a:r>
            <a:r>
              <a:rPr lang="en-US" sz="1600" dirty="0">
                <a:latin typeface="Courier"/>
                <a:cs typeface="Courier"/>
              </a:rPr>
              <a:t>, entity, </a:t>
            </a:r>
            <a:r>
              <a:rPr lang="en-US" sz="1600" dirty="0" smtClean="0">
                <a:latin typeface="Courier"/>
                <a:cs typeface="Courier"/>
              </a:rPr>
              <a:t>res)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smtClean="0">
                <a:latin typeface="Courier"/>
                <a:cs typeface="Courier"/>
              </a:rPr>
              <a:t>Entity </a:t>
            </a:r>
            <a:r>
              <a:rPr lang="en-US" sz="1600" dirty="0" err="1">
                <a:latin typeface="Courier"/>
                <a:cs typeface="Courier"/>
              </a:rPr>
              <a:t>userEvent</a:t>
            </a:r>
            <a:r>
              <a:rPr lang="en-US" sz="1600" dirty="0">
                <a:latin typeface="Courier"/>
                <a:cs typeface="Courier"/>
              </a:rPr>
              <a:t> = new Entity("USER_EVENT");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("user", </a:t>
            </a:r>
            <a:r>
              <a:rPr lang="en-US" sz="1600" dirty="0" err="1">
                <a:latin typeface="Courier"/>
                <a:cs typeface="Courier"/>
              </a:rPr>
              <a:t>userId</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("date", </a:t>
            </a:r>
            <a:r>
              <a:rPr lang="en-US" sz="1600" dirty="0" err="1">
                <a:latin typeface="Courier"/>
                <a:cs typeface="Courier"/>
              </a:rPr>
              <a:t>System.</a:t>
            </a:r>
            <a:r>
              <a:rPr lang="en-US" sz="1600" i="1" dirty="0" err="1">
                <a:latin typeface="Courier"/>
                <a:cs typeface="Courier"/>
              </a:rPr>
              <a:t>currentTimeMillis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b="1" dirty="0" err="1" smtClean="0">
                <a:solidFill>
                  <a:srgbClr val="0000FF"/>
                </a:solidFill>
                <a:latin typeface="Courier"/>
                <a:cs typeface="Courier"/>
              </a:rPr>
              <a:t>datastore.put</a:t>
            </a:r>
            <a:r>
              <a:rPr lang="en-US" sz="1600" b="1" dirty="0">
                <a:solidFill>
                  <a:srgbClr val="0000FF"/>
                </a:solidFill>
                <a:latin typeface="Courier"/>
                <a:cs typeface="Courier"/>
              </a:rPr>
              <a:t>(</a:t>
            </a:r>
            <a:r>
              <a:rPr lang="en-US" sz="1600" b="1" dirty="0" err="1">
                <a:solidFill>
                  <a:srgbClr val="0000FF"/>
                </a:solidFill>
                <a:latin typeface="Courier"/>
                <a:cs typeface="Courier"/>
              </a:rPr>
              <a:t>userEvent</a:t>
            </a:r>
            <a:r>
              <a:rPr lang="en-US" sz="1600" b="1" dirty="0">
                <a:solidFill>
                  <a:srgbClr val="0000FF"/>
                </a:solidFill>
                <a:latin typeface="Courier"/>
                <a:cs typeface="Courier"/>
              </a:rPr>
              <a:t>)</a:t>
            </a:r>
            <a:r>
              <a:rPr lang="en-US" sz="1600" b="1" dirty="0" smtClean="0">
                <a:solidFill>
                  <a:srgbClr val="0000FF"/>
                </a:solidFill>
                <a:latin typeface="Courier"/>
                <a:cs typeface="Courier"/>
              </a:rPr>
              <a:t>;  // Y</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a:latin typeface="Courier"/>
                <a:cs typeface="Courier"/>
              </a:rPr>
              <a:t>}</a:t>
            </a:r>
          </a:p>
          <a:p>
            <a:endParaRPr lang="en-US" sz="1200" dirty="0"/>
          </a:p>
        </p:txBody>
      </p:sp>
      <p:grpSp>
        <p:nvGrpSpPr>
          <p:cNvPr id="7" name="Group 6"/>
          <p:cNvGrpSpPr/>
          <p:nvPr/>
        </p:nvGrpSpPr>
        <p:grpSpPr>
          <a:xfrm>
            <a:off x="0" y="0"/>
            <a:ext cx="9144000" cy="983717"/>
            <a:chOff x="0" y="0"/>
            <a:chExt cx="9144000" cy="983717"/>
          </a:xfrm>
        </p:grpSpPr>
        <p:sp>
          <p:nvSpPr>
            <p:cNvPr id="8" name="Rectangle 7"/>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372692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Quantile</a:t>
            </a:r>
            <a:r>
              <a:rPr lang="en-US" dirty="0" smtClean="0"/>
              <a:t> Analysis</a:t>
            </a:r>
            <a:endParaRPr lang="en-US" dirty="0"/>
          </a:p>
        </p:txBody>
      </p:sp>
      <p:sp>
        <p:nvSpPr>
          <p:cNvPr id="3" name="Content Placeholder 2"/>
          <p:cNvSpPr>
            <a:spLocks noGrp="1"/>
          </p:cNvSpPr>
          <p:nvPr>
            <p:ph idx="1"/>
          </p:nvPr>
        </p:nvSpPr>
        <p:spPr/>
        <p:txBody>
          <a:bodyPr/>
          <a:lstStyle/>
          <a:p>
            <a:r>
              <a:rPr lang="en-US" dirty="0" smtClean="0"/>
              <a:t>For each  kernel invocation made by an API (e.g. X and Y), compute and compare the high </a:t>
            </a:r>
            <a:r>
              <a:rPr lang="en-US" dirty="0" err="1" smtClean="0"/>
              <a:t>quantiles</a:t>
            </a:r>
            <a:r>
              <a:rPr lang="en-US" dirty="0" smtClean="0"/>
              <a:t> (e.g. 0.99 </a:t>
            </a:r>
            <a:r>
              <a:rPr lang="en-US" dirty="0" err="1" smtClean="0"/>
              <a:t>quantile</a:t>
            </a:r>
            <a:r>
              <a:rPr lang="en-US" dirty="0" smtClean="0"/>
              <a:t>)</a:t>
            </a:r>
          </a:p>
          <a:p>
            <a:pPr lvl="1"/>
            <a:r>
              <a:rPr lang="en-US" dirty="0" smtClean="0"/>
              <a:t>Detecting the operation that is generally slow</a:t>
            </a:r>
          </a:p>
          <a:p>
            <a:r>
              <a:rPr lang="en-US" dirty="0" smtClean="0"/>
              <a:t>For each kernel invocation, check for tail-end values that exceed the 0.99 </a:t>
            </a:r>
            <a:r>
              <a:rPr lang="en-US" dirty="0" err="1" smtClean="0"/>
              <a:t>quantile</a:t>
            </a:r>
            <a:endParaRPr lang="en-US" dirty="0" smtClean="0"/>
          </a:p>
          <a:p>
            <a:pPr lvl="1"/>
            <a:r>
              <a:rPr lang="en-US" dirty="0" smtClean="0"/>
              <a:t>Detecting rare, high-valued outliers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13253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TotalTime>
  <Words>808</Words>
  <Application>Microsoft Macintosh PowerPoint</Application>
  <PresentationFormat>On-screen Show (4:3)</PresentationFormat>
  <Paragraphs>127</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Roots: Application Performance Monitoring &amp; Diagnosis</vt:lpstr>
      <vt:lpstr>Motivation</vt:lpstr>
      <vt:lpstr>Existing Solutions</vt:lpstr>
      <vt:lpstr>Roots</vt:lpstr>
      <vt:lpstr>Architecture</vt:lpstr>
      <vt:lpstr>Detecting SLO Violations</vt:lpstr>
      <vt:lpstr>Root Cause Analysis</vt:lpstr>
      <vt:lpstr>Linear Regression</vt:lpstr>
      <vt:lpstr>Quantile Analysis</vt:lpstr>
      <vt:lpstr>Implementation</vt:lpstr>
      <vt:lpstr>Diagnosis Accuracy</vt:lpstr>
      <vt:lpstr>Diagnosis Accuracy</vt:lpstr>
      <vt:lpstr>Workload Change Analysis</vt:lpstr>
      <vt:lpstr>Roots Performance Impact</vt:lpstr>
      <vt:lpstr>Roots Scalability (Pod-level)</vt:lpstr>
      <vt:lpstr>Conclusion</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Roots: Application Performance Monitoring &amp; Diagnosis</dc:title>
  <dc:creator>Hiranya Jayathilaka</dc:creator>
  <cp:lastModifiedBy>Hiranya Jayathilaka</cp:lastModifiedBy>
  <cp:revision>10</cp:revision>
  <dcterms:created xsi:type="dcterms:W3CDTF">2016-12-05T06:19:20Z</dcterms:created>
  <dcterms:modified xsi:type="dcterms:W3CDTF">2016-12-05T07:03:06Z</dcterms:modified>
</cp:coreProperties>
</file>