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257" r:id="rId2"/>
    <p:sldId id="258" r:id="rId3"/>
    <p:sldId id="259" r:id="rId4"/>
    <p:sldId id="260" r:id="rId5"/>
    <p:sldId id="261" r:id="rId6"/>
    <p:sldId id="262" r:id="rId7"/>
    <p:sldId id="264" r:id="rId8"/>
    <p:sldId id="265" r:id="rId9"/>
    <p:sldId id="267" r:id="rId10"/>
    <p:sldId id="268" r:id="rId11"/>
    <p:sldId id="269" r:id="rId12"/>
    <p:sldId id="266" r:id="rId13"/>
    <p:sldId id="275" r:id="rId14"/>
    <p:sldId id="274" r:id="rId15"/>
    <p:sldId id="270" r:id="rId16"/>
    <p:sldId id="271" r:id="rId17"/>
    <p:sldId id="272" r:id="rId18"/>
    <p:sldId id="276" r:id="rId19"/>
    <p:sldId id="277" r:id="rId20"/>
    <p:sldId id="278" r:id="rId21"/>
    <p:sldId id="279" r:id="rId22"/>
    <p:sldId id="280" r:id="rId23"/>
    <p:sldId id="281" r:id="rId24"/>
    <p:sldId id="282" r:id="rId25"/>
    <p:sldId id="283" r:id="rId26"/>
    <p:sldId id="284" r:id="rId27"/>
    <p:sldId id="285" r:id="rId28"/>
    <p:sldId id="286" r:id="rId29"/>
    <p:sldId id="288" r:id="rId30"/>
    <p:sldId id="287" r:id="rId31"/>
    <p:sldId id="289" r:id="rId32"/>
    <p:sldId id="290" r:id="rId33"/>
    <p:sldId id="291" r:id="rId34"/>
    <p:sldId id="292" r:id="rId35"/>
    <p:sldId id="293" r:id="rId36"/>
    <p:sldId id="294" r:id="rId37"/>
    <p:sldId id="295" r:id="rId38"/>
    <p:sldId id="296" r:id="rId39"/>
    <p:sldId id="297" r:id="rId40"/>
    <p:sldId id="298" r:id="rId41"/>
    <p:sldId id="299" r:id="rId42"/>
    <p:sldId id="301" r:id="rId43"/>
    <p:sldId id="302" r:id="rId44"/>
    <p:sldId id="304" r:id="rId45"/>
    <p:sldId id="300" r:id="rId46"/>
    <p:sldId id="303" r:id="rId47"/>
    <p:sldId id="305" r:id="rId48"/>
    <p:sldId id="306"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D65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0" d="100"/>
          <a:sy n="100" d="100"/>
        </p:scale>
        <p:origin x="-1848" y="-96"/>
      </p:cViewPr>
      <p:guideLst>
        <p:guide orient="horz" pos="2160"/>
        <p:guide pos="2880"/>
      </p:guideLst>
    </p:cSldViewPr>
  </p:slideViewPr>
  <p:notesTextViewPr>
    <p:cViewPr>
      <p:scale>
        <a:sx n="100" d="100"/>
        <a:sy n="100" d="100"/>
      </p:scale>
      <p:origin x="0" y="272"/>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377BD-EE2D-6A4D-8791-40EA342A78BF}" type="datetimeFigureOut">
              <a:rPr lang="en-US" smtClean="0"/>
              <a:t>4/14/16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605815-6331-9444-B06E-921213318926}" type="slidenum">
              <a:rPr lang="en-US" smtClean="0"/>
              <a:t>‹#›</a:t>
            </a:fld>
            <a:endParaRPr lang="en-US"/>
          </a:p>
        </p:txBody>
      </p:sp>
    </p:spTree>
    <p:extLst>
      <p:ext uri="{BB962C8B-B14F-4D97-AF65-F5344CB8AC3E}">
        <p14:creationId xmlns:p14="http://schemas.microsoft.com/office/powerpoint/2010/main" val="270467961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(4/14/16 14:44) -----</a:t>
            </a:r>
          </a:p>
          <a:p>
            <a:r>
              <a:rPr lang="en-US"/>
              <a:t>can we define and enforce efficient policies that govern administrative conformance, developer best practices, and performance objectives through automated analysis and diagnostics for cloud applications?</a:t>
            </a:r>
          </a:p>
          <a:p>
            <a:r>
              <a:rPr lang="en-US"/>
              <a:t>- governance</a:t>
            </a:r>
          </a:p>
          <a:p>
            <a:r>
              <a:rPr lang="en-US"/>
              <a:t>- automated</a:t>
            </a:r>
          </a:p>
          <a:p>
            <a:r>
              <a:rPr lang="en-US"/>
              <a:t>- efficient: non-invasive, simple, productivity enhancing</a:t>
            </a:r>
          </a:p>
        </p:txBody>
      </p:sp>
      <p:sp>
        <p:nvSpPr>
          <p:cNvPr id="4" name="Slide Number Placeholder 3"/>
          <p:cNvSpPr>
            <a:spLocks noGrp="1"/>
          </p:cNvSpPr>
          <p:nvPr>
            <p:ph type="sldNum" sz="quarter" idx="10"/>
          </p:nvPr>
        </p:nvSpPr>
        <p:spPr/>
        <p:txBody>
          <a:bodyPr/>
          <a:lstStyle/>
          <a:p>
            <a:fld id="{6E605815-6331-9444-B06E-921213318926}" type="slidenum">
              <a:rPr lang="en-US" smtClean="0"/>
              <a:t>14</a:t>
            </a:fld>
            <a:endParaRPr lang="en-US"/>
          </a:p>
        </p:txBody>
      </p:sp>
    </p:spTree>
    <p:extLst>
      <p:ext uri="{BB962C8B-B14F-4D97-AF65-F5344CB8AC3E}">
        <p14:creationId xmlns:p14="http://schemas.microsoft.com/office/powerpoint/2010/main" val="80124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Outlier at t</a:t>
            </a:r>
            <a:r>
              <a:rPr lang="en-US" baseline="0" dirty="0" smtClean="0"/>
              <a:t> = 101 detected as a Level Shift (LS).</a:t>
            </a:r>
            <a:endParaRPr lang="en-US" dirty="0"/>
          </a:p>
        </p:txBody>
      </p:sp>
      <p:sp>
        <p:nvSpPr>
          <p:cNvPr id="4" name="Slide Number Placeholder 3"/>
          <p:cNvSpPr>
            <a:spLocks noGrp="1"/>
          </p:cNvSpPr>
          <p:nvPr>
            <p:ph type="sldNum" sz="quarter" idx="10"/>
          </p:nvPr>
        </p:nvSpPr>
        <p:spPr/>
        <p:txBody>
          <a:bodyPr/>
          <a:lstStyle/>
          <a:p>
            <a:fld id="{F7278AEC-EE64-7842-B08E-D93D33560D10}" type="slidenum">
              <a:rPr lang="en-US" smtClean="0"/>
              <a:t>43</a:t>
            </a:fld>
            <a:endParaRPr lang="en-US"/>
          </a:p>
        </p:txBody>
      </p:sp>
    </p:spTree>
    <p:extLst>
      <p:ext uri="{BB962C8B-B14F-4D97-AF65-F5344CB8AC3E}">
        <p14:creationId xmlns:p14="http://schemas.microsoft.com/office/powerpoint/2010/main" val="3404154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(4/14/16 14:44) -----</a:t>
            </a:r>
          </a:p>
          <a:p>
            <a:r>
              <a:rPr lang="en-US"/>
              <a:t>3 chapter intros for EAGER, Cerebro, Roots</a:t>
            </a:r>
          </a:p>
          <a:p>
            <a:endParaRPr lang="en-US"/>
          </a:p>
          <a:p>
            <a:r>
              <a:rPr lang="en-US"/>
              <a:t>My thesis will....</a:t>
            </a:r>
          </a:p>
          <a:p>
            <a:endParaRPr lang="en-US"/>
          </a:p>
          <a:p>
            <a:r>
              <a:rPr lang="en-US"/>
              <a:t>Add timeline</a:t>
            </a:r>
          </a:p>
          <a:p>
            <a:endParaRPr lang="en-US"/>
          </a:p>
          <a:p>
            <a:r>
              <a:rPr lang="en-US"/>
              <a:t>Related work</a:t>
            </a:r>
          </a:p>
        </p:txBody>
      </p:sp>
      <p:sp>
        <p:nvSpPr>
          <p:cNvPr id="4" name="Slide Number Placeholder 3"/>
          <p:cNvSpPr>
            <a:spLocks noGrp="1"/>
          </p:cNvSpPr>
          <p:nvPr>
            <p:ph type="sldNum" sz="quarter" idx="10"/>
          </p:nvPr>
        </p:nvSpPr>
        <p:spPr/>
        <p:txBody>
          <a:bodyPr/>
          <a:lstStyle/>
          <a:p>
            <a:fld id="{6E605815-6331-9444-B06E-921213318926}" type="slidenum">
              <a:rPr lang="en-US" smtClean="0"/>
              <a:t>47</a:t>
            </a:fld>
            <a:endParaRPr lang="en-US"/>
          </a:p>
        </p:txBody>
      </p:sp>
    </p:spTree>
    <p:extLst>
      <p:ext uri="{BB962C8B-B14F-4D97-AF65-F5344CB8AC3E}">
        <p14:creationId xmlns:p14="http://schemas.microsoft.com/office/powerpoint/2010/main" val="3675898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4/14/16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62168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4/14/16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0314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4/14/16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432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4/14/16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8712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C3570C-2D75-5147-A673-6C02746C58AB}" type="datetimeFigureOut">
              <a:rPr lang="en-US" smtClean="0"/>
              <a:t>4/14/16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15143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C3570C-2D75-5147-A673-6C02746C58AB}" type="datetimeFigureOut">
              <a:rPr lang="en-US" smtClean="0"/>
              <a:t>4/14/16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01906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C3570C-2D75-5147-A673-6C02746C58AB}" type="datetimeFigureOut">
              <a:rPr lang="en-US" smtClean="0"/>
              <a:t>4/14/16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78795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C3570C-2D75-5147-A673-6C02746C58AB}" type="datetimeFigureOut">
              <a:rPr lang="en-US" smtClean="0"/>
              <a:t>4/14/16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3043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C3570C-2D75-5147-A673-6C02746C58AB}" type="datetimeFigureOut">
              <a:rPr lang="en-US" smtClean="0"/>
              <a:t>4/14/16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94411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3570C-2D75-5147-A673-6C02746C58AB}" type="datetimeFigureOut">
              <a:rPr lang="en-US" smtClean="0"/>
              <a:t>4/14/16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418767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3570C-2D75-5147-A673-6C02746C58AB}" type="datetimeFigureOut">
              <a:rPr lang="en-US" smtClean="0"/>
              <a:t>4/14/16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10357699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3570C-2D75-5147-A673-6C02746C58AB}" type="datetimeFigureOut">
              <a:rPr lang="en-US" smtClean="0"/>
              <a:t>4/14/16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55116-B387-CD40-9D82-4279FFF17F28}" type="slidenum">
              <a:rPr lang="en-US" smtClean="0"/>
              <a:t>‹#›</a:t>
            </a:fld>
            <a:endParaRPr lang="en-US"/>
          </a:p>
        </p:txBody>
      </p:sp>
    </p:spTree>
    <p:extLst>
      <p:ext uri="{BB962C8B-B14F-4D97-AF65-F5344CB8AC3E}">
        <p14:creationId xmlns:p14="http://schemas.microsoft.com/office/powerpoint/2010/main" val="254444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pscale.com" TargetMode="External"/><Relationship Id="rId3"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1.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image" Target="../media/image11.png"/><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image" Target="../media/image26.png"/><Relationship Id="rId10" Type="http://schemas.openxmlformats.org/officeDocument/2006/relationships/image" Target="../media/image12.png"/><Relationship Id="rId11" Type="http://schemas.openxmlformats.org/officeDocument/2006/relationships/image" Target="../media/image13.jpg"/><Relationship Id="rId12" Type="http://schemas.openxmlformats.org/officeDocument/2006/relationships/image" Target="../media/image14.png"/><Relationship Id="rId13" Type="http://schemas.openxmlformats.org/officeDocument/2006/relationships/image" Target="../media/image15.jpg"/><Relationship Id="rId14" Type="http://schemas.openxmlformats.org/officeDocument/2006/relationships/image" Target="../media/image16.jpg"/><Relationship Id="rId15" Type="http://schemas.openxmlformats.org/officeDocument/2006/relationships/image" Target="../media/image17.jp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6698"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sp>
        <p:nvSpPr>
          <p:cNvPr id="6" name="Rectangle 5"/>
          <p:cNvSpPr/>
          <p:nvPr/>
        </p:nvSpPr>
        <p:spPr>
          <a:xfrm>
            <a:off x="3910430"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7" name="Rectangle 6"/>
          <p:cNvSpPr/>
          <p:nvPr/>
        </p:nvSpPr>
        <p:spPr>
          <a:xfrm>
            <a:off x="6761349"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a:t> </a:t>
            </a:r>
            <a:r>
              <a:rPr lang="en-US" dirty="0" smtClean="0"/>
              <a:t>SDK</a:t>
            </a:r>
            <a:endParaRPr lang="en-US" dirty="0"/>
          </a:p>
        </p:txBody>
      </p:sp>
      <p:sp>
        <p:nvSpPr>
          <p:cNvPr id="8" name="Line Callout 1 7"/>
          <p:cNvSpPr/>
          <p:nvPr/>
        </p:nvSpPr>
        <p:spPr>
          <a:xfrm>
            <a:off x="2164107" y="693249"/>
            <a:ext cx="1995644" cy="1049595"/>
          </a:xfrm>
          <a:prstGeom prst="borderCallout1">
            <a:avLst>
              <a:gd name="adj1" fmla="val 44556"/>
              <a:gd name="adj2" fmla="val -1811"/>
              <a:gd name="adj3" fmla="val 166303"/>
              <a:gd name="adj4" fmla="val -30343"/>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Request ID generation,</a:t>
            </a:r>
          </a:p>
          <a:p>
            <a:pPr algn="ctr"/>
            <a:r>
              <a:rPr lang="en-US" sz="1400" dirty="0" smtClean="0"/>
              <a:t>Response time measurement</a:t>
            </a:r>
            <a:endParaRPr lang="en-US" sz="1400" dirty="0"/>
          </a:p>
        </p:txBody>
      </p:sp>
      <p:sp>
        <p:nvSpPr>
          <p:cNvPr id="9" name="Line Callout 1 8"/>
          <p:cNvSpPr/>
          <p:nvPr/>
        </p:nvSpPr>
        <p:spPr>
          <a:xfrm>
            <a:off x="4947129" y="693249"/>
            <a:ext cx="1995644" cy="1049595"/>
          </a:xfrm>
          <a:prstGeom prst="borderCallout1">
            <a:avLst>
              <a:gd name="adj1" fmla="val 49494"/>
              <a:gd name="adj2" fmla="val 102085"/>
              <a:gd name="adj3" fmla="val 168772"/>
              <a:gd name="adj4" fmla="val 134592"/>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SDK call tracing,</a:t>
            </a:r>
          </a:p>
          <a:p>
            <a:pPr algn="ctr"/>
            <a:r>
              <a:rPr lang="en-US" sz="1400" dirty="0" smtClean="0"/>
              <a:t>SDK call time measurement</a:t>
            </a:r>
            <a:endParaRPr lang="en-US" sz="1400" dirty="0"/>
          </a:p>
        </p:txBody>
      </p:sp>
      <p:sp>
        <p:nvSpPr>
          <p:cNvPr id="10" name="Rectangle 9"/>
          <p:cNvSpPr/>
          <p:nvPr/>
        </p:nvSpPr>
        <p:spPr>
          <a:xfrm>
            <a:off x="1036698"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Anomaly Detection</a:t>
            </a:r>
            <a:endParaRPr lang="en-US" dirty="0"/>
          </a:p>
        </p:txBody>
      </p:sp>
      <p:sp>
        <p:nvSpPr>
          <p:cNvPr id="11" name="Rectangle 10"/>
          <p:cNvSpPr/>
          <p:nvPr/>
        </p:nvSpPr>
        <p:spPr>
          <a:xfrm>
            <a:off x="6761349"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Root Cause Analysis</a:t>
            </a:r>
            <a:endParaRPr lang="en-US" dirty="0"/>
          </a:p>
        </p:txBody>
      </p:sp>
      <p:sp>
        <p:nvSpPr>
          <p:cNvPr id="12" name="Rectangle 11"/>
          <p:cNvSpPr/>
          <p:nvPr/>
        </p:nvSpPr>
        <p:spPr>
          <a:xfrm>
            <a:off x="6761349" y="3770768"/>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Path Analysis</a:t>
            </a:r>
            <a:endParaRPr lang="en-US" dirty="0"/>
          </a:p>
        </p:txBody>
      </p:sp>
      <p:cxnSp>
        <p:nvCxnSpPr>
          <p:cNvPr id="14" name="Straight Arrow Connector 13"/>
          <p:cNvCxnSpPr>
            <a:stCxn id="10" idx="3"/>
            <a:endCxn id="11" idx="1"/>
          </p:cNvCxnSpPr>
          <p:nvPr/>
        </p:nvCxnSpPr>
        <p:spPr>
          <a:xfrm>
            <a:off x="2513992" y="5286850"/>
            <a:ext cx="424735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4" idx="3"/>
            <a:endCxn id="6" idx="1"/>
          </p:cNvCxnSpPr>
          <p:nvPr/>
        </p:nvCxnSpPr>
        <p:spPr>
          <a:xfrm>
            <a:off x="2513992" y="3045121"/>
            <a:ext cx="139643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 idx="3"/>
            <a:endCxn id="7" idx="1"/>
          </p:cNvCxnSpPr>
          <p:nvPr/>
        </p:nvCxnSpPr>
        <p:spPr>
          <a:xfrm>
            <a:off x="5387724" y="3045121"/>
            <a:ext cx="137362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613711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Cannot Reason about Performance</a:t>
            </a:r>
            <a:endParaRPr lang="en-US" dirty="0"/>
          </a:p>
        </p:txBody>
      </p:sp>
      <p:sp>
        <p:nvSpPr>
          <p:cNvPr id="3" name="Content Placeholder 2"/>
          <p:cNvSpPr>
            <a:spLocks noGrp="1"/>
          </p:cNvSpPr>
          <p:nvPr>
            <p:ph idx="1"/>
          </p:nvPr>
        </p:nvSpPr>
        <p:spPr/>
        <p:txBody>
          <a:bodyPr/>
          <a:lstStyle/>
          <a:p>
            <a:r>
              <a:rPr lang="en-US" dirty="0" smtClean="0"/>
              <a:t>No reliable and systematic means for understanding performance limits</a:t>
            </a:r>
          </a:p>
          <a:p>
            <a:r>
              <a:rPr lang="en-US" dirty="0" smtClean="0"/>
              <a:t>Requires extensive testing</a:t>
            </a:r>
          </a:p>
          <a:p>
            <a:r>
              <a:rPr lang="en-US" dirty="0" smtClean="0"/>
              <a:t>Cannot form performance SLAs</a:t>
            </a:r>
            <a:endParaRPr lang="en-US" dirty="0"/>
          </a:p>
        </p:txBody>
      </p:sp>
      <p:pic>
        <p:nvPicPr>
          <p:cNvPr id="4" name="Picture 3" descr="gae_sl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175" y="3931595"/>
            <a:ext cx="7184460" cy="1487373"/>
          </a:xfrm>
          <a:prstGeom prst="rect">
            <a:avLst/>
          </a:prstGeom>
        </p:spPr>
      </p:pic>
    </p:spTree>
    <p:extLst>
      <p:ext uri="{BB962C8B-B14F-4D97-AF65-F5344CB8AC3E}">
        <p14:creationId xmlns:p14="http://schemas.microsoft.com/office/powerpoint/2010/main" val="81371603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Poor Support for Performance Anomaly Detection</a:t>
            </a:r>
            <a:endParaRPr lang="en-US" dirty="0"/>
          </a:p>
        </p:txBody>
      </p:sp>
      <p:sp>
        <p:nvSpPr>
          <p:cNvPr id="3" name="Content Placeholder 2"/>
          <p:cNvSpPr>
            <a:spLocks noGrp="1"/>
          </p:cNvSpPr>
          <p:nvPr>
            <p:ph idx="1"/>
          </p:nvPr>
        </p:nvSpPr>
        <p:spPr/>
        <p:txBody>
          <a:bodyPr/>
          <a:lstStyle/>
          <a:p>
            <a:r>
              <a:rPr lang="en-US" dirty="0" smtClean="0"/>
              <a:t>Rudimentary monitoring features only</a:t>
            </a:r>
          </a:p>
          <a:p>
            <a:r>
              <a:rPr lang="en-US" dirty="0" smtClean="0"/>
              <a:t>Spawned a new business for cloud application monitoring</a:t>
            </a:r>
          </a:p>
          <a:p>
            <a:endParaRPr lang="en-US" dirty="0" smtClean="0"/>
          </a:p>
          <a:p>
            <a:endParaRPr lang="en-US" dirty="0"/>
          </a:p>
          <a:p>
            <a:endParaRPr lang="en-US" dirty="0" smtClean="0"/>
          </a:p>
          <a:p>
            <a:r>
              <a:rPr lang="en-US" dirty="0" smtClean="0"/>
              <a:t>Limited support for anomaly detection and </a:t>
            </a:r>
            <a:r>
              <a:rPr lang="en-US" smtClean="0"/>
              <a:t>bottleneck identification</a:t>
            </a:r>
            <a:endParaRPr lang="en-US" dirty="0"/>
          </a:p>
        </p:txBody>
      </p:sp>
      <p:pic>
        <p:nvPicPr>
          <p:cNvPr id="4" name="Picture 3" descr="NewRelic-logo-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313" y="3447740"/>
            <a:ext cx="1686678" cy="1368111"/>
          </a:xfrm>
          <a:prstGeom prst="rect">
            <a:avLst/>
          </a:prstGeom>
        </p:spPr>
      </p:pic>
    </p:spTree>
    <p:extLst>
      <p:ext uri="{BB962C8B-B14F-4D97-AF65-F5344CB8AC3E}">
        <p14:creationId xmlns:p14="http://schemas.microsoft.com/office/powerpoint/2010/main" val="224494462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Unresolved Issues in the Cloud</a:t>
            </a:r>
            <a:endParaRPr lang="en-US" dirty="0"/>
          </a:p>
        </p:txBody>
      </p:sp>
      <p:sp>
        <p:nvSpPr>
          <p:cNvPr id="3" name="Content Placeholder 2"/>
          <p:cNvSpPr>
            <a:spLocks noGrp="1"/>
          </p:cNvSpPr>
          <p:nvPr>
            <p:ph idx="1"/>
          </p:nvPr>
        </p:nvSpPr>
        <p:spPr/>
        <p:txBody>
          <a:bodyPr>
            <a:normAutofit/>
          </a:bodyPr>
          <a:lstStyle/>
          <a:p>
            <a:r>
              <a:rPr lang="en-US" dirty="0" smtClean="0"/>
              <a:t>Does not enforce good coding practices</a:t>
            </a:r>
          </a:p>
          <a:p>
            <a:r>
              <a:rPr lang="en-US" dirty="0" smtClean="0"/>
              <a:t>Cannot reason about application performance</a:t>
            </a:r>
            <a:endParaRPr lang="en-US" dirty="0"/>
          </a:p>
          <a:p>
            <a:r>
              <a:rPr lang="en-US" dirty="0" smtClean="0"/>
              <a:t>Difficult to detect performance anomalies and identify bottlenecks</a:t>
            </a:r>
          </a:p>
        </p:txBody>
      </p:sp>
      <p:sp>
        <p:nvSpPr>
          <p:cNvPr id="5" name="Left Brace 4"/>
          <p:cNvSpPr/>
          <p:nvPr/>
        </p:nvSpPr>
        <p:spPr>
          <a:xfrm rot="16200000">
            <a:off x="4169045" y="-53718"/>
            <a:ext cx="778212" cy="8257297"/>
          </a:xfrm>
          <a:prstGeom prst="leftBrace">
            <a:avLst>
              <a:gd name="adj1" fmla="val 8333"/>
              <a:gd name="adj2" fmla="val 5015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Cloud 5"/>
          <p:cNvSpPr/>
          <p:nvPr/>
        </p:nvSpPr>
        <p:spPr>
          <a:xfrm rot="10800000">
            <a:off x="2181130" y="4607007"/>
            <a:ext cx="4978425" cy="20673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495313" y="5202833"/>
            <a:ext cx="2444975" cy="923330"/>
          </a:xfrm>
          <a:prstGeom prst="rect">
            <a:avLst/>
          </a:prstGeom>
          <a:noFill/>
        </p:spPr>
        <p:txBody>
          <a:bodyPr wrap="none" rtlCol="0">
            <a:spAutoFit/>
          </a:bodyPr>
          <a:lstStyle/>
          <a:p>
            <a:pPr algn="ctr"/>
            <a:r>
              <a:rPr lang="en-US" dirty="0" smtClean="0"/>
              <a:t>Simplified maintenance</a:t>
            </a:r>
          </a:p>
          <a:p>
            <a:pPr algn="ctr"/>
            <a:r>
              <a:rPr lang="en-US" dirty="0" smtClean="0"/>
              <a:t>Reliable</a:t>
            </a:r>
          </a:p>
          <a:p>
            <a:pPr algn="ctr"/>
            <a:r>
              <a:rPr lang="en-US" dirty="0" smtClean="0"/>
              <a:t>Dependable</a:t>
            </a:r>
            <a:endParaRPr lang="en-US" dirty="0"/>
          </a:p>
        </p:txBody>
      </p:sp>
    </p:spTree>
    <p:extLst>
      <p:ext uri="{BB962C8B-B14F-4D97-AF65-F5344CB8AC3E}">
        <p14:creationId xmlns:p14="http://schemas.microsoft.com/office/powerpoint/2010/main" val="370699383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Prelude to Proposal</a:t>
            </a:r>
            <a:endParaRPr lang="en-US" dirty="0"/>
          </a:p>
        </p:txBody>
      </p:sp>
      <p:sp>
        <p:nvSpPr>
          <p:cNvPr id="3" name="Content Placeholder 2"/>
          <p:cNvSpPr>
            <a:spLocks noGrp="1"/>
          </p:cNvSpPr>
          <p:nvPr>
            <p:ph idx="1"/>
          </p:nvPr>
        </p:nvSpPr>
        <p:spPr/>
        <p:txBody>
          <a:bodyPr/>
          <a:lstStyle/>
          <a:p>
            <a:r>
              <a:rPr lang="en-US" dirty="0" smtClean="0"/>
              <a:t>Automated governance for cloud platforms</a:t>
            </a:r>
          </a:p>
          <a:p>
            <a:pPr lvl="1"/>
            <a:r>
              <a:rPr lang="en-US" dirty="0" smtClean="0"/>
              <a:t>Specifying/Learning acceptable operational parameters</a:t>
            </a:r>
          </a:p>
          <a:p>
            <a:pPr lvl="1"/>
            <a:r>
              <a:rPr lang="en-US" dirty="0" smtClean="0"/>
              <a:t>Enforcing acceptable operational parameters</a:t>
            </a:r>
          </a:p>
          <a:p>
            <a:pPr lvl="1"/>
            <a:r>
              <a:rPr lang="en-US" dirty="0" smtClean="0"/>
              <a:t>Monitoring and detecting deviations from acceptable behavior</a:t>
            </a:r>
          </a:p>
          <a:p>
            <a:pPr lvl="1"/>
            <a:r>
              <a:rPr lang="en-US" dirty="0" smtClean="0"/>
              <a:t>Taking corrective/preventive action if necessary</a:t>
            </a:r>
            <a:endParaRPr lang="en-US" dirty="0"/>
          </a:p>
        </p:txBody>
      </p:sp>
    </p:spTree>
    <p:extLst>
      <p:ext uri="{BB962C8B-B14F-4D97-AF65-F5344CB8AC3E}">
        <p14:creationId xmlns:p14="http://schemas.microsoft.com/office/powerpoint/2010/main" val="317234327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we enforce design-time governance on web applications developed for a given cloud platform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p:txBody>
      </p:sp>
    </p:spTree>
    <p:extLst>
      <p:ext uri="{BB962C8B-B14F-4D97-AF65-F5344CB8AC3E}">
        <p14:creationId xmlns:p14="http://schemas.microsoft.com/office/powerpoint/2010/main" val="426996960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Platform-as-a-Service</a:t>
            </a:r>
            <a:endParaRPr lang="en-US" dirty="0"/>
          </a:p>
        </p:txBody>
      </p:sp>
      <p:sp>
        <p:nvSpPr>
          <p:cNvPr id="3" name="Content Placeholder 2"/>
          <p:cNvSpPr>
            <a:spLocks noGrp="1"/>
          </p:cNvSpPr>
          <p:nvPr>
            <p:ph idx="1"/>
          </p:nvPr>
        </p:nvSpPr>
        <p:spPr/>
        <p:txBody>
          <a:bodyPr/>
          <a:lstStyle/>
          <a:p>
            <a:r>
              <a:rPr lang="en-US" dirty="0" smtClean="0"/>
              <a:t>Managed programming platform that hides</a:t>
            </a:r>
            <a:r>
              <a:rPr lang="is-IS" dirty="0" smtClean="0"/>
              <a:t>…</a:t>
            </a:r>
            <a:endParaRPr lang="en-US" dirty="0" smtClean="0"/>
          </a:p>
          <a:p>
            <a:pPr lvl="1"/>
            <a:r>
              <a:rPr lang="en-US" dirty="0" smtClean="0"/>
              <a:t>Infrastructure details</a:t>
            </a:r>
          </a:p>
          <a:p>
            <a:pPr lvl="1"/>
            <a:r>
              <a:rPr lang="en-US" dirty="0" smtClean="0"/>
              <a:t>VM and OS details</a:t>
            </a:r>
          </a:p>
          <a:p>
            <a:r>
              <a:rPr lang="en-US" dirty="0" smtClean="0"/>
              <a:t>Provides abstractions for common application utilities</a:t>
            </a:r>
          </a:p>
          <a:p>
            <a:pPr lvl="1"/>
            <a:r>
              <a:rPr lang="en-US" dirty="0" smtClean="0"/>
              <a:t>Data storage, caching, queuing, security etc.</a:t>
            </a:r>
          </a:p>
          <a:p>
            <a:r>
              <a:rPr lang="en-US" dirty="0" smtClean="0"/>
              <a:t>Google App Engine</a:t>
            </a:r>
            <a:endParaRPr lang="en-US" dirty="0"/>
          </a:p>
        </p:txBody>
      </p:sp>
    </p:spTree>
    <p:extLst>
      <p:ext uri="{BB962C8B-B14F-4D97-AF65-F5344CB8AC3E}">
        <p14:creationId xmlns:p14="http://schemas.microsoft.com/office/powerpoint/2010/main" val="49590417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PaaS</a:t>
            </a:r>
            <a:r>
              <a:rPr lang="en-US" dirty="0" smtClean="0"/>
              <a:t> Application Model</a:t>
            </a:r>
            <a:endParaRPr lang="en-US" dirty="0"/>
          </a:p>
        </p:txBody>
      </p:sp>
      <p:pic>
        <p:nvPicPr>
          <p:cNvPr id="4" name="Content Placeholder 3" descr="cloud_app_model.png"/>
          <p:cNvPicPr>
            <a:picLocks noGrp="1" noChangeAspect="1"/>
          </p:cNvPicPr>
          <p:nvPr>
            <p:ph idx="1"/>
          </p:nvPr>
        </p:nvPicPr>
        <p:blipFill>
          <a:blip r:embed="rId2">
            <a:extLst>
              <a:ext uri="{28A0092B-C50C-407E-A947-70E740481C1C}">
                <a14:useLocalDpi xmlns:a14="http://schemas.microsoft.com/office/drawing/2010/main" val="0"/>
              </a:ext>
            </a:extLst>
          </a:blip>
          <a:srcRect l="-27444" r="-27444"/>
          <a:stretch>
            <a:fillRect/>
          </a:stretch>
        </p:blipFill>
        <p:spPr/>
      </p:pic>
    </p:spTree>
    <p:extLst>
      <p:ext uri="{BB962C8B-B14F-4D97-AF65-F5344CB8AC3E}">
        <p14:creationId xmlns:p14="http://schemas.microsoft.com/office/powerpoint/2010/main" val="242257519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PaaS</a:t>
            </a:r>
            <a:r>
              <a:rPr lang="en-US" dirty="0" smtClean="0"/>
              <a:t> Clouds?</a:t>
            </a:r>
            <a:endParaRPr lang="en-US" dirty="0"/>
          </a:p>
        </p:txBody>
      </p:sp>
      <p:sp>
        <p:nvSpPr>
          <p:cNvPr id="3" name="Content Placeholder 2"/>
          <p:cNvSpPr>
            <a:spLocks noGrp="1"/>
          </p:cNvSpPr>
          <p:nvPr>
            <p:ph idx="1"/>
          </p:nvPr>
        </p:nvSpPr>
        <p:spPr/>
        <p:txBody>
          <a:bodyPr/>
          <a:lstStyle/>
          <a:p>
            <a:r>
              <a:rPr lang="en-US" dirty="0" smtClean="0"/>
              <a:t>Our research questions directly impact </a:t>
            </a:r>
            <a:r>
              <a:rPr lang="en-US" dirty="0" err="1" smtClean="0"/>
              <a:t>PaaS</a:t>
            </a:r>
            <a:r>
              <a:rPr lang="en-US" dirty="0" smtClean="0"/>
              <a:t> clouds</a:t>
            </a:r>
          </a:p>
          <a:p>
            <a:r>
              <a:rPr lang="en-US" dirty="0" smtClean="0"/>
              <a:t>A large number of applications are already deployed in </a:t>
            </a:r>
            <a:r>
              <a:rPr lang="en-US" dirty="0" err="1" smtClean="0"/>
              <a:t>PaaS</a:t>
            </a:r>
            <a:r>
              <a:rPr lang="en-US" dirty="0" smtClean="0"/>
              <a:t> clouds</a:t>
            </a:r>
          </a:p>
          <a:p>
            <a:pPr lvl="1"/>
            <a:r>
              <a:rPr lang="en-US" dirty="0" smtClean="0"/>
              <a:t>GAE: 1M</a:t>
            </a:r>
          </a:p>
          <a:p>
            <a:pPr lvl="1"/>
            <a:r>
              <a:rPr lang="en-US" dirty="0" err="1" smtClean="0"/>
              <a:t>Heroku</a:t>
            </a:r>
            <a:r>
              <a:rPr lang="en-US" dirty="0" smtClean="0"/>
              <a:t>: 1.5M</a:t>
            </a:r>
          </a:p>
          <a:p>
            <a:endParaRPr lang="en-US" dirty="0"/>
          </a:p>
        </p:txBody>
      </p:sp>
    </p:spTree>
    <p:extLst>
      <p:ext uri="{BB962C8B-B14F-4D97-AF65-F5344CB8AC3E}">
        <p14:creationId xmlns:p14="http://schemas.microsoft.com/office/powerpoint/2010/main" val="339083865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Enforcing Good Coding Practices</a:t>
            </a:r>
            <a:endParaRPr lang="en-US" dirty="0"/>
          </a:p>
        </p:txBody>
      </p:sp>
      <p:sp>
        <p:nvSpPr>
          <p:cNvPr id="3" name="Content Placeholder 2"/>
          <p:cNvSpPr>
            <a:spLocks noGrp="1"/>
          </p:cNvSpPr>
          <p:nvPr>
            <p:ph idx="1"/>
          </p:nvPr>
        </p:nvSpPr>
        <p:spPr/>
        <p:txBody>
          <a:bodyPr/>
          <a:lstStyle/>
          <a:p>
            <a:r>
              <a:rPr lang="en-US" dirty="0" smtClean="0"/>
              <a:t>Enforce code reuse</a:t>
            </a:r>
          </a:p>
          <a:p>
            <a:r>
              <a:rPr lang="en-US" dirty="0" smtClean="0"/>
              <a:t>Enforce naming and versioning conventions</a:t>
            </a:r>
          </a:p>
          <a:p>
            <a:r>
              <a:rPr lang="en-US" dirty="0" smtClean="0"/>
              <a:t>Enforce backward compatible code updates</a:t>
            </a:r>
          </a:p>
          <a:p>
            <a:r>
              <a:rPr lang="en-US" dirty="0" smtClean="0"/>
              <a:t>Catch bad code before it goes into production</a:t>
            </a:r>
          </a:p>
          <a:p>
            <a:r>
              <a:rPr lang="en-US" dirty="0" smtClean="0"/>
              <a:t>Simple mechanism to specify conventions/policies to be enforced</a:t>
            </a:r>
          </a:p>
          <a:p>
            <a:r>
              <a:rPr lang="en-US" dirty="0" smtClean="0"/>
              <a:t>Scalable, cloud-native implementation</a:t>
            </a:r>
          </a:p>
          <a:p>
            <a:endParaRPr lang="en-US" dirty="0"/>
          </a:p>
        </p:txBody>
      </p:sp>
    </p:spTree>
    <p:extLst>
      <p:ext uri="{BB962C8B-B14F-4D97-AF65-F5344CB8AC3E}">
        <p14:creationId xmlns:p14="http://schemas.microsoft.com/office/powerpoint/2010/main" val="296420539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a:t>
            </a:r>
            <a:endParaRPr lang="en-US" dirty="0"/>
          </a:p>
        </p:txBody>
      </p:sp>
      <p:sp>
        <p:nvSpPr>
          <p:cNvPr id="3" name="Content Placeholder 2"/>
          <p:cNvSpPr>
            <a:spLocks noGrp="1"/>
          </p:cNvSpPr>
          <p:nvPr>
            <p:ph idx="1"/>
          </p:nvPr>
        </p:nvSpPr>
        <p:spPr/>
        <p:txBody>
          <a:bodyPr/>
          <a:lstStyle/>
          <a:p>
            <a:r>
              <a:rPr lang="en-US" b="1" dirty="0"/>
              <a:t>E</a:t>
            </a:r>
            <a:r>
              <a:rPr lang="en-US" dirty="0"/>
              <a:t>nforced </a:t>
            </a:r>
            <a:r>
              <a:rPr lang="en-US" b="1" dirty="0"/>
              <a:t>A</a:t>
            </a:r>
            <a:r>
              <a:rPr lang="en-US" dirty="0"/>
              <a:t>PI </a:t>
            </a:r>
            <a:r>
              <a:rPr lang="en-US" b="1" dirty="0"/>
              <a:t>G</a:t>
            </a:r>
            <a:r>
              <a:rPr lang="en-US" dirty="0"/>
              <a:t>overnance </a:t>
            </a:r>
            <a:r>
              <a:rPr lang="en-US" b="1" dirty="0"/>
              <a:t>E</a:t>
            </a:r>
            <a:r>
              <a:rPr lang="en-US" dirty="0"/>
              <a:t>ngine for </a:t>
            </a:r>
            <a:r>
              <a:rPr lang="en-US" b="1" dirty="0"/>
              <a:t>R</a:t>
            </a:r>
            <a:r>
              <a:rPr lang="en-US" dirty="0"/>
              <a:t>EST</a:t>
            </a:r>
          </a:p>
          <a:p>
            <a:r>
              <a:rPr lang="en-US" dirty="0"/>
              <a:t>A model and an architecture for facilitating </a:t>
            </a:r>
            <a:r>
              <a:rPr lang="en-US" dirty="0" smtClean="0"/>
              <a:t>governance </a:t>
            </a:r>
            <a:r>
              <a:rPr lang="en-US" dirty="0"/>
              <a:t>as a native feature </a:t>
            </a:r>
            <a:r>
              <a:rPr lang="en-US" dirty="0" smtClean="0"/>
              <a:t>in </a:t>
            </a:r>
            <a:r>
              <a:rPr lang="en-US" dirty="0" err="1"/>
              <a:t>PaaS</a:t>
            </a:r>
            <a:r>
              <a:rPr lang="en-US" dirty="0"/>
              <a:t> clouds</a:t>
            </a:r>
          </a:p>
          <a:p>
            <a:r>
              <a:rPr lang="en-US" dirty="0"/>
              <a:t>Can be easily built into existing cloud platforms</a:t>
            </a:r>
          </a:p>
          <a:p>
            <a:r>
              <a:rPr lang="en-US" dirty="0"/>
              <a:t>Facilitates comprehensive policy enforcement at deployment </a:t>
            </a:r>
            <a:r>
              <a:rPr lang="en-US" dirty="0" smtClean="0"/>
              <a:t>of web applications</a:t>
            </a:r>
            <a:endParaRPr lang="en-US" dirty="0"/>
          </a:p>
          <a:p>
            <a:endParaRPr lang="en-US" dirty="0"/>
          </a:p>
        </p:txBody>
      </p:sp>
    </p:spTree>
    <p:extLst>
      <p:ext uri="{BB962C8B-B14F-4D97-AF65-F5344CB8AC3E}">
        <p14:creationId xmlns:p14="http://schemas.microsoft.com/office/powerpoint/2010/main" val="161667941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Support several different approaches</a:t>
            </a:r>
          </a:p>
          <a:p>
            <a:pPr lvl="1"/>
            <a:r>
              <a:rPr lang="en-US" dirty="0" smtClean="0"/>
              <a:t>Threshold-based: p% of the requests in a time window must complete under T </a:t>
            </a:r>
            <a:r>
              <a:rPr lang="en-US" dirty="0" err="1" smtClean="0"/>
              <a:t>ms.</a:t>
            </a:r>
            <a:endParaRPr lang="en-US" dirty="0" smtClean="0"/>
          </a:p>
          <a:p>
            <a:pPr lvl="1"/>
            <a:r>
              <a:rPr lang="en-US" dirty="0" smtClean="0"/>
              <a:t>Correlation-based: The correlation between response time and load must be positive.</a:t>
            </a:r>
          </a:p>
          <a:p>
            <a:pPr lvl="1"/>
            <a:r>
              <a:rPr lang="en-US" dirty="0" smtClean="0"/>
              <a:t>Other methods</a:t>
            </a:r>
          </a:p>
          <a:p>
            <a:r>
              <a:rPr lang="en-US" dirty="0" smtClean="0"/>
              <a:t>Configured per application</a:t>
            </a:r>
            <a:endParaRPr lang="en-US" dirty="0"/>
          </a:p>
        </p:txBody>
      </p:sp>
    </p:spTree>
    <p:extLst>
      <p:ext uri="{BB962C8B-B14F-4D97-AF65-F5344CB8AC3E}">
        <p14:creationId xmlns:p14="http://schemas.microsoft.com/office/powerpoint/2010/main" val="24966460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Architecture</a:t>
            </a:r>
            <a:endParaRPr lang="en-US" dirty="0"/>
          </a:p>
        </p:txBody>
      </p:sp>
      <p:pic>
        <p:nvPicPr>
          <p:cNvPr id="4" name="Content Placeholder 3" descr="eager_design_2.png"/>
          <p:cNvPicPr>
            <a:picLocks noGrp="1" noChangeAspect="1"/>
          </p:cNvPicPr>
          <p:nvPr>
            <p:ph idx="1"/>
          </p:nvPr>
        </p:nvPicPr>
        <p:blipFill>
          <a:blip r:embed="rId2">
            <a:extLst>
              <a:ext uri="{28A0092B-C50C-407E-A947-70E740481C1C}">
                <a14:useLocalDpi xmlns:a14="http://schemas.microsoft.com/office/drawing/2010/main" val="0"/>
              </a:ext>
            </a:extLst>
          </a:blip>
          <a:srcRect l="-14689" r="-14689"/>
          <a:stretch>
            <a:fillRect/>
          </a:stretch>
        </p:blipFill>
        <p:spPr/>
      </p:pic>
    </p:spTree>
    <p:extLst>
      <p:ext uri="{BB962C8B-B14F-4D97-AF65-F5344CB8AC3E}">
        <p14:creationId xmlns:p14="http://schemas.microsoft.com/office/powerpoint/2010/main" val="125851006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Language</a:t>
            </a:r>
            <a:endParaRPr lang="en-US" dirty="0"/>
          </a:p>
        </p:txBody>
      </p:sp>
      <p:sp>
        <p:nvSpPr>
          <p:cNvPr id="3" name="Content Placeholder 2"/>
          <p:cNvSpPr>
            <a:spLocks noGrp="1"/>
          </p:cNvSpPr>
          <p:nvPr>
            <p:ph idx="1"/>
          </p:nvPr>
        </p:nvSpPr>
        <p:spPr/>
        <p:txBody>
          <a:bodyPr/>
          <a:lstStyle/>
          <a:p>
            <a:r>
              <a:rPr lang="en-US" dirty="0"/>
              <a:t>Based on Python</a:t>
            </a:r>
          </a:p>
          <a:p>
            <a:pPr lvl="1"/>
            <a:r>
              <a:rPr lang="en-US" dirty="0"/>
              <a:t>No file system or network access</a:t>
            </a:r>
          </a:p>
          <a:p>
            <a:pPr lvl="1"/>
            <a:r>
              <a:rPr lang="en-US" dirty="0"/>
              <a:t>Restricted access to other Python modules</a:t>
            </a:r>
          </a:p>
          <a:p>
            <a:r>
              <a:rPr lang="en-US" dirty="0"/>
              <a:t>Policy conditions are expressed using assertion functions</a:t>
            </a:r>
          </a:p>
          <a:p>
            <a:pPr lvl="1"/>
            <a:r>
              <a:rPr lang="en-US" sz="2000" dirty="0" err="1">
                <a:latin typeface="Courier"/>
                <a:cs typeface="Courier"/>
              </a:rPr>
              <a:t>assert_true</a:t>
            </a:r>
            <a:r>
              <a:rPr lang="en-US" sz="2000" dirty="0">
                <a:latin typeface="Courier"/>
                <a:cs typeface="Courier"/>
              </a:rPr>
              <a:t>(…)</a:t>
            </a:r>
          </a:p>
          <a:p>
            <a:pPr lvl="1"/>
            <a:r>
              <a:rPr lang="en-US" sz="2000" dirty="0" err="1">
                <a:latin typeface="Courier"/>
                <a:cs typeface="Courier"/>
              </a:rPr>
              <a:t>assert_false</a:t>
            </a:r>
            <a:r>
              <a:rPr lang="en-US" sz="2000" dirty="0">
                <a:latin typeface="Courier"/>
                <a:cs typeface="Courier"/>
              </a:rPr>
              <a:t>(…)</a:t>
            </a:r>
          </a:p>
          <a:p>
            <a:pPr lvl="1"/>
            <a:r>
              <a:rPr lang="en-US" sz="2000" dirty="0" err="1">
                <a:latin typeface="Courier"/>
                <a:cs typeface="Courier"/>
              </a:rPr>
              <a:t>assert_app_dependency</a:t>
            </a:r>
            <a:r>
              <a:rPr lang="en-US" sz="2000" dirty="0">
                <a:latin typeface="Courier"/>
                <a:cs typeface="Courier"/>
              </a:rPr>
              <a:t>(…)</a:t>
            </a:r>
          </a:p>
          <a:p>
            <a:pPr lvl="1"/>
            <a:r>
              <a:rPr lang="en-US" sz="2000" dirty="0" err="1">
                <a:latin typeface="Courier"/>
                <a:cs typeface="Courier"/>
              </a:rPr>
              <a:t>assert_not_app_dependency</a:t>
            </a:r>
            <a:r>
              <a:rPr lang="en-US" sz="2000" dirty="0">
                <a:latin typeface="Courier"/>
                <a:cs typeface="Courier"/>
              </a:rPr>
              <a:t>(…)</a:t>
            </a:r>
          </a:p>
          <a:p>
            <a:pPr lvl="1"/>
            <a:r>
              <a:rPr lang="en-US" sz="2000" dirty="0" err="1">
                <a:latin typeface="Courier"/>
                <a:cs typeface="Courier"/>
              </a:rPr>
              <a:t>assert_app_dependency_in_range</a:t>
            </a:r>
            <a:r>
              <a:rPr lang="en-US" sz="2000" dirty="0">
                <a:latin typeface="Courier"/>
                <a:cs typeface="Courier"/>
              </a:rPr>
              <a:t>(…)</a:t>
            </a:r>
          </a:p>
          <a:p>
            <a:endParaRPr lang="en-US" dirty="0"/>
          </a:p>
        </p:txBody>
      </p:sp>
    </p:spTree>
    <p:extLst>
      <p:ext uri="{BB962C8B-B14F-4D97-AF65-F5344CB8AC3E}">
        <p14:creationId xmlns:p14="http://schemas.microsoft.com/office/powerpoint/2010/main" val="189710999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Policies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urier"/>
                <a:cs typeface="Courier"/>
              </a:rPr>
              <a:t>if </a:t>
            </a:r>
            <a:r>
              <a:rPr lang="en-US" dirty="0" err="1">
                <a:latin typeface="Courier"/>
                <a:cs typeface="Courier"/>
              </a:rPr>
              <a:t>app.owner.endswith</a:t>
            </a:r>
            <a:r>
              <a:rPr lang="en-US" dirty="0">
                <a:latin typeface="Courier"/>
                <a:cs typeface="Courier"/>
              </a:rPr>
              <a:t>(‘@</a:t>
            </a:r>
            <a:r>
              <a:rPr lang="en-US" dirty="0" err="1">
                <a:latin typeface="Courier"/>
                <a:cs typeface="Courier"/>
              </a:rPr>
              <a:t>engineering.test.com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‘Log’, ‘1.0’)</a:t>
            </a:r>
          </a:p>
          <a:p>
            <a:pPr marL="0" indent="0">
              <a:buNone/>
            </a:pPr>
            <a:r>
              <a:rPr lang="en-US" dirty="0" err="1">
                <a:latin typeface="Courier"/>
                <a:cs typeface="Courier"/>
              </a:rPr>
              <a:t>elif</a:t>
            </a:r>
            <a:r>
              <a:rPr lang="en-US" dirty="0">
                <a:latin typeface="Courier"/>
                <a:cs typeface="Courier"/>
              </a:rPr>
              <a:t> </a:t>
            </a:r>
            <a:r>
              <a:rPr lang="en-US" dirty="0" err="1">
                <a:latin typeface="Courier"/>
                <a:cs typeface="Courier"/>
              </a:rPr>
              <a:t>app.owner.endswith</a:t>
            </a:r>
            <a:r>
              <a:rPr lang="en-US" dirty="0">
                <a:latin typeface="Courier"/>
                <a:cs typeface="Courier"/>
              </a:rPr>
              <a:t>(‘@</a:t>
            </a:r>
            <a:r>
              <a:rPr lang="en-US" dirty="0" err="1">
                <a:latin typeface="Courier"/>
                <a:cs typeface="Courier"/>
              </a:rPr>
              <a:t>sales.test.com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AnalyticsLog</a:t>
            </a:r>
            <a:r>
              <a:rPr lang="en-US" dirty="0">
                <a:latin typeface="Courier"/>
                <a:cs typeface="Courier"/>
              </a:rPr>
              <a:t>’, ‘1.0’)</a:t>
            </a:r>
          </a:p>
          <a:p>
            <a:pPr marL="0" indent="0">
              <a:buNone/>
            </a:pPr>
            <a:r>
              <a:rPr lang="en-US" dirty="0">
                <a:latin typeface="Courier"/>
                <a:cs typeface="Courier"/>
              </a:rPr>
              <a:t>else:</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GenericLog</a:t>
            </a:r>
            <a:r>
              <a:rPr lang="en-US" dirty="0">
                <a:latin typeface="Courier"/>
                <a:cs typeface="Courier"/>
              </a:rPr>
              <a:t>’, ‘1.0’)</a:t>
            </a:r>
          </a:p>
          <a:p>
            <a:pPr marL="0" indent="0">
              <a:buNone/>
            </a:pPr>
            <a:endParaRPr lang="en-US" dirty="0" smtClean="0">
              <a:latin typeface="Courier"/>
              <a:cs typeface="Courier"/>
            </a:endParaRPr>
          </a:p>
          <a:p>
            <a:pPr marL="0" indent="0">
              <a:buNone/>
            </a:pPr>
            <a:endParaRPr lang="en-US" dirty="0">
              <a:latin typeface="Courier"/>
              <a:cs typeface="Courier"/>
            </a:endParaRPr>
          </a:p>
          <a:p>
            <a:pPr marL="0" indent="0">
              <a:buNone/>
            </a:pPr>
            <a:endParaRPr lang="en-US" dirty="0">
              <a:latin typeface="Courier"/>
              <a:cs typeface="Courier"/>
            </a:endParaRPr>
          </a:p>
          <a:p>
            <a:pPr marL="0" indent="0">
              <a:buNone/>
            </a:pPr>
            <a:r>
              <a:rPr lang="en-US" dirty="0">
                <a:latin typeface="Courier"/>
                <a:cs typeface="Courier"/>
              </a:rPr>
              <a:t>deprecated = filter(</a:t>
            </a:r>
          </a:p>
          <a:p>
            <a:pPr marL="0" indent="0">
              <a:buNone/>
            </a:pPr>
            <a:r>
              <a:rPr lang="en-US" dirty="0">
                <a:latin typeface="Courier"/>
                <a:cs typeface="Courier"/>
              </a:rPr>
              <a:t>  lambda </a:t>
            </a:r>
            <a:r>
              <a:rPr lang="en-US" dirty="0" err="1">
                <a:latin typeface="Courier"/>
                <a:cs typeface="Courier"/>
              </a:rPr>
              <a:t>dep</a:t>
            </a:r>
            <a:r>
              <a:rPr lang="en-US" dirty="0">
                <a:latin typeface="Courier"/>
                <a:cs typeface="Courier"/>
              </a:rPr>
              <a:t>: </a:t>
            </a:r>
            <a:r>
              <a:rPr lang="en-US" dirty="0" err="1">
                <a:latin typeface="Courier"/>
                <a:cs typeface="Courier"/>
              </a:rPr>
              <a:t>dep.status</a:t>
            </a:r>
            <a:r>
              <a:rPr lang="en-US" dirty="0">
                <a:latin typeface="Courier"/>
                <a:cs typeface="Courier"/>
              </a:rPr>
              <a:t> = ‘Deprecated’,</a:t>
            </a:r>
          </a:p>
          <a:p>
            <a:pPr marL="0" indent="0">
              <a:buNone/>
            </a:pPr>
            <a:r>
              <a:rPr lang="en-US" dirty="0">
                <a:latin typeface="Courier"/>
                <a:cs typeface="Courier"/>
              </a:rPr>
              <a:t>  </a:t>
            </a:r>
            <a:r>
              <a:rPr lang="en-US" dirty="0" err="1">
                <a:latin typeface="Courier"/>
                <a:cs typeface="Courier"/>
              </a:rPr>
              <a:t>app.dependencies</a:t>
            </a:r>
            <a:r>
              <a:rPr lang="en-US" dirty="0">
                <a:latin typeface="Courier"/>
                <a:cs typeface="Courier"/>
              </a:rPr>
              <a:t>)</a:t>
            </a:r>
          </a:p>
          <a:p>
            <a:pPr marL="0" indent="0">
              <a:buNone/>
            </a:pPr>
            <a:r>
              <a:rPr lang="en-US" dirty="0" err="1">
                <a:latin typeface="Courier"/>
                <a:cs typeface="Courier"/>
              </a:rPr>
              <a:t>assert_false</a:t>
            </a:r>
            <a:r>
              <a:rPr lang="en-US" dirty="0">
                <a:latin typeface="Courier"/>
                <a:cs typeface="Courier"/>
              </a:rPr>
              <a:t>(deprecated, </a:t>
            </a:r>
          </a:p>
          <a:p>
            <a:pPr marL="0" indent="0">
              <a:buNone/>
            </a:pPr>
            <a:r>
              <a:rPr lang="en-US" dirty="0">
                <a:latin typeface="Courier"/>
                <a:cs typeface="Courier"/>
              </a:rPr>
              <a:t>  ‘must not use deprecated dependencies’)</a:t>
            </a:r>
          </a:p>
          <a:p>
            <a:pPr marL="0" indent="0">
              <a:buNone/>
            </a:pPr>
            <a:endParaRPr lang="en-US" dirty="0">
              <a:latin typeface="Courier"/>
              <a:cs typeface="Courier"/>
            </a:endParaRPr>
          </a:p>
          <a:p>
            <a:pPr marL="0" indent="0">
              <a:buNone/>
            </a:pPr>
            <a:endParaRPr lang="en-US" dirty="0"/>
          </a:p>
        </p:txBody>
      </p:sp>
    </p:spTree>
    <p:extLst>
      <p:ext uri="{BB962C8B-B14F-4D97-AF65-F5344CB8AC3E}">
        <p14:creationId xmlns:p14="http://schemas.microsoft.com/office/powerpoint/2010/main" val="161803567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Prototype</a:t>
            </a:r>
            <a:endParaRPr lang="en-US" dirty="0"/>
          </a:p>
        </p:txBody>
      </p:sp>
      <p:sp>
        <p:nvSpPr>
          <p:cNvPr id="3" name="Content Placeholder 2"/>
          <p:cNvSpPr>
            <a:spLocks noGrp="1"/>
          </p:cNvSpPr>
          <p:nvPr>
            <p:ph idx="1"/>
          </p:nvPr>
        </p:nvSpPr>
        <p:spPr/>
        <p:txBody>
          <a:bodyPr/>
          <a:lstStyle/>
          <a:p>
            <a:r>
              <a:rPr lang="en-US" dirty="0"/>
              <a:t>Implemented into </a:t>
            </a:r>
            <a:r>
              <a:rPr lang="en-US" dirty="0" err="1"/>
              <a:t>AppScale</a:t>
            </a:r>
            <a:endParaRPr lang="en-US" dirty="0"/>
          </a:p>
          <a:p>
            <a:pPr lvl="1"/>
            <a:r>
              <a:rPr lang="en-US" dirty="0">
                <a:hlinkClick r:id="rId2"/>
              </a:rPr>
              <a:t>http://appscale.com</a:t>
            </a:r>
            <a:endParaRPr lang="en-US" dirty="0"/>
          </a:p>
          <a:p>
            <a:r>
              <a:rPr lang="en-US" dirty="0"/>
              <a:t>Metadata Manager – MySQL</a:t>
            </a:r>
          </a:p>
          <a:p>
            <a:r>
              <a:rPr lang="en-US" dirty="0"/>
              <a:t>API Gateway and Discovery Portal – WSO2</a:t>
            </a:r>
          </a:p>
          <a:p>
            <a:r>
              <a:rPr lang="en-US" dirty="0"/>
              <a:t>All additional processes integrated into the task management subsystem of </a:t>
            </a:r>
            <a:r>
              <a:rPr lang="en-US" dirty="0" err="1"/>
              <a:t>AppScale</a:t>
            </a:r>
            <a:endParaRPr lang="en-US" dirty="0"/>
          </a:p>
          <a:p>
            <a:r>
              <a:rPr lang="en-US" dirty="0"/>
              <a:t>Minimal code changes/additions</a:t>
            </a:r>
          </a:p>
          <a:p>
            <a:endParaRPr lang="en-US" dirty="0"/>
          </a:p>
        </p:txBody>
      </p:sp>
      <p:pic>
        <p:nvPicPr>
          <p:cNvPr id="4" name="Picture 3" descr="AppScale_Systems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307" y="5323279"/>
            <a:ext cx="1117693" cy="1605768"/>
          </a:xfrm>
          <a:prstGeom prst="rect">
            <a:avLst/>
          </a:prstGeom>
        </p:spPr>
      </p:pic>
    </p:spTree>
    <p:extLst>
      <p:ext uri="{BB962C8B-B14F-4D97-AF65-F5344CB8AC3E}">
        <p14:creationId xmlns:p14="http://schemas.microsoft.com/office/powerpoint/2010/main" val="319334049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by App</a:t>
            </a:r>
            <a:endParaRPr lang="en-US" dirty="0"/>
          </a:p>
        </p:txBody>
      </p:sp>
      <p:pic>
        <p:nvPicPr>
          <p:cNvPr id="4" name="Content Placeholder 3" descr="overhead_by_app.png"/>
          <p:cNvPicPr>
            <a:picLocks noGrp="1" noChangeAspect="1"/>
          </p:cNvPicPr>
          <p:nvPr>
            <p:ph idx="1"/>
          </p:nvPr>
        </p:nvPicPr>
        <p:blipFill>
          <a:blip r:embed="rId2">
            <a:extLst>
              <a:ext uri="{28A0092B-C50C-407E-A947-70E740481C1C}">
                <a14:useLocalDpi xmlns:a14="http://schemas.microsoft.com/office/drawing/2010/main" val="0"/>
              </a:ext>
            </a:extLst>
          </a:blip>
          <a:srcRect l="-7416" r="-7416"/>
          <a:stretch>
            <a:fillRect/>
          </a:stretch>
        </p:blipFill>
        <p:spPr/>
      </p:pic>
    </p:spTree>
    <p:extLst>
      <p:ext uri="{BB962C8B-B14F-4D97-AF65-F5344CB8AC3E}">
        <p14:creationId xmlns:p14="http://schemas.microsoft.com/office/powerpoint/2010/main" val="228616966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a:t>
            </a:r>
            <a:r>
              <a:rPr lang="en-US" dirty="0" err="1" smtClean="0"/>
              <a:t>vs</a:t>
            </a:r>
            <a:r>
              <a:rPr lang="en-US" dirty="0" smtClean="0"/>
              <a:t> Policies</a:t>
            </a:r>
            <a:endParaRPr lang="en-US" dirty="0"/>
          </a:p>
        </p:txBody>
      </p:sp>
      <p:pic>
        <p:nvPicPr>
          <p:cNvPr id="4" name="Content Placeholder 5" descr="overhead_by_policies.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Tree>
    <p:extLst>
      <p:ext uri="{BB962C8B-B14F-4D97-AF65-F5344CB8AC3E}">
        <p14:creationId xmlns:p14="http://schemas.microsoft.com/office/powerpoint/2010/main" val="184408459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EAGER Overhead </a:t>
            </a:r>
            <a:r>
              <a:rPr lang="en-US" dirty="0" err="1" smtClean="0"/>
              <a:t>vs</a:t>
            </a:r>
            <a:r>
              <a:rPr lang="en-US" dirty="0" smtClean="0"/>
              <a:t> Metadata Volume</a:t>
            </a:r>
            <a:endParaRPr lang="en-US" dirty="0"/>
          </a:p>
        </p:txBody>
      </p:sp>
      <p:pic>
        <p:nvPicPr>
          <p:cNvPr id="4" name="Content Placeholder 3" descr="scalability.png"/>
          <p:cNvPicPr>
            <a:picLocks noGrp="1" noChangeAspect="1"/>
          </p:cNvPicPr>
          <p:nvPr>
            <p:ph idx="1"/>
          </p:nvPr>
        </p:nvPicPr>
        <p:blipFill>
          <a:blip r:embed="rId2">
            <a:extLst>
              <a:ext uri="{28A0092B-C50C-407E-A947-70E740481C1C}">
                <a14:useLocalDpi xmlns:a14="http://schemas.microsoft.com/office/drawing/2010/main" val="0"/>
              </a:ext>
            </a:extLst>
          </a:blip>
          <a:srcRect l="-7470" r="-7470"/>
          <a:stretch>
            <a:fillRect/>
          </a:stretch>
        </p:blipFill>
        <p:spPr/>
      </p:pic>
    </p:spTree>
    <p:extLst>
      <p:ext uri="{BB962C8B-B14F-4D97-AF65-F5344CB8AC3E}">
        <p14:creationId xmlns:p14="http://schemas.microsoft.com/office/powerpoint/2010/main" val="425308504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ProgrammableWeb</a:t>
            </a:r>
            <a:r>
              <a:rPr lang="en-US" dirty="0" smtClean="0"/>
              <a:t> Dataset</a:t>
            </a:r>
            <a:endParaRPr lang="en-US" dirty="0"/>
          </a:p>
        </p:txBody>
      </p:sp>
      <p:pic>
        <p:nvPicPr>
          <p:cNvPr id="4" name="Content Placeholder 3" descr="pweb_sample_overhead.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5" name="TextBox 4"/>
          <p:cNvSpPr txBox="1"/>
          <p:nvPr/>
        </p:nvSpPr>
        <p:spPr>
          <a:xfrm>
            <a:off x="457200" y="6466022"/>
            <a:ext cx="8229600" cy="369332"/>
          </a:xfrm>
          <a:prstGeom prst="rect">
            <a:avLst/>
          </a:prstGeom>
          <a:noFill/>
        </p:spPr>
        <p:txBody>
          <a:bodyPr wrap="square" rtlCol="0">
            <a:spAutoFit/>
          </a:bodyPr>
          <a:lstStyle/>
          <a:p>
            <a:r>
              <a:rPr lang="en-US" dirty="0" smtClean="0"/>
              <a:t>0 policies; 18322 APIs in DB; 33615 dependency edges </a:t>
            </a:r>
            <a:endParaRPr lang="en-US" dirty="0"/>
          </a:p>
        </p:txBody>
      </p:sp>
    </p:spTree>
    <p:extLst>
      <p:ext uri="{BB962C8B-B14F-4D97-AF65-F5344CB8AC3E}">
        <p14:creationId xmlns:p14="http://schemas.microsoft.com/office/powerpoint/2010/main" val="160015716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Reasoning About Application Performance</a:t>
            </a:r>
            <a:endParaRPr lang="en-US" dirty="0"/>
          </a:p>
        </p:txBody>
      </p:sp>
      <p:sp>
        <p:nvSpPr>
          <p:cNvPr id="3" name="Content Placeholder 2"/>
          <p:cNvSpPr>
            <a:spLocks noGrp="1"/>
          </p:cNvSpPr>
          <p:nvPr>
            <p:ph idx="1"/>
          </p:nvPr>
        </p:nvSpPr>
        <p:spPr/>
        <p:txBody>
          <a:bodyPr>
            <a:normAutofit lnSpcReduction="10000"/>
          </a:bodyPr>
          <a:lstStyle/>
          <a:p>
            <a:r>
              <a:rPr lang="en-US" dirty="0" smtClean="0"/>
              <a:t>Determine upper bounds on application response times that are:</a:t>
            </a:r>
          </a:p>
          <a:p>
            <a:pPr lvl="1"/>
            <a:r>
              <a:rPr lang="en-US" dirty="0" smtClean="0"/>
              <a:t>Correct (with specific statistical guarantees)</a:t>
            </a:r>
          </a:p>
          <a:p>
            <a:pPr lvl="1"/>
            <a:r>
              <a:rPr lang="en-US" dirty="0" smtClean="0"/>
              <a:t>Tight</a:t>
            </a:r>
          </a:p>
          <a:p>
            <a:pPr lvl="1"/>
            <a:r>
              <a:rPr lang="en-US" dirty="0" smtClean="0"/>
              <a:t>Durable</a:t>
            </a:r>
          </a:p>
          <a:p>
            <a:r>
              <a:rPr lang="en-US" dirty="0" smtClean="0"/>
              <a:t>No extensive testing on the applications</a:t>
            </a:r>
          </a:p>
          <a:p>
            <a:r>
              <a:rPr lang="en-US" dirty="0" smtClean="0"/>
              <a:t>Formulate performance SLAs</a:t>
            </a:r>
          </a:p>
          <a:p>
            <a:r>
              <a:rPr lang="en-US" dirty="0" smtClean="0"/>
              <a:t>Enforce performance policies (design-time), and detect deviations (run-time)</a:t>
            </a:r>
          </a:p>
        </p:txBody>
      </p:sp>
    </p:spTree>
    <p:extLst>
      <p:ext uri="{BB962C8B-B14F-4D97-AF65-F5344CB8AC3E}">
        <p14:creationId xmlns:p14="http://schemas.microsoft.com/office/powerpoint/2010/main" val="116175244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endParaRPr lang="en-US" dirty="0"/>
          </a:p>
        </p:txBody>
      </p:sp>
      <p:sp>
        <p:nvSpPr>
          <p:cNvPr id="3" name="Content Placeholder 2"/>
          <p:cNvSpPr>
            <a:spLocks noGrp="1"/>
          </p:cNvSpPr>
          <p:nvPr>
            <p:ph idx="1"/>
          </p:nvPr>
        </p:nvSpPr>
        <p:spPr/>
        <p:txBody>
          <a:bodyPr/>
          <a:lstStyle/>
          <a:p>
            <a:r>
              <a:rPr lang="en-US" dirty="0" smtClean="0"/>
              <a:t>Predicts the response time of web APIs developed for </a:t>
            </a:r>
            <a:r>
              <a:rPr lang="en-US" dirty="0" err="1" smtClean="0"/>
              <a:t>PaaS</a:t>
            </a:r>
            <a:endParaRPr lang="en-US" dirty="0"/>
          </a:p>
          <a:p>
            <a:r>
              <a:rPr lang="en-US" dirty="0" smtClean="0"/>
              <a:t>Fully automatic</a:t>
            </a:r>
          </a:p>
          <a:p>
            <a:r>
              <a:rPr lang="en-US" dirty="0" smtClean="0"/>
              <a:t>Uses a combination of static analysis and continuous system monitoring</a:t>
            </a:r>
          </a:p>
          <a:p>
            <a:r>
              <a:rPr lang="en-US" dirty="0" smtClean="0"/>
              <a:t>Provides a statistical framework for forming and invalidating performance SLAs</a:t>
            </a:r>
          </a:p>
          <a:p>
            <a:endParaRPr lang="en-US" dirty="0"/>
          </a:p>
        </p:txBody>
      </p:sp>
    </p:spTree>
    <p:extLst>
      <p:ext uri="{BB962C8B-B14F-4D97-AF65-F5344CB8AC3E}">
        <p14:creationId xmlns:p14="http://schemas.microsoft.com/office/powerpoint/2010/main" val="193416970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Cause Analysis</a:t>
            </a:r>
            <a:endParaRPr lang="en-US" dirty="0"/>
          </a:p>
        </p:txBody>
      </p:sp>
      <p:sp>
        <p:nvSpPr>
          <p:cNvPr id="3" name="Content Placeholder 2"/>
          <p:cNvSpPr>
            <a:spLocks noGrp="1"/>
          </p:cNvSpPr>
          <p:nvPr>
            <p:ph idx="1"/>
          </p:nvPr>
        </p:nvSpPr>
        <p:spPr/>
        <p:txBody>
          <a:bodyPr/>
          <a:lstStyle/>
          <a:p>
            <a:r>
              <a:rPr lang="en-US" dirty="0" smtClean="0"/>
              <a:t>Use relative importance (RI) metric on specific paths to identify the most significant components (API calls) along each path</a:t>
            </a:r>
          </a:p>
          <a:p>
            <a:pPr lvl="1"/>
            <a:r>
              <a:rPr lang="en-US" dirty="0" smtClean="0"/>
              <a:t>Check for both the RI values, and recent changes to the RI values</a:t>
            </a:r>
          </a:p>
          <a:p>
            <a:r>
              <a:rPr lang="en-US" dirty="0" smtClean="0"/>
              <a:t>If a performance anomaly happens in multiple paths, perform separate root cause analyses for each path</a:t>
            </a:r>
            <a:endParaRPr lang="en-US" dirty="0"/>
          </a:p>
        </p:txBody>
      </p:sp>
    </p:spTree>
    <p:extLst>
      <p:ext uri="{BB962C8B-B14F-4D97-AF65-F5344CB8AC3E}">
        <p14:creationId xmlns:p14="http://schemas.microsoft.com/office/powerpoint/2010/main" val="179613484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Architecture</a:t>
            </a:r>
            <a:endParaRPr lang="en-US" dirty="0"/>
          </a:p>
        </p:txBody>
      </p:sp>
      <p:pic>
        <p:nvPicPr>
          <p:cNvPr id="4" name="Content Placeholder 6" descr="cerebro_arch.png"/>
          <p:cNvPicPr>
            <a:picLocks noGrp="1" noChangeAspect="1"/>
          </p:cNvPicPr>
          <p:nvPr>
            <p:ph idx="1"/>
          </p:nvPr>
        </p:nvPicPr>
        <p:blipFill>
          <a:blip r:embed="rId2">
            <a:extLst>
              <a:ext uri="{28A0092B-C50C-407E-A947-70E740481C1C}">
                <a14:useLocalDpi xmlns:a14="http://schemas.microsoft.com/office/drawing/2010/main" val="0"/>
              </a:ext>
            </a:extLst>
          </a:blip>
          <a:srcRect l="-15284" r="-15284"/>
          <a:stretch>
            <a:fillRect/>
          </a:stretch>
        </p:blipFill>
        <p:spPr/>
      </p:pic>
    </p:spTree>
    <p:extLst>
      <p:ext uri="{BB962C8B-B14F-4D97-AF65-F5344CB8AC3E}">
        <p14:creationId xmlns:p14="http://schemas.microsoft.com/office/powerpoint/2010/main" val="147147938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QBETS: Queue Bounds Estimation from Time Series</a:t>
            </a:r>
            <a:endParaRPr lang="en-US" dirty="0"/>
          </a:p>
        </p:txBody>
      </p:sp>
      <p:sp>
        <p:nvSpPr>
          <p:cNvPr id="3" name="Content Placeholder 2"/>
          <p:cNvSpPr>
            <a:spLocks noGrp="1"/>
          </p:cNvSpPr>
          <p:nvPr>
            <p:ph idx="1"/>
          </p:nvPr>
        </p:nvSpPr>
        <p:spPr/>
        <p:txBody>
          <a:bodyPr>
            <a:normAutofit/>
          </a:bodyPr>
          <a:lstStyle/>
          <a:p>
            <a:r>
              <a:rPr lang="en-US" dirty="0" smtClean="0"/>
              <a:t>Analyzes the first </a:t>
            </a:r>
            <a:r>
              <a:rPr lang="en-US" i="1" dirty="0" smtClean="0"/>
              <a:t>n</a:t>
            </a:r>
            <a:r>
              <a:rPr lang="en-US" dirty="0" smtClean="0"/>
              <a:t> entries in a time series</a:t>
            </a:r>
          </a:p>
          <a:p>
            <a:r>
              <a:rPr lang="en-US" dirty="0" smtClean="0"/>
              <a:t>Predicts an upper bound for the </a:t>
            </a:r>
            <a:r>
              <a:rPr lang="en-US" i="1" dirty="0" smtClean="0"/>
              <a:t>(n+1)</a:t>
            </a:r>
            <a:r>
              <a:rPr lang="en-US" baseline="30000" dirty="0" err="1" smtClean="0"/>
              <a:t>th</a:t>
            </a:r>
            <a:r>
              <a:rPr lang="en-US" dirty="0" smtClean="0"/>
              <a:t> entry</a:t>
            </a:r>
          </a:p>
          <a:p>
            <a:pPr lvl="1"/>
            <a:r>
              <a:rPr lang="en-US" i="1" dirty="0" smtClean="0"/>
              <a:t>QBETS([x</a:t>
            </a:r>
            <a:r>
              <a:rPr lang="en-US" i="1" baseline="-25000" dirty="0" smtClean="0"/>
              <a:t>1</a:t>
            </a:r>
            <a:r>
              <a:rPr lang="en-US" i="1" dirty="0" smtClean="0"/>
              <a:t>,x</a:t>
            </a:r>
            <a:r>
              <a:rPr lang="en-US" i="1" baseline="-25000" dirty="0" smtClean="0"/>
              <a:t>2</a:t>
            </a:r>
            <a:r>
              <a:rPr lang="en-US" i="1" dirty="0" smtClean="0"/>
              <a:t>,…</a:t>
            </a:r>
            <a:r>
              <a:rPr lang="en-US" i="1" dirty="0" err="1" smtClean="0"/>
              <a:t>x</a:t>
            </a:r>
            <a:r>
              <a:rPr lang="en-US" i="1" baseline="-25000" dirty="0" err="1" smtClean="0"/>
              <a:t>n</a:t>
            </a:r>
            <a:r>
              <a:rPr lang="en-US" i="1" dirty="0" smtClean="0"/>
              <a:t>], p) = Q</a:t>
            </a:r>
            <a:r>
              <a:rPr lang="en-US" dirty="0" smtClean="0"/>
              <a:t> where </a:t>
            </a:r>
            <a:r>
              <a:rPr lang="en-US" i="1" dirty="0" smtClean="0"/>
              <a:t>p </a:t>
            </a:r>
            <a:r>
              <a:rPr lang="en-US" i="1" dirty="0" smtClean="0">
                <a:sym typeface="Symbol"/>
              </a:rPr>
              <a:t> </a:t>
            </a:r>
            <a:r>
              <a:rPr lang="en-US" i="1" dirty="0" smtClean="0"/>
              <a:t>(0,1)</a:t>
            </a:r>
          </a:p>
          <a:p>
            <a:pPr lvl="1"/>
            <a:r>
              <a:rPr lang="en-US" i="1" dirty="0" smtClean="0"/>
              <a:t>P(x</a:t>
            </a:r>
            <a:r>
              <a:rPr lang="en-US" i="1" baseline="-25000" dirty="0" smtClean="0"/>
              <a:t>n+1</a:t>
            </a:r>
            <a:r>
              <a:rPr lang="en-US" i="1" dirty="0" smtClean="0"/>
              <a:t> ≤ Q) ≥ p</a:t>
            </a:r>
          </a:p>
          <a:p>
            <a:r>
              <a:rPr lang="en-US" dirty="0" smtClean="0"/>
              <a:t>Cerebro uses QBETS to predict response time SLAs of the form:</a:t>
            </a:r>
          </a:p>
          <a:p>
            <a:pPr lvl="1"/>
            <a:r>
              <a:rPr lang="en-US" dirty="0" smtClean="0"/>
              <a:t>Operation </a:t>
            </a:r>
            <a:r>
              <a:rPr lang="en-US" i="1" dirty="0" smtClean="0"/>
              <a:t>O</a:t>
            </a:r>
            <a:r>
              <a:rPr lang="en-US" dirty="0" smtClean="0"/>
              <a:t> responds </a:t>
            </a:r>
            <a:r>
              <a:rPr lang="en-US" i="1" dirty="0" smtClean="0"/>
              <a:t>under</a:t>
            </a:r>
            <a:r>
              <a:rPr lang="en-US" dirty="0" smtClean="0"/>
              <a:t> </a:t>
            </a:r>
            <a:r>
              <a:rPr lang="en-US" i="1" dirty="0" smtClean="0"/>
              <a:t>T</a:t>
            </a:r>
            <a:r>
              <a:rPr lang="en-US" dirty="0" smtClean="0"/>
              <a:t> milliseconds (100</a:t>
            </a:r>
            <a:r>
              <a:rPr lang="en-US" i="1" dirty="0" smtClean="0"/>
              <a:t>p)%</a:t>
            </a:r>
            <a:r>
              <a:rPr lang="en-US" dirty="0" smtClean="0"/>
              <a:t> of the time</a:t>
            </a:r>
            <a:endParaRPr lang="en-US" dirty="0"/>
          </a:p>
        </p:txBody>
      </p:sp>
      <p:sp>
        <p:nvSpPr>
          <p:cNvPr id="4" name="Slide Number Placeholder 3"/>
          <p:cNvSpPr>
            <a:spLocks noGrp="1"/>
          </p:cNvSpPr>
          <p:nvPr>
            <p:ph type="sldNum" sz="quarter" idx="12"/>
          </p:nvPr>
        </p:nvSpPr>
        <p:spPr/>
        <p:txBody>
          <a:bodyPr/>
          <a:lstStyle/>
          <a:p>
            <a:fld id="{3336F440-0623-F948-B0BF-C3A0BAE2BBD0}" type="slidenum">
              <a:rPr lang="en-US" smtClean="0"/>
              <a:pPr/>
              <a:t>31</a:t>
            </a:fld>
            <a:endParaRPr lang="en-US"/>
          </a:p>
        </p:txBody>
      </p:sp>
    </p:spTree>
    <p:extLst>
      <p:ext uri="{BB962C8B-B14F-4D97-AF65-F5344CB8AC3E}">
        <p14:creationId xmlns:p14="http://schemas.microsoft.com/office/powerpoint/2010/main" val="60557422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Prediction Correctness</a:t>
            </a:r>
            <a:endParaRPr lang="en-US" dirty="0"/>
          </a:p>
        </p:txBody>
      </p:sp>
      <p:pic>
        <p:nvPicPr>
          <p:cNvPr id="4" name="Content Placeholder 3" descr="accuracy_summary.png"/>
          <p:cNvPicPr>
            <a:picLocks noGrp="1" noChangeAspect="1"/>
          </p:cNvPicPr>
          <p:nvPr>
            <p:ph idx="1"/>
          </p:nvPr>
        </p:nvPicPr>
        <p:blipFill>
          <a:blip r:embed="rId2">
            <a:extLst>
              <a:ext uri="{28A0092B-C50C-407E-A947-70E740481C1C}">
                <a14:useLocalDpi xmlns:a14="http://schemas.microsoft.com/office/drawing/2010/main" val="0"/>
              </a:ext>
            </a:extLst>
          </a:blip>
          <a:srcRect l="-10610" r="-10610"/>
          <a:stretch>
            <a:fillRect/>
          </a:stretch>
        </p:blipFill>
        <p:spPr>
          <a:xfrm>
            <a:off x="-337614" y="1308424"/>
            <a:ext cx="9773046" cy="5374799"/>
          </a:xfrm>
        </p:spPr>
      </p:pic>
      <p:sp>
        <p:nvSpPr>
          <p:cNvPr id="3" name="Slide Number Placeholder 2"/>
          <p:cNvSpPr>
            <a:spLocks noGrp="1"/>
          </p:cNvSpPr>
          <p:nvPr>
            <p:ph type="sldNum" sz="quarter" idx="12"/>
          </p:nvPr>
        </p:nvSpPr>
        <p:spPr/>
        <p:txBody>
          <a:bodyPr/>
          <a:lstStyle/>
          <a:p>
            <a:fld id="{3336F440-0623-F948-B0BF-C3A0BAE2BBD0}" type="slidenum">
              <a:rPr lang="en-US" smtClean="0"/>
              <a:pPr/>
              <a:t>32</a:t>
            </a:fld>
            <a:endParaRPr lang="en-US"/>
          </a:p>
        </p:txBody>
      </p:sp>
      <p:cxnSp>
        <p:nvCxnSpPr>
          <p:cNvPr id="6" name="Straight Connector 5"/>
          <p:cNvCxnSpPr/>
          <p:nvPr/>
        </p:nvCxnSpPr>
        <p:spPr>
          <a:xfrm>
            <a:off x="1295747" y="3360853"/>
            <a:ext cx="7197172"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923701" y="3181265"/>
            <a:ext cx="362902" cy="359175"/>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19050" cmpd="sng">
                <a:solidFill>
                  <a:srgbClr val="000000"/>
                </a:solidFill>
              </a:ln>
            </a:endParaRPr>
          </a:p>
        </p:txBody>
      </p:sp>
    </p:spTree>
    <p:extLst>
      <p:ext uri="{BB962C8B-B14F-4D97-AF65-F5344CB8AC3E}">
        <p14:creationId xmlns:p14="http://schemas.microsoft.com/office/powerpoint/2010/main" val="422512561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Prediction Tightness </a:t>
            </a:r>
            <a:endParaRPr lang="en-US" dirty="0"/>
          </a:p>
        </p:txBody>
      </p:sp>
      <p:pic>
        <p:nvPicPr>
          <p:cNvPr id="4" name="Content Placeholder 3" descr="diff_summary.png"/>
          <p:cNvPicPr>
            <a:picLocks noGrp="1" noChangeAspect="1"/>
          </p:cNvPicPr>
          <p:nvPr>
            <p:ph idx="1"/>
          </p:nvPr>
        </p:nvPicPr>
        <p:blipFill>
          <a:blip r:embed="rId2">
            <a:extLst>
              <a:ext uri="{28A0092B-C50C-407E-A947-70E740481C1C}">
                <a14:useLocalDpi xmlns:a14="http://schemas.microsoft.com/office/drawing/2010/main" val="0"/>
              </a:ext>
            </a:extLst>
          </a:blip>
          <a:srcRect l="-10678" r="-10678"/>
          <a:stretch>
            <a:fillRect/>
          </a:stretch>
        </p:blipFill>
        <p:spPr>
          <a:xfrm>
            <a:off x="-406425" y="1283494"/>
            <a:ext cx="9771727" cy="5374073"/>
          </a:xfrm>
        </p:spPr>
      </p:pic>
      <p:sp>
        <p:nvSpPr>
          <p:cNvPr id="3" name="Slide Number Placeholder 2"/>
          <p:cNvSpPr>
            <a:spLocks noGrp="1"/>
          </p:cNvSpPr>
          <p:nvPr>
            <p:ph type="sldNum" sz="quarter" idx="12"/>
          </p:nvPr>
        </p:nvSpPr>
        <p:spPr/>
        <p:txBody>
          <a:bodyPr/>
          <a:lstStyle/>
          <a:p>
            <a:fld id="{3336F440-0623-F948-B0BF-C3A0BAE2BBD0}" type="slidenum">
              <a:rPr lang="en-US" smtClean="0"/>
              <a:pPr/>
              <a:t>33</a:t>
            </a:fld>
            <a:endParaRPr lang="en-US"/>
          </a:p>
        </p:txBody>
      </p:sp>
    </p:spTree>
    <p:extLst>
      <p:ext uri="{BB962C8B-B14F-4D97-AF65-F5344CB8AC3E}">
        <p14:creationId xmlns:p14="http://schemas.microsoft.com/office/powerpoint/2010/main" val="41938149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Durability: An Example</a:t>
            </a:r>
            <a:endParaRPr lang="en-US" dirty="0"/>
          </a:p>
        </p:txBody>
      </p:sp>
      <p:sp>
        <p:nvSpPr>
          <p:cNvPr id="3" name="Content Placeholder 2"/>
          <p:cNvSpPr>
            <a:spLocks noGrp="1"/>
          </p:cNvSpPr>
          <p:nvPr>
            <p:ph idx="1"/>
          </p:nvPr>
        </p:nvSpPr>
        <p:spPr/>
        <p:txBody>
          <a:bodyPr>
            <a:normAutofit lnSpcReduction="10000"/>
          </a:bodyPr>
          <a:lstStyle/>
          <a:p>
            <a:r>
              <a:rPr lang="en-US" dirty="0" smtClean="0"/>
              <a:t>Suppose Cerebro predicts that some API responds under 100ms, 95% of the time.</a:t>
            </a:r>
          </a:p>
          <a:p>
            <a:pPr lvl="1"/>
            <a:r>
              <a:rPr lang="en-US" dirty="0" smtClean="0"/>
              <a:t>Probability of API response time exceeding 100ms is (1 – 0.01 * 95) = 0.05</a:t>
            </a:r>
          </a:p>
          <a:p>
            <a:pPr lvl="1"/>
            <a:r>
              <a:rPr lang="en-US" dirty="0" smtClean="0"/>
              <a:t>Probability of observing 3 consecutive such readings is 0.05</a:t>
            </a:r>
            <a:r>
              <a:rPr lang="en-US" baseline="30000" dirty="0" smtClean="0"/>
              <a:t>3 </a:t>
            </a:r>
            <a:r>
              <a:rPr lang="en-US" dirty="0" smtClean="0"/>
              <a:t>= 0.000125</a:t>
            </a:r>
          </a:p>
          <a:p>
            <a:r>
              <a:rPr lang="en-US" dirty="0" smtClean="0"/>
              <a:t>This value 3 is conservative with regard to autocorrelation</a:t>
            </a:r>
          </a:p>
          <a:p>
            <a:pPr lvl="1"/>
            <a:r>
              <a:rPr lang="en-US" dirty="0" smtClean="0"/>
              <a:t>E.g. To get the same small value 0.000125 with 0.5 autocorrelation, we need to observe 5 events</a:t>
            </a:r>
          </a:p>
        </p:txBody>
      </p:sp>
      <p:sp>
        <p:nvSpPr>
          <p:cNvPr id="4" name="Slide Number Placeholder 3"/>
          <p:cNvSpPr>
            <a:spLocks noGrp="1"/>
          </p:cNvSpPr>
          <p:nvPr>
            <p:ph type="sldNum" sz="quarter" idx="12"/>
          </p:nvPr>
        </p:nvSpPr>
        <p:spPr/>
        <p:txBody>
          <a:bodyPr/>
          <a:lstStyle/>
          <a:p>
            <a:fld id="{4940F666-E5FA-274D-B0C1-53A0010BDC84}" type="slidenum">
              <a:rPr lang="en-US" smtClean="0"/>
              <a:t>34</a:t>
            </a:fld>
            <a:endParaRPr lang="en-US"/>
          </a:p>
        </p:txBody>
      </p:sp>
    </p:spTree>
    <p:extLst>
      <p:ext uri="{BB962C8B-B14F-4D97-AF65-F5344CB8AC3E}">
        <p14:creationId xmlns:p14="http://schemas.microsoft.com/office/powerpoint/2010/main" val="258267438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SLA Invalidation</a:t>
            </a:r>
            <a:endParaRPr lang="en-US" dirty="0"/>
          </a:p>
        </p:txBody>
      </p:sp>
      <p:sp>
        <p:nvSpPr>
          <p:cNvPr id="3" name="Content Placeholder 2"/>
          <p:cNvSpPr>
            <a:spLocks noGrp="1"/>
          </p:cNvSpPr>
          <p:nvPr>
            <p:ph idx="1"/>
          </p:nvPr>
        </p:nvSpPr>
        <p:spPr/>
        <p:txBody>
          <a:bodyPr>
            <a:normAutofit lnSpcReduction="10000"/>
          </a:bodyPr>
          <a:lstStyle/>
          <a:p>
            <a:r>
              <a:rPr lang="en-US" dirty="0" smtClean="0"/>
              <a:t>Each time Cerebro makes a prediction, it computes the current autocorrelation in the time series</a:t>
            </a:r>
          </a:p>
          <a:p>
            <a:r>
              <a:rPr lang="en-US" dirty="0" smtClean="0"/>
              <a:t>Autocorrelation can be used to lookup a table, and determine </a:t>
            </a:r>
            <a:r>
              <a:rPr lang="en-US" i="1" dirty="0" err="1" smtClean="0"/>
              <a:t>C</a:t>
            </a:r>
            <a:r>
              <a:rPr lang="en-US" i="1" baseline="-25000" dirty="0" err="1" smtClean="0"/>
              <a:t>w</a:t>
            </a:r>
            <a:r>
              <a:rPr lang="en-US" dirty="0"/>
              <a:t>;</a:t>
            </a:r>
            <a:r>
              <a:rPr lang="en-US" dirty="0" smtClean="0"/>
              <a:t> the number of consecutive readings greater than </a:t>
            </a:r>
            <a:r>
              <a:rPr lang="en-US" i="1" dirty="0" smtClean="0"/>
              <a:t>Q</a:t>
            </a:r>
            <a:r>
              <a:rPr lang="en-US" dirty="0" smtClean="0"/>
              <a:t>, that constitute a rare event</a:t>
            </a:r>
          </a:p>
          <a:p>
            <a:r>
              <a:rPr lang="en-US" dirty="0" smtClean="0"/>
              <a:t>We consider the SLA to have become invalid if this rare event occurs</a:t>
            </a:r>
          </a:p>
          <a:p>
            <a:endParaRPr lang="en-US" dirty="0"/>
          </a:p>
        </p:txBody>
      </p:sp>
      <p:sp>
        <p:nvSpPr>
          <p:cNvPr id="4" name="Slide Number Placeholder 3"/>
          <p:cNvSpPr>
            <a:spLocks noGrp="1"/>
          </p:cNvSpPr>
          <p:nvPr>
            <p:ph type="sldNum" sz="quarter" idx="12"/>
          </p:nvPr>
        </p:nvSpPr>
        <p:spPr/>
        <p:txBody>
          <a:bodyPr/>
          <a:lstStyle/>
          <a:p>
            <a:fld id="{4940F666-E5FA-274D-B0C1-53A0010BDC84}" type="slidenum">
              <a:rPr lang="en-US" smtClean="0"/>
              <a:t>35</a:t>
            </a:fld>
            <a:endParaRPr lang="en-US"/>
          </a:p>
        </p:txBody>
      </p:sp>
    </p:spTree>
    <p:extLst>
      <p:ext uri="{BB962C8B-B14F-4D97-AF65-F5344CB8AC3E}">
        <p14:creationId xmlns:p14="http://schemas.microsoft.com/office/powerpoint/2010/main" val="288097585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Validity Periods (In Hours)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8840244"/>
              </p:ext>
            </p:extLst>
          </p:nvPr>
        </p:nvGraphicFramePr>
        <p:xfrm>
          <a:off x="457200" y="1600200"/>
          <a:ext cx="8229600" cy="2595880"/>
        </p:xfrm>
        <a:graphic>
          <a:graphicData uri="http://schemas.openxmlformats.org/drawingml/2006/table">
            <a:tbl>
              <a:tblPr firstRow="1" bandRow="1">
                <a:tableStyleId>{5C22544A-7EE6-4342-B048-85BDC9FD1C3A}</a:tableStyleId>
              </a:tblPr>
              <a:tblGrid>
                <a:gridCol w="2624973"/>
                <a:gridCol w="1918090"/>
                <a:gridCol w="1878406"/>
                <a:gridCol w="1808131"/>
              </a:tblGrid>
              <a:tr h="370840">
                <a:tc>
                  <a:txBody>
                    <a:bodyPr/>
                    <a:lstStyle/>
                    <a:p>
                      <a:pPr algn="ctr"/>
                      <a:r>
                        <a:rPr lang="en-US" dirty="0" smtClean="0"/>
                        <a:t>API</a:t>
                      </a:r>
                      <a:endParaRPr lang="en-US" dirty="0"/>
                    </a:p>
                  </a:txBody>
                  <a:tcPr/>
                </a:tc>
                <a:tc>
                  <a:txBody>
                    <a:bodyPr/>
                    <a:lstStyle/>
                    <a:p>
                      <a:pPr algn="ctr"/>
                      <a:r>
                        <a:rPr lang="en-US" dirty="0" smtClean="0"/>
                        <a:t>5</a:t>
                      </a:r>
                      <a:r>
                        <a:rPr lang="en-US" baseline="30000" dirty="0" smtClean="0"/>
                        <a:t>th</a:t>
                      </a:r>
                      <a:r>
                        <a:rPr lang="en-US" dirty="0" smtClean="0"/>
                        <a:t> Percentile</a:t>
                      </a:r>
                      <a:endParaRPr lang="en-US" dirty="0"/>
                    </a:p>
                  </a:txBody>
                  <a:tcPr/>
                </a:tc>
                <a:tc>
                  <a:txBody>
                    <a:bodyPr/>
                    <a:lstStyle/>
                    <a:p>
                      <a:pPr algn="ctr"/>
                      <a:r>
                        <a:rPr lang="en-US" dirty="0" smtClean="0"/>
                        <a:t>Mean</a:t>
                      </a:r>
                      <a:endParaRPr lang="en-US" dirty="0"/>
                    </a:p>
                  </a:txBody>
                  <a:tcPr/>
                </a:tc>
                <a:tc>
                  <a:txBody>
                    <a:bodyPr/>
                    <a:lstStyle/>
                    <a:p>
                      <a:pPr algn="ctr"/>
                      <a:r>
                        <a:rPr lang="en-US" dirty="0" smtClean="0"/>
                        <a:t>95</a:t>
                      </a:r>
                      <a:r>
                        <a:rPr lang="en-US" baseline="30000" dirty="0" smtClean="0"/>
                        <a:t>th</a:t>
                      </a:r>
                      <a:r>
                        <a:rPr lang="en-US" dirty="0" smtClean="0"/>
                        <a:t> Percentile</a:t>
                      </a:r>
                      <a:endParaRPr lang="en-US" dirty="0"/>
                    </a:p>
                  </a:txBody>
                  <a:tcPr/>
                </a:tc>
              </a:tr>
              <a:tr h="370840">
                <a:tc>
                  <a:txBody>
                    <a:bodyPr/>
                    <a:lstStyle/>
                    <a:p>
                      <a:pPr algn="l" fontAlgn="b"/>
                      <a:r>
                        <a:rPr lang="en-US" sz="1800" b="0" i="0" u="none" strike="noStrike" dirty="0" err="1">
                          <a:solidFill>
                            <a:srgbClr val="000000"/>
                          </a:solidFill>
                          <a:effectLst/>
                          <a:latin typeface="Calibri"/>
                        </a:rPr>
                        <a:t>StudentInfo#getStudent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12.97</a:t>
                      </a:r>
                    </a:p>
                  </a:txBody>
                  <a:tcPr marL="12700" marR="12700" marT="12700" marB="0" anchor="b"/>
                </a:tc>
                <a:tc>
                  <a:txBody>
                    <a:bodyPr/>
                    <a:lstStyle/>
                    <a:p>
                      <a:pPr algn="r" fontAlgn="b"/>
                      <a:r>
                        <a:rPr lang="en-US" sz="1800" b="0" i="0" u="none" strike="noStrike" dirty="0">
                          <a:solidFill>
                            <a:srgbClr val="000000"/>
                          </a:solidFill>
                          <a:effectLst/>
                          <a:latin typeface="Calibri"/>
                        </a:rPr>
                        <a:t>631.24</a:t>
                      </a:r>
                    </a:p>
                  </a:txBody>
                  <a:tcPr marL="12700" marR="12700" marT="12700" marB="0" anchor="b"/>
                </a:tc>
                <a:tc>
                  <a:txBody>
                    <a:bodyPr/>
                    <a:lstStyle/>
                    <a:p>
                      <a:pPr algn="r" fontAlgn="b"/>
                      <a:r>
                        <a:rPr lang="en-US" sz="1800" b="0" i="0" u="none" strike="noStrike" dirty="0">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StudentInfo#deleteStudent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7.65</a:t>
                      </a:r>
                    </a:p>
                  </a:txBody>
                  <a:tcPr marL="12700" marR="12700" marT="12700" marB="0" anchor="b"/>
                </a:tc>
                <a:tc>
                  <a:txBody>
                    <a:bodyPr/>
                    <a:lstStyle/>
                    <a:p>
                      <a:pPr algn="r" fontAlgn="b"/>
                      <a:r>
                        <a:rPr lang="en-US" sz="1800" b="0" i="0" u="none" strike="noStrike">
                          <a:solidFill>
                            <a:srgbClr val="000000"/>
                          </a:solidFill>
                          <a:effectLst/>
                          <a:latin typeface="Calibri"/>
                        </a:rPr>
                        <a:t>472.07</a:t>
                      </a:r>
                    </a:p>
                  </a:txBody>
                  <a:tcPr marL="12700" marR="12700" marT="12700" marB="0" anchor="b"/>
                </a:tc>
                <a:tc>
                  <a:txBody>
                    <a:bodyPr/>
                    <a:lstStyle/>
                    <a:p>
                      <a:pPr algn="r" fontAlgn="b"/>
                      <a:r>
                        <a:rPr lang="en-US" sz="1800" b="0" i="0" u="none" strike="noStrike">
                          <a:solidFill>
                            <a:srgbClr val="000000"/>
                          </a:solidFill>
                          <a:effectLst/>
                          <a:latin typeface="Calibri"/>
                        </a:rPr>
                        <a:t>2031.59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ServerHealth#info</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12.96</a:t>
                      </a:r>
                    </a:p>
                  </a:txBody>
                  <a:tcPr marL="12700" marR="12700" marT="12700" marB="0" anchor="b"/>
                </a:tc>
                <a:tc>
                  <a:txBody>
                    <a:bodyPr/>
                    <a:lstStyle/>
                    <a:p>
                      <a:pPr algn="r" fontAlgn="b"/>
                      <a:r>
                        <a:rPr lang="en-US" sz="1800" b="0" i="0" u="none" strike="noStrike" dirty="0">
                          <a:solidFill>
                            <a:srgbClr val="000000"/>
                          </a:solidFill>
                          <a:effectLst/>
                          <a:latin typeface="Calibri"/>
                        </a:rPr>
                        <a:t>630.01</a:t>
                      </a:r>
                    </a:p>
                  </a:txBody>
                  <a:tcPr marL="12700" marR="12700" marT="12700" marB="0" anchor="b"/>
                </a:tc>
                <a:tc>
                  <a:txBody>
                    <a:bodyPr/>
                    <a:lstStyle/>
                    <a:p>
                      <a:pPr algn="r" fontAlgn="b"/>
                      <a:r>
                        <a:rPr lang="en-US" sz="1800" b="0" i="0" u="none" strike="noStrike">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Rooms#getRoomByName</a:t>
                      </a:r>
                    </a:p>
                  </a:txBody>
                  <a:tcPr marL="12700" marR="12700" marT="12700" marB="0" anchor="b"/>
                </a:tc>
                <a:tc>
                  <a:txBody>
                    <a:bodyPr/>
                    <a:lstStyle/>
                    <a:p>
                      <a:pPr algn="r" fontAlgn="b"/>
                      <a:r>
                        <a:rPr lang="en-US" sz="1800" b="0" i="0" u="none" strike="noStrike">
                          <a:solidFill>
                            <a:srgbClr val="000000"/>
                          </a:solidFill>
                          <a:effectLst/>
                          <a:latin typeface="Calibri"/>
                        </a:rPr>
                        <a:t>8.48</a:t>
                      </a:r>
                    </a:p>
                  </a:txBody>
                  <a:tcPr marL="12700" marR="12700" marT="12700" marB="0" anchor="b"/>
                </a:tc>
                <a:tc>
                  <a:txBody>
                    <a:bodyPr/>
                    <a:lstStyle/>
                    <a:p>
                      <a:pPr algn="r" fontAlgn="b"/>
                      <a:r>
                        <a:rPr lang="en-US" sz="1800" b="0" i="0" u="none" strike="noStrike" dirty="0">
                          <a:solidFill>
                            <a:srgbClr val="000000"/>
                          </a:solidFill>
                          <a:effectLst/>
                          <a:latin typeface="Calibri"/>
                        </a:rPr>
                        <a:t>345.13</a:t>
                      </a:r>
                    </a:p>
                  </a:txBody>
                  <a:tcPr marL="12700" marR="12700" marT="12700" marB="0" anchor="b"/>
                </a:tc>
                <a:tc>
                  <a:txBody>
                    <a:bodyPr/>
                    <a:lstStyle/>
                    <a:p>
                      <a:pPr algn="r" fontAlgn="b"/>
                      <a:r>
                        <a:rPr lang="en-US" sz="1800" b="0" i="0" u="none" strike="noStrike" dirty="0">
                          <a:solidFill>
                            <a:srgbClr val="000000"/>
                          </a:solidFill>
                          <a:effectLst/>
                          <a:latin typeface="Calibri"/>
                        </a:rPr>
                        <a:t>1096.53</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Rooms#getRoomsInCity</a:t>
                      </a:r>
                    </a:p>
                  </a:txBody>
                  <a:tcPr marL="12700" marR="12700" marT="12700" marB="0" anchor="b"/>
                </a:tc>
                <a:tc>
                  <a:txBody>
                    <a:bodyPr/>
                    <a:lstStyle/>
                    <a:p>
                      <a:pPr algn="r" fontAlgn="b"/>
                      <a:r>
                        <a:rPr lang="en-US" sz="1800" b="0" i="0" u="none" strike="noStrike">
                          <a:solidFill>
                            <a:srgbClr val="000000"/>
                          </a:solidFill>
                          <a:effectLst/>
                          <a:latin typeface="Calibri"/>
                        </a:rPr>
                        <a:t>20.56</a:t>
                      </a:r>
                    </a:p>
                  </a:txBody>
                  <a:tcPr marL="12700" marR="12700" marT="12700" marB="0" anchor="b"/>
                </a:tc>
                <a:tc>
                  <a:txBody>
                    <a:bodyPr/>
                    <a:lstStyle/>
                    <a:p>
                      <a:pPr algn="r" fontAlgn="b"/>
                      <a:r>
                        <a:rPr lang="en-US" sz="1800" b="0" i="0" u="none" strike="noStrike">
                          <a:solidFill>
                            <a:srgbClr val="000000"/>
                          </a:solidFill>
                          <a:effectLst/>
                          <a:latin typeface="Calibri"/>
                        </a:rPr>
                        <a:t>296.44</a:t>
                      </a:r>
                    </a:p>
                  </a:txBody>
                  <a:tcPr marL="12700" marR="12700" marT="12700" marB="0" anchor="b"/>
                </a:tc>
                <a:tc>
                  <a:txBody>
                    <a:bodyPr/>
                    <a:lstStyle/>
                    <a:p>
                      <a:pPr algn="r" fontAlgn="b"/>
                      <a:r>
                        <a:rPr lang="en-US" sz="1800" b="0" i="0" u="none" strike="noStrike" dirty="0">
                          <a:solidFill>
                            <a:srgbClr val="000000"/>
                          </a:solidFill>
                          <a:effectLst/>
                          <a:latin typeface="Calibri"/>
                        </a:rPr>
                        <a:t>1143.45</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Stocks#buy</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8.46</a:t>
                      </a:r>
                    </a:p>
                  </a:txBody>
                  <a:tcPr marL="12700" marR="12700" marT="12700" marB="0" anchor="b"/>
                </a:tc>
                <a:tc>
                  <a:txBody>
                    <a:bodyPr/>
                    <a:lstStyle/>
                    <a:p>
                      <a:pPr algn="r" fontAlgn="b"/>
                      <a:r>
                        <a:rPr lang="en-US" sz="1800" b="0" i="0" u="none" strike="noStrike" dirty="0">
                          <a:solidFill>
                            <a:srgbClr val="000000"/>
                          </a:solidFill>
                          <a:effectLst/>
                          <a:latin typeface="Calibri"/>
                        </a:rPr>
                        <a:t>411.75</a:t>
                      </a:r>
                    </a:p>
                  </a:txBody>
                  <a:tcPr marL="12700" marR="12700" marT="12700" marB="0" anchor="b"/>
                </a:tc>
                <a:tc>
                  <a:txBody>
                    <a:bodyPr/>
                    <a:lstStyle/>
                    <a:p>
                      <a:pPr algn="r" fontAlgn="b"/>
                      <a:r>
                        <a:rPr lang="en-US" sz="1800" b="0" i="0" u="none" strike="noStrike" dirty="0">
                          <a:solidFill>
                            <a:srgbClr val="000000"/>
                          </a:solidFill>
                          <a:effectLst/>
                          <a:latin typeface="Calibri"/>
                        </a:rPr>
                        <a:t>815.5</a:t>
                      </a:r>
                    </a:p>
                  </a:txBody>
                  <a:tcPr marL="12700" marR="12700" marT="12700" marB="0" anchor="b"/>
                </a:tc>
              </a:tr>
            </a:tbl>
          </a:graphicData>
        </a:graphic>
      </p:graphicFrame>
      <p:sp>
        <p:nvSpPr>
          <p:cNvPr id="3" name="Slide Number Placeholder 2"/>
          <p:cNvSpPr>
            <a:spLocks noGrp="1"/>
          </p:cNvSpPr>
          <p:nvPr>
            <p:ph type="sldNum" sz="quarter" idx="12"/>
          </p:nvPr>
        </p:nvSpPr>
        <p:spPr/>
        <p:txBody>
          <a:bodyPr/>
          <a:lstStyle/>
          <a:p>
            <a:fld id="{4940F666-E5FA-274D-B0C1-53A0010BDC84}" type="slidenum">
              <a:rPr lang="en-US" smtClean="0"/>
              <a:t>36</a:t>
            </a:fld>
            <a:endParaRPr lang="en-US"/>
          </a:p>
        </p:txBody>
      </p:sp>
    </p:spTree>
    <p:extLst>
      <p:ext uri="{BB962C8B-B14F-4D97-AF65-F5344CB8AC3E}">
        <p14:creationId xmlns:p14="http://schemas.microsoft.com/office/powerpoint/2010/main" val="53119082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Renewals Per User</a:t>
            </a:r>
            <a:endParaRPr lang="en-US" dirty="0"/>
          </a:p>
        </p:txBody>
      </p:sp>
      <p:pic>
        <p:nvPicPr>
          <p:cNvPr id="4" name="Content Placeholder 3" descr="renegotiation_cdf.png"/>
          <p:cNvPicPr>
            <a:picLocks noGrp="1" noChangeAspect="1"/>
          </p:cNvPicPr>
          <p:nvPr>
            <p:ph idx="1"/>
          </p:nvPr>
        </p:nvPicPr>
        <p:blipFill>
          <a:blip r:embed="rId2">
            <a:extLst>
              <a:ext uri="{28A0092B-C50C-407E-A947-70E740481C1C}">
                <a14:useLocalDpi xmlns:a14="http://schemas.microsoft.com/office/drawing/2010/main" val="0"/>
              </a:ext>
            </a:extLst>
          </a:blip>
          <a:srcRect l="-12238" r="-12238"/>
          <a:stretch>
            <a:fillRect/>
          </a:stretch>
        </p:blipFill>
        <p:spPr/>
      </p:pic>
      <p:sp>
        <p:nvSpPr>
          <p:cNvPr id="3" name="Slide Number Placeholder 2"/>
          <p:cNvSpPr>
            <a:spLocks noGrp="1"/>
          </p:cNvSpPr>
          <p:nvPr>
            <p:ph type="sldNum" sz="quarter" idx="12"/>
          </p:nvPr>
        </p:nvSpPr>
        <p:spPr/>
        <p:txBody>
          <a:bodyPr/>
          <a:lstStyle/>
          <a:p>
            <a:fld id="{4940F666-E5FA-274D-B0C1-53A0010BDC84}" type="slidenum">
              <a:rPr lang="en-US" smtClean="0"/>
              <a:t>37</a:t>
            </a:fld>
            <a:endParaRPr lang="en-US"/>
          </a:p>
        </p:txBody>
      </p:sp>
    </p:spTree>
    <p:extLst>
      <p:ext uri="{BB962C8B-B14F-4D97-AF65-F5344CB8AC3E}">
        <p14:creationId xmlns:p14="http://schemas.microsoft.com/office/powerpoint/2010/main" val="171079059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Performance Anomaly Detection and Bottleneck Identification</a:t>
            </a:r>
            <a:endParaRPr lang="en-US" dirty="0"/>
          </a:p>
        </p:txBody>
      </p:sp>
      <p:sp>
        <p:nvSpPr>
          <p:cNvPr id="3" name="Content Placeholder 2"/>
          <p:cNvSpPr>
            <a:spLocks noGrp="1"/>
          </p:cNvSpPr>
          <p:nvPr>
            <p:ph idx="1"/>
          </p:nvPr>
        </p:nvSpPr>
        <p:spPr/>
        <p:txBody>
          <a:bodyPr/>
          <a:lstStyle/>
          <a:p>
            <a:r>
              <a:rPr lang="en-US" dirty="0" smtClean="0"/>
              <a:t>Detect changes in observable performance metrics</a:t>
            </a:r>
          </a:p>
          <a:p>
            <a:pPr lvl="1"/>
            <a:r>
              <a:rPr lang="en-US" dirty="0" smtClean="0"/>
              <a:t>Increased response time</a:t>
            </a:r>
          </a:p>
          <a:p>
            <a:r>
              <a:rPr lang="en-US" dirty="0" smtClean="0"/>
              <a:t>Check if the application performance is explained by the workload</a:t>
            </a:r>
          </a:p>
          <a:p>
            <a:r>
              <a:rPr lang="en-US" dirty="0" smtClean="0"/>
              <a:t>Identify bottlenecks in the cloud platform</a:t>
            </a:r>
          </a:p>
          <a:p>
            <a:r>
              <a:rPr lang="en-US" dirty="0" smtClean="0"/>
              <a:t>No invasive application instrumentation</a:t>
            </a:r>
          </a:p>
          <a:p>
            <a:pPr lvl="1"/>
            <a:r>
              <a:rPr lang="en-US" dirty="0" smtClean="0"/>
              <a:t>No additional restrictions on application code</a:t>
            </a:r>
            <a:endParaRPr lang="en-US" dirty="0"/>
          </a:p>
        </p:txBody>
      </p:sp>
    </p:spTree>
    <p:extLst>
      <p:ext uri="{BB962C8B-B14F-4D97-AF65-F5344CB8AC3E}">
        <p14:creationId xmlns:p14="http://schemas.microsoft.com/office/powerpoint/2010/main" val="44204241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a:t>
            </a:r>
            <a:endParaRPr lang="en-US" dirty="0"/>
          </a:p>
        </p:txBody>
      </p:sp>
      <p:sp>
        <p:nvSpPr>
          <p:cNvPr id="3" name="Content Placeholder 2"/>
          <p:cNvSpPr>
            <a:spLocks noGrp="1"/>
          </p:cNvSpPr>
          <p:nvPr>
            <p:ph idx="1"/>
          </p:nvPr>
        </p:nvSpPr>
        <p:spPr/>
        <p:txBody>
          <a:bodyPr>
            <a:normAutofit/>
          </a:bodyPr>
          <a:lstStyle/>
          <a:p>
            <a:r>
              <a:rPr lang="en-US" dirty="0" smtClean="0"/>
              <a:t>Data collection</a:t>
            </a:r>
          </a:p>
          <a:p>
            <a:pPr lvl="1"/>
            <a:r>
              <a:rPr lang="en-US" dirty="0" smtClean="0"/>
              <a:t>Probes/SLO checks</a:t>
            </a:r>
          </a:p>
          <a:p>
            <a:pPr lvl="1"/>
            <a:r>
              <a:rPr lang="en-US" dirty="0" smtClean="0"/>
              <a:t>Web server access logs</a:t>
            </a:r>
          </a:p>
          <a:p>
            <a:pPr lvl="1"/>
            <a:r>
              <a:rPr lang="en-US" dirty="0" err="1" smtClean="0"/>
              <a:t>PaaS</a:t>
            </a:r>
            <a:r>
              <a:rPr lang="en-US" dirty="0" smtClean="0"/>
              <a:t> SDK invocations</a:t>
            </a:r>
          </a:p>
          <a:p>
            <a:r>
              <a:rPr lang="en-US" dirty="0" smtClean="0"/>
              <a:t>Data analysis</a:t>
            </a:r>
          </a:p>
          <a:p>
            <a:pPr lvl="1"/>
            <a:r>
              <a:rPr lang="en-US" dirty="0" smtClean="0"/>
              <a:t>Multiple approaches for anomaly detection</a:t>
            </a:r>
          </a:p>
          <a:p>
            <a:pPr lvl="1"/>
            <a:r>
              <a:rPr lang="en-US" dirty="0" smtClean="0"/>
              <a:t>Change point detection in workload traces</a:t>
            </a:r>
          </a:p>
          <a:p>
            <a:pPr lvl="1"/>
            <a:r>
              <a:rPr lang="en-US" dirty="0" smtClean="0"/>
              <a:t>Linear regression and relative importance analysis</a:t>
            </a:r>
            <a:endParaRPr lang="en-US" dirty="0"/>
          </a:p>
        </p:txBody>
      </p:sp>
    </p:spTree>
    <p:extLst>
      <p:ext uri="{BB962C8B-B14F-4D97-AF65-F5344CB8AC3E}">
        <p14:creationId xmlns:p14="http://schemas.microsoft.com/office/powerpoint/2010/main" val="34740014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Analysis</a:t>
            </a:r>
            <a:endParaRPr lang="en-US" dirty="0"/>
          </a:p>
        </p:txBody>
      </p:sp>
      <p:sp>
        <p:nvSpPr>
          <p:cNvPr id="3" name="Content Placeholder 2"/>
          <p:cNvSpPr>
            <a:spLocks noGrp="1"/>
          </p:cNvSpPr>
          <p:nvPr>
            <p:ph idx="1"/>
          </p:nvPr>
        </p:nvSpPr>
        <p:spPr/>
        <p:txBody>
          <a:bodyPr/>
          <a:lstStyle/>
          <a:p>
            <a:r>
              <a:rPr lang="en-US" dirty="0" smtClean="0"/>
              <a:t>Compute the distribution of requests over different paths</a:t>
            </a:r>
          </a:p>
          <a:p>
            <a:pPr lvl="1"/>
            <a:r>
              <a:rPr lang="en-US" dirty="0" smtClean="0"/>
              <a:t>Evaluate how this distribution changes over time</a:t>
            </a:r>
          </a:p>
          <a:p>
            <a:r>
              <a:rPr lang="en-US" dirty="0" smtClean="0"/>
              <a:t>Novelty detection – appearance of new paths in the path distribution</a:t>
            </a:r>
          </a:p>
          <a:p>
            <a:r>
              <a:rPr lang="en-US" dirty="0" smtClean="0"/>
              <a:t>Summarize response time metric over different paths</a:t>
            </a:r>
            <a:endParaRPr lang="en-US" dirty="0"/>
          </a:p>
        </p:txBody>
      </p:sp>
    </p:spTree>
    <p:extLst>
      <p:ext uri="{BB962C8B-B14F-4D97-AF65-F5344CB8AC3E}">
        <p14:creationId xmlns:p14="http://schemas.microsoft.com/office/powerpoint/2010/main" val="129284857"/>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 Architecture</a:t>
            </a:r>
            <a:endParaRPr lang="en-US" dirty="0"/>
          </a:p>
        </p:txBody>
      </p:sp>
      <p:sp>
        <p:nvSpPr>
          <p:cNvPr id="4" name="Rectangle 3"/>
          <p:cNvSpPr/>
          <p:nvPr/>
        </p:nvSpPr>
        <p:spPr>
          <a:xfrm>
            <a:off x="3077832" y="5454025"/>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smtClean="0"/>
              <a:t> SDK</a:t>
            </a:r>
            <a:endParaRPr lang="en-US" dirty="0"/>
          </a:p>
        </p:txBody>
      </p:sp>
      <p:sp>
        <p:nvSpPr>
          <p:cNvPr id="5" name="Rectangle 4"/>
          <p:cNvSpPr/>
          <p:nvPr/>
        </p:nvSpPr>
        <p:spPr>
          <a:xfrm>
            <a:off x="3077832" y="3550339"/>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6" name="Rectangle 5"/>
          <p:cNvSpPr/>
          <p:nvPr/>
        </p:nvSpPr>
        <p:spPr>
          <a:xfrm>
            <a:off x="3077832" y="1646654"/>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cxnSp>
        <p:nvCxnSpPr>
          <p:cNvPr id="8" name="Straight Arrow Connector 7"/>
          <p:cNvCxnSpPr>
            <a:stCxn id="6" idx="2"/>
            <a:endCxn id="5" idx="0"/>
          </p:cNvCxnSpPr>
          <p:nvPr/>
        </p:nvCxnSpPr>
        <p:spPr>
          <a:xfrm>
            <a:off x="4572001" y="2792248"/>
            <a:ext cx="0" cy="7580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5" idx="2"/>
            <a:endCxn id="4" idx="0"/>
          </p:cNvCxnSpPr>
          <p:nvPr/>
        </p:nvCxnSpPr>
        <p:spPr>
          <a:xfrm>
            <a:off x="4572001" y="4695933"/>
            <a:ext cx="0" cy="7580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547862" y="5454025"/>
            <a:ext cx="2529970" cy="1145594"/>
          </a:xfrm>
          <a:prstGeom prst="rect">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SDK call tracing,</a:t>
            </a:r>
          </a:p>
          <a:p>
            <a:pPr algn="ctr"/>
            <a:r>
              <a:rPr lang="en-US" sz="1600" dirty="0" smtClean="0"/>
              <a:t>SDK call time measurement</a:t>
            </a:r>
            <a:endParaRPr lang="en-US" sz="1600" dirty="0"/>
          </a:p>
        </p:txBody>
      </p:sp>
      <p:sp>
        <p:nvSpPr>
          <p:cNvPr id="12" name="Rectangle 11"/>
          <p:cNvSpPr/>
          <p:nvPr/>
        </p:nvSpPr>
        <p:spPr>
          <a:xfrm>
            <a:off x="547862" y="1646654"/>
            <a:ext cx="2529970" cy="1145594"/>
          </a:xfrm>
          <a:prstGeom prst="rect">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Server access logging,</a:t>
            </a:r>
          </a:p>
          <a:p>
            <a:pPr algn="ctr"/>
            <a:r>
              <a:rPr lang="en-US" sz="1600" dirty="0" smtClean="0"/>
              <a:t>Request ID generation</a:t>
            </a:r>
            <a:endParaRPr lang="en-US" sz="1600" dirty="0"/>
          </a:p>
        </p:txBody>
      </p:sp>
      <p:sp>
        <p:nvSpPr>
          <p:cNvPr id="13" name="Can 12"/>
          <p:cNvSpPr/>
          <p:nvPr/>
        </p:nvSpPr>
        <p:spPr>
          <a:xfrm>
            <a:off x="1202728" y="3550339"/>
            <a:ext cx="1220238" cy="1145594"/>
          </a:xfrm>
          <a:prstGeom prst="can">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Data Store</a:t>
            </a:r>
            <a:endParaRPr lang="en-US" sz="1600" dirty="0"/>
          </a:p>
        </p:txBody>
      </p:sp>
      <p:cxnSp>
        <p:nvCxnSpPr>
          <p:cNvPr id="15" name="Straight Arrow Connector 14"/>
          <p:cNvCxnSpPr>
            <a:stCxn id="12" idx="2"/>
            <a:endCxn id="13" idx="1"/>
          </p:cNvCxnSpPr>
          <p:nvPr/>
        </p:nvCxnSpPr>
        <p:spPr>
          <a:xfrm>
            <a:off x="1812847" y="2792248"/>
            <a:ext cx="0" cy="758091"/>
          </a:xfrm>
          <a:prstGeom prst="straightConnector1">
            <a:avLst/>
          </a:prstGeom>
          <a:ln>
            <a:solidFill>
              <a:srgbClr val="61D659"/>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1" idx="0"/>
            <a:endCxn id="13" idx="3"/>
          </p:cNvCxnSpPr>
          <p:nvPr/>
        </p:nvCxnSpPr>
        <p:spPr>
          <a:xfrm flipV="1">
            <a:off x="1812847" y="4695933"/>
            <a:ext cx="0" cy="758092"/>
          </a:xfrm>
          <a:prstGeom prst="straightConnector1">
            <a:avLst/>
          </a:prstGeom>
          <a:ln>
            <a:solidFill>
              <a:srgbClr val="61D659"/>
            </a:solidFill>
            <a:tailEnd type="arrow"/>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6066169" y="1646654"/>
            <a:ext cx="2529970" cy="1145594"/>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Anomaly detection,</a:t>
            </a:r>
          </a:p>
          <a:p>
            <a:pPr algn="ctr"/>
            <a:r>
              <a:rPr lang="en-US" sz="1600" dirty="0" smtClean="0"/>
              <a:t>Workload change point analysis</a:t>
            </a:r>
            <a:endParaRPr lang="en-US" sz="1600" dirty="0"/>
          </a:p>
        </p:txBody>
      </p:sp>
      <p:sp>
        <p:nvSpPr>
          <p:cNvPr id="22" name="Rectangle 21"/>
          <p:cNvSpPr/>
          <p:nvPr/>
        </p:nvSpPr>
        <p:spPr>
          <a:xfrm>
            <a:off x="6066169" y="5454025"/>
            <a:ext cx="2529970" cy="1145594"/>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Bottleneck identification</a:t>
            </a:r>
            <a:endParaRPr lang="en-US" sz="1600" dirty="0"/>
          </a:p>
        </p:txBody>
      </p:sp>
    </p:spTree>
    <p:extLst>
      <p:ext uri="{BB962C8B-B14F-4D97-AF65-F5344CB8AC3E}">
        <p14:creationId xmlns:p14="http://schemas.microsoft.com/office/powerpoint/2010/main" val="327436144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SLO-based detection</a:t>
            </a:r>
          </a:p>
          <a:p>
            <a:pPr lvl="1"/>
            <a:r>
              <a:rPr lang="en-US" dirty="0" smtClean="0"/>
              <a:t>Probe the application periodically and record SLO</a:t>
            </a:r>
          </a:p>
          <a:p>
            <a:pPr lvl="1"/>
            <a:r>
              <a:rPr lang="en-US" dirty="0" smtClean="0"/>
              <a:t>Periodically compute the observed SLA satisfaction level</a:t>
            </a:r>
          </a:p>
          <a:p>
            <a:r>
              <a:rPr lang="en-US" dirty="0" smtClean="0"/>
              <a:t>Correlation-based detection</a:t>
            </a:r>
          </a:p>
          <a:p>
            <a:pPr lvl="1"/>
            <a:r>
              <a:rPr lang="en-US" dirty="0" smtClean="0"/>
              <a:t>Statistically detect increases in response time that are not correlated with increases in workload</a:t>
            </a:r>
          </a:p>
          <a:p>
            <a:pPr lvl="1"/>
            <a:r>
              <a:rPr lang="en-US" dirty="0" smtClean="0"/>
              <a:t>Pearson’s R and dynamic time warping</a:t>
            </a:r>
            <a:endParaRPr lang="en-US" dirty="0"/>
          </a:p>
        </p:txBody>
      </p:sp>
    </p:spTree>
    <p:extLst>
      <p:ext uri="{BB962C8B-B14F-4D97-AF65-F5344CB8AC3E}">
        <p14:creationId xmlns:p14="http://schemas.microsoft.com/office/powerpoint/2010/main" val="1864197141"/>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Workload Analysis</a:t>
            </a:r>
            <a:endParaRPr lang="en-US" dirty="0"/>
          </a:p>
        </p:txBody>
      </p:sp>
      <p:sp>
        <p:nvSpPr>
          <p:cNvPr id="3" name="Content Placeholder 2"/>
          <p:cNvSpPr>
            <a:spLocks noGrp="1"/>
          </p:cNvSpPr>
          <p:nvPr>
            <p:ph idx="1"/>
          </p:nvPr>
        </p:nvSpPr>
        <p:spPr/>
        <p:txBody>
          <a:bodyPr/>
          <a:lstStyle/>
          <a:p>
            <a:r>
              <a:rPr lang="en-US" dirty="0" smtClean="0"/>
              <a:t>Detect change points (level shifts) in workload traces</a:t>
            </a:r>
          </a:p>
          <a:p>
            <a:pPr lvl="1"/>
            <a:r>
              <a:rPr lang="en-US" dirty="0" smtClean="0"/>
              <a:t>Especially the sudden increases in workload that precede a detected performance anomaly</a:t>
            </a:r>
          </a:p>
          <a:p>
            <a:r>
              <a:rPr lang="en-US" dirty="0" smtClean="0"/>
              <a:t>Binary segmentation</a:t>
            </a:r>
          </a:p>
          <a:p>
            <a:r>
              <a:rPr lang="en-US" dirty="0" smtClean="0"/>
              <a:t>Pruned Exact Linear Time (PELT)</a:t>
            </a:r>
          </a:p>
          <a:p>
            <a:r>
              <a:rPr lang="en-US" dirty="0" smtClean="0"/>
              <a:t>Chen &amp; Liu method</a:t>
            </a:r>
            <a:endParaRPr lang="en-US" dirty="0"/>
          </a:p>
        </p:txBody>
      </p:sp>
    </p:spTree>
    <p:extLst>
      <p:ext uri="{BB962C8B-B14F-4D97-AF65-F5344CB8AC3E}">
        <p14:creationId xmlns:p14="http://schemas.microsoft.com/office/powerpoint/2010/main" val="3695137885"/>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Chen &amp; Liu Method Example</a:t>
            </a:r>
            <a:endParaRPr lang="en-US" dirty="0"/>
          </a:p>
        </p:txBody>
      </p:sp>
      <p:pic>
        <p:nvPicPr>
          <p:cNvPr id="4" name="Picture 3" descr="Workload_Trace_Simulati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 y="1092200"/>
            <a:ext cx="5537200" cy="5537200"/>
          </a:xfrm>
          <a:prstGeom prst="rect">
            <a:avLst/>
          </a:prstGeom>
        </p:spPr>
      </p:pic>
      <p:sp>
        <p:nvSpPr>
          <p:cNvPr id="5" name="TextBox 4"/>
          <p:cNvSpPr txBox="1"/>
          <p:nvPr/>
        </p:nvSpPr>
        <p:spPr>
          <a:xfrm>
            <a:off x="5892800" y="1803400"/>
            <a:ext cx="3086100" cy="3046987"/>
          </a:xfrm>
          <a:prstGeom prst="rect">
            <a:avLst/>
          </a:prstGeom>
          <a:noFill/>
        </p:spPr>
        <p:txBody>
          <a:bodyPr wrap="square" rtlCol="0">
            <a:spAutoFit/>
          </a:bodyPr>
          <a:lstStyle/>
          <a:p>
            <a:r>
              <a:rPr lang="en-US" sz="1200" dirty="0" smtClean="0">
                <a:latin typeface="Courier"/>
                <a:cs typeface="Courier"/>
              </a:rPr>
              <a:t>Series: </a:t>
            </a:r>
            <a:r>
              <a:rPr lang="en-US" sz="1200" dirty="0" err="1" smtClean="0">
                <a:latin typeface="Courier"/>
                <a:cs typeface="Courier"/>
              </a:rPr>
              <a:t>ts</a:t>
            </a:r>
            <a:r>
              <a:rPr lang="en-US" sz="1200" dirty="0" smtClean="0">
                <a:latin typeface="Courier"/>
                <a:cs typeface="Courier"/>
              </a:rPr>
              <a:t>(data) </a:t>
            </a:r>
          </a:p>
          <a:p>
            <a:r>
              <a:rPr lang="en-US" sz="1200" dirty="0" smtClean="0">
                <a:latin typeface="Courier"/>
                <a:cs typeface="Courier"/>
              </a:rPr>
              <a:t>ARIMA(0,0,0) with non-zero mean </a:t>
            </a:r>
          </a:p>
          <a:p>
            <a:endParaRPr lang="en-US" sz="1200" dirty="0" smtClean="0">
              <a:latin typeface="Courier"/>
              <a:cs typeface="Courier"/>
            </a:endParaRPr>
          </a:p>
          <a:p>
            <a:r>
              <a:rPr lang="en-US" sz="1200" dirty="0" smtClean="0">
                <a:latin typeface="Courier"/>
                <a:cs typeface="Courier"/>
              </a:rPr>
              <a:t>Coefficients:</a:t>
            </a:r>
          </a:p>
          <a:p>
            <a:r>
              <a:rPr lang="en-US" sz="1200" dirty="0" smtClean="0">
                <a:latin typeface="Courier"/>
                <a:cs typeface="Courier"/>
              </a:rPr>
              <a:t>      intercept    LS101</a:t>
            </a:r>
          </a:p>
          <a:p>
            <a:r>
              <a:rPr lang="en-US" sz="1200" dirty="0" smtClean="0">
                <a:latin typeface="Courier"/>
                <a:cs typeface="Courier"/>
              </a:rPr>
              <a:t>        50.9053  14.4054</a:t>
            </a:r>
          </a:p>
          <a:p>
            <a:r>
              <a:rPr lang="en-US" sz="1200" dirty="0" err="1" smtClean="0">
                <a:latin typeface="Courier"/>
                <a:cs typeface="Courier"/>
              </a:rPr>
              <a:t>s.e.</a:t>
            </a:r>
            <a:r>
              <a:rPr lang="en-US" sz="1200" dirty="0" smtClean="0">
                <a:latin typeface="Courier"/>
                <a:cs typeface="Courier"/>
              </a:rPr>
              <a:t>     0.4768   0.6743</a:t>
            </a:r>
          </a:p>
          <a:p>
            <a:endParaRPr lang="en-US" sz="1200" dirty="0" smtClean="0">
              <a:latin typeface="Courier"/>
              <a:cs typeface="Courier"/>
            </a:endParaRPr>
          </a:p>
          <a:p>
            <a:r>
              <a:rPr lang="en-US" sz="1200" dirty="0" smtClean="0">
                <a:latin typeface="Courier"/>
                <a:cs typeface="Courier"/>
              </a:rPr>
              <a:t>sigma^2 estimated as 22.73:  log likelihood=-596.16</a:t>
            </a:r>
          </a:p>
          <a:p>
            <a:r>
              <a:rPr lang="en-US" sz="1200" dirty="0" smtClean="0">
                <a:latin typeface="Courier"/>
                <a:cs typeface="Courier"/>
              </a:rPr>
              <a:t>AIC=1198.32   </a:t>
            </a:r>
            <a:r>
              <a:rPr lang="en-US" sz="1200" dirty="0" err="1" smtClean="0">
                <a:latin typeface="Courier"/>
                <a:cs typeface="Courier"/>
              </a:rPr>
              <a:t>AICc</a:t>
            </a:r>
            <a:r>
              <a:rPr lang="en-US" sz="1200" dirty="0" smtClean="0">
                <a:latin typeface="Courier"/>
                <a:cs typeface="Courier"/>
              </a:rPr>
              <a:t>=1198.44   BIC=1208.22</a:t>
            </a:r>
          </a:p>
          <a:p>
            <a:endParaRPr lang="en-US" sz="1200" dirty="0" smtClean="0">
              <a:latin typeface="Courier"/>
              <a:cs typeface="Courier"/>
            </a:endParaRPr>
          </a:p>
          <a:p>
            <a:r>
              <a:rPr lang="en-US" sz="1200" b="1" dirty="0" smtClean="0">
                <a:latin typeface="Courier"/>
                <a:cs typeface="Courier"/>
              </a:rPr>
              <a:t>Outliers:</a:t>
            </a:r>
          </a:p>
          <a:p>
            <a:r>
              <a:rPr lang="en-US" sz="1200" b="1" dirty="0" smtClean="0">
                <a:latin typeface="Courier"/>
                <a:cs typeface="Courier"/>
              </a:rPr>
              <a:t>  type </a:t>
            </a:r>
            <a:r>
              <a:rPr lang="en-US" sz="1200" b="1" dirty="0" err="1" smtClean="0">
                <a:latin typeface="Courier"/>
                <a:cs typeface="Courier"/>
              </a:rPr>
              <a:t>ind</a:t>
            </a:r>
            <a:r>
              <a:rPr lang="en-US" sz="1200" b="1" dirty="0" smtClean="0">
                <a:latin typeface="Courier"/>
                <a:cs typeface="Courier"/>
              </a:rPr>
              <a:t> time </a:t>
            </a:r>
            <a:r>
              <a:rPr lang="en-US" sz="1200" b="1" dirty="0" err="1" smtClean="0">
                <a:latin typeface="Courier"/>
                <a:cs typeface="Courier"/>
              </a:rPr>
              <a:t>coefhat</a:t>
            </a:r>
            <a:r>
              <a:rPr lang="en-US" sz="1200" b="1" dirty="0" smtClean="0">
                <a:latin typeface="Courier"/>
                <a:cs typeface="Courier"/>
              </a:rPr>
              <a:t> </a:t>
            </a:r>
            <a:r>
              <a:rPr lang="en-US" sz="1200" b="1" dirty="0" err="1" smtClean="0">
                <a:latin typeface="Courier"/>
                <a:cs typeface="Courier"/>
              </a:rPr>
              <a:t>tstat</a:t>
            </a:r>
            <a:endParaRPr lang="en-US" sz="1200" b="1" dirty="0" smtClean="0">
              <a:latin typeface="Courier"/>
              <a:cs typeface="Courier"/>
            </a:endParaRPr>
          </a:p>
          <a:p>
            <a:r>
              <a:rPr lang="en-US" sz="1200" b="1" dirty="0" smtClean="0">
                <a:latin typeface="Courier"/>
                <a:cs typeface="Courier"/>
              </a:rPr>
              <a:t>1   LS 101  101   14.41 21.36</a:t>
            </a:r>
            <a:endParaRPr lang="en-US" sz="1200" b="1" dirty="0">
              <a:latin typeface="Courier"/>
              <a:cs typeface="Courier"/>
            </a:endParaRPr>
          </a:p>
        </p:txBody>
      </p:sp>
    </p:spTree>
    <p:extLst>
      <p:ext uri="{BB962C8B-B14F-4D97-AF65-F5344CB8AC3E}">
        <p14:creationId xmlns:p14="http://schemas.microsoft.com/office/powerpoint/2010/main" val="3003808906"/>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SDK Call Traces</a:t>
            </a:r>
            <a:endParaRPr lang="en-US" dirty="0"/>
          </a:p>
        </p:txBody>
      </p:sp>
      <p:sp>
        <p:nvSpPr>
          <p:cNvPr id="3" name="Content Placeholder 2"/>
          <p:cNvSpPr>
            <a:spLocks noGrp="1"/>
          </p:cNvSpPr>
          <p:nvPr>
            <p:ph idx="1"/>
          </p:nvPr>
        </p:nvSpPr>
        <p:spPr/>
        <p:txBody>
          <a:bodyPr/>
          <a:lstStyle/>
          <a:p>
            <a:r>
              <a:rPr lang="en-US" dirty="0" smtClean="0"/>
              <a:t>Identify sequences of SDK calls invoked by application</a:t>
            </a:r>
          </a:p>
          <a:p>
            <a:pPr lvl="1"/>
            <a:r>
              <a:rPr lang="en-US" dirty="0" smtClean="0"/>
              <a:t>Path identification</a:t>
            </a:r>
          </a:p>
          <a:p>
            <a:r>
              <a:rPr lang="en-US" dirty="0" smtClean="0"/>
              <a:t>Path distribution analysis</a:t>
            </a:r>
          </a:p>
          <a:p>
            <a:pPr lvl="1"/>
            <a:r>
              <a:rPr lang="en-US" dirty="0" smtClean="0"/>
              <a:t>Hot path identification</a:t>
            </a:r>
          </a:p>
          <a:p>
            <a:pPr lvl="1"/>
            <a:r>
              <a:rPr lang="en-US" dirty="0" smtClean="0"/>
              <a:t>Identifying workload changes</a:t>
            </a:r>
            <a:endParaRPr lang="en-US" dirty="0"/>
          </a:p>
        </p:txBody>
      </p:sp>
    </p:spTree>
    <p:extLst>
      <p:ext uri="{BB962C8B-B14F-4D97-AF65-F5344CB8AC3E}">
        <p14:creationId xmlns:p14="http://schemas.microsoft.com/office/powerpoint/2010/main" val="1919900667"/>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Bottleneck Identification</a:t>
            </a:r>
            <a:endParaRPr lang="en-US" dirty="0"/>
          </a:p>
        </p:txBody>
      </p:sp>
      <p:sp>
        <p:nvSpPr>
          <p:cNvPr id="3" name="Content Placeholder 2"/>
          <p:cNvSpPr>
            <a:spLocks noGrp="1"/>
          </p:cNvSpPr>
          <p:nvPr>
            <p:ph idx="1"/>
          </p:nvPr>
        </p:nvSpPr>
        <p:spPr/>
        <p:txBody>
          <a:bodyPr/>
          <a:lstStyle/>
          <a:p>
            <a:r>
              <a:rPr lang="en-US" dirty="0" smtClean="0"/>
              <a:t>Suppose an application makes 3 SDK calls for each HTTP request.</a:t>
            </a:r>
          </a:p>
          <a:p>
            <a:pPr marL="0" indent="0">
              <a:buNone/>
            </a:pPr>
            <a:endParaRPr lang="en-US" dirty="0"/>
          </a:p>
          <a:p>
            <a:endParaRPr lang="en-US" dirty="0" smtClean="0"/>
          </a:p>
          <a:p>
            <a:r>
              <a:rPr lang="en-US" dirty="0" smtClean="0"/>
              <a:t>Linear regression model: Total = A + B + C</a:t>
            </a:r>
          </a:p>
          <a:p>
            <a:r>
              <a:rPr lang="en-US" dirty="0" smtClean="0"/>
              <a:t>Relative importance metric indicates the portion of variance in “Total” explained by each independent variable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3786051"/>
              </p:ext>
            </p:extLst>
          </p:nvPr>
        </p:nvGraphicFramePr>
        <p:xfrm>
          <a:off x="1524000" y="2679567"/>
          <a:ext cx="6096000" cy="11125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Total</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18</a:t>
                      </a:r>
                      <a:endParaRPr lang="en-US" dirty="0"/>
                    </a:p>
                  </a:txBody>
                  <a:tcPr/>
                </a:tc>
                <a:tc>
                  <a:txBody>
                    <a:bodyPr/>
                    <a:lstStyle/>
                    <a:p>
                      <a:pPr algn="ctr"/>
                      <a:r>
                        <a:rPr lang="en-US" dirty="0" smtClean="0"/>
                        <a:t>12</a:t>
                      </a:r>
                      <a:endParaRPr lang="en-US" dirty="0"/>
                    </a:p>
                  </a:txBody>
                  <a:tcPr/>
                </a:tc>
                <a:tc>
                  <a:txBody>
                    <a:bodyPr/>
                    <a:lstStyle/>
                    <a:p>
                      <a:pPr algn="ctr"/>
                      <a:r>
                        <a:rPr lang="en-US" dirty="0" smtClean="0"/>
                        <a:t>44</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20</a:t>
                      </a:r>
                      <a:endParaRPr lang="en-US" dirty="0"/>
                    </a:p>
                  </a:txBody>
                  <a:tcPr/>
                </a:tc>
                <a:tc>
                  <a:txBody>
                    <a:bodyPr/>
                    <a:lstStyle/>
                    <a:p>
                      <a:pPr algn="ctr"/>
                      <a:r>
                        <a:rPr lang="en-US" dirty="0" smtClean="0"/>
                        <a:t>11</a:t>
                      </a:r>
                      <a:endParaRPr lang="en-US" dirty="0"/>
                    </a:p>
                  </a:txBody>
                  <a:tcPr/>
                </a:tc>
                <a:tc>
                  <a:txBody>
                    <a:bodyPr/>
                    <a:lstStyle/>
                    <a:p>
                      <a:pPr algn="ctr"/>
                      <a:r>
                        <a:rPr lang="en-US" dirty="0" smtClean="0"/>
                        <a:t>42</a:t>
                      </a:r>
                      <a:endParaRPr lang="en-US" dirty="0"/>
                    </a:p>
                  </a:txBody>
                  <a:tcPr/>
                </a:tc>
              </a:tr>
            </a:tbl>
          </a:graphicData>
        </a:graphic>
      </p:graphicFrame>
    </p:spTree>
    <p:extLst>
      <p:ext uri="{BB962C8B-B14F-4D97-AF65-F5344CB8AC3E}">
        <p14:creationId xmlns:p14="http://schemas.microsoft.com/office/powerpoint/2010/main" val="86608596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Results</a:t>
            </a:r>
            <a:endParaRPr lang="en-US" dirty="0"/>
          </a:p>
        </p:txBody>
      </p:sp>
      <p:pic>
        <p:nvPicPr>
          <p:cNvPr id="6" name="Picture 5" descr="relimp_vs_tim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 y="1104900"/>
            <a:ext cx="5524500" cy="5524500"/>
          </a:xfrm>
          <a:prstGeom prst="rect">
            <a:avLst/>
          </a:prstGeom>
        </p:spPr>
      </p:pic>
      <p:sp>
        <p:nvSpPr>
          <p:cNvPr id="7" name="TextBox 6"/>
          <p:cNvSpPr txBox="1"/>
          <p:nvPr/>
        </p:nvSpPr>
        <p:spPr>
          <a:xfrm>
            <a:off x="5511800" y="1722438"/>
            <a:ext cx="3492500" cy="1200329"/>
          </a:xfrm>
          <a:prstGeom prst="rect">
            <a:avLst/>
          </a:prstGeom>
          <a:noFill/>
        </p:spPr>
        <p:txBody>
          <a:bodyPr wrap="square" rtlCol="0">
            <a:spAutoFit/>
          </a:bodyPr>
          <a:lstStyle/>
          <a:p>
            <a:r>
              <a:rPr lang="en-US" dirty="0" smtClean="0"/>
              <a:t>At t = 500, API call B starts behaving erratically causing its relative importance score to increase significantly.</a:t>
            </a:r>
          </a:p>
        </p:txBody>
      </p:sp>
    </p:spTree>
    <p:extLst>
      <p:ext uri="{BB962C8B-B14F-4D97-AF65-F5344CB8AC3E}">
        <p14:creationId xmlns:p14="http://schemas.microsoft.com/office/powerpoint/2010/main" val="1680518786"/>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96212584"/>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and Conclusion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4741327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Intro</a:t>
            </a:r>
          </a:p>
          <a:p>
            <a:r>
              <a:rPr lang="en-US" dirty="0" smtClean="0"/>
              <a:t>Motivation/Background</a:t>
            </a:r>
          </a:p>
          <a:p>
            <a:pPr lvl="1"/>
            <a:r>
              <a:rPr lang="en-US" dirty="0" smtClean="0"/>
              <a:t>Thesis statement</a:t>
            </a:r>
          </a:p>
          <a:p>
            <a:r>
              <a:rPr lang="en-US" dirty="0" smtClean="0"/>
              <a:t>Result 1 (EAGER)</a:t>
            </a:r>
          </a:p>
          <a:p>
            <a:r>
              <a:rPr lang="en-US" dirty="0" smtClean="0"/>
              <a:t>Result 2 (</a:t>
            </a:r>
            <a:r>
              <a:rPr lang="en-US" dirty="0" err="1" smtClean="0"/>
              <a:t>Cerebro</a:t>
            </a:r>
            <a:r>
              <a:rPr lang="en-US" dirty="0" smtClean="0"/>
              <a:t>)</a:t>
            </a:r>
          </a:p>
          <a:p>
            <a:r>
              <a:rPr lang="en-US" dirty="0" smtClean="0"/>
              <a:t>Result 3 (Anomaly detection/Roots)</a:t>
            </a:r>
          </a:p>
          <a:p>
            <a:r>
              <a:rPr lang="en-US" dirty="0" smtClean="0"/>
              <a:t>Related work</a:t>
            </a:r>
          </a:p>
          <a:p>
            <a:r>
              <a:rPr lang="en-US" dirty="0" smtClean="0"/>
              <a:t>Future work</a:t>
            </a:r>
            <a:endParaRPr lang="en-US" dirty="0"/>
          </a:p>
        </p:txBody>
      </p:sp>
    </p:spTree>
    <p:extLst>
      <p:ext uri="{BB962C8B-B14F-4D97-AF65-F5344CB8AC3E}">
        <p14:creationId xmlns:p14="http://schemas.microsoft.com/office/powerpoint/2010/main" val="2499342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we enforce design-time governance on web applications developed for a given Platform-as-a-Service cloud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p:txBody>
      </p:sp>
    </p:spTree>
    <p:extLst>
      <p:ext uri="{BB962C8B-B14F-4D97-AF65-F5344CB8AC3E}">
        <p14:creationId xmlns:p14="http://schemas.microsoft.com/office/powerpoint/2010/main" val="199696109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US" dirty="0"/>
          </a:p>
        </p:txBody>
      </p:sp>
      <p:sp>
        <p:nvSpPr>
          <p:cNvPr id="4" name="Cloud 3"/>
          <p:cNvSpPr/>
          <p:nvPr/>
        </p:nvSpPr>
        <p:spPr>
          <a:xfrm rot="10800000">
            <a:off x="313427" y="3511493"/>
            <a:ext cx="6348073" cy="30881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533678" y="5441569"/>
            <a:ext cx="3996901"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Infrastructure</a:t>
            </a:r>
            <a:endParaRPr lang="en-US" dirty="0"/>
          </a:p>
        </p:txBody>
      </p:sp>
      <p:sp>
        <p:nvSpPr>
          <p:cNvPr id="6" name="Rectangle 5"/>
          <p:cNvSpPr/>
          <p:nvPr/>
        </p:nvSpPr>
        <p:spPr>
          <a:xfrm>
            <a:off x="1876091" y="4831412"/>
            <a:ext cx="3312074"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Programming Platform</a:t>
            </a:r>
            <a:endParaRPr lang="en-US" dirty="0"/>
          </a:p>
        </p:txBody>
      </p:sp>
      <p:sp>
        <p:nvSpPr>
          <p:cNvPr id="7" name="Rectangle 6"/>
          <p:cNvSpPr/>
          <p:nvPr/>
        </p:nvSpPr>
        <p:spPr>
          <a:xfrm>
            <a:off x="2249633" y="4221258"/>
            <a:ext cx="2564990"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Application </a:t>
            </a:r>
            <a:endParaRPr lang="en-US" dirty="0"/>
          </a:p>
        </p:txBody>
      </p:sp>
      <p:sp>
        <p:nvSpPr>
          <p:cNvPr id="9" name="Right Brace 8"/>
          <p:cNvSpPr/>
          <p:nvPr/>
        </p:nvSpPr>
        <p:spPr>
          <a:xfrm>
            <a:off x="6819095" y="3513368"/>
            <a:ext cx="276068" cy="308812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7294379" y="4395588"/>
            <a:ext cx="1695528" cy="1477328"/>
          </a:xfrm>
          <a:prstGeom prst="rect">
            <a:avLst/>
          </a:prstGeom>
          <a:noFill/>
        </p:spPr>
        <p:txBody>
          <a:bodyPr wrap="square" rtlCol="0">
            <a:spAutoFit/>
          </a:bodyPr>
          <a:lstStyle/>
          <a:p>
            <a:r>
              <a:rPr lang="en-US" dirty="0" smtClean="0"/>
              <a:t>Scalability</a:t>
            </a:r>
          </a:p>
          <a:p>
            <a:r>
              <a:rPr lang="en-US" dirty="0" smtClean="0"/>
              <a:t>High availability</a:t>
            </a:r>
          </a:p>
          <a:p>
            <a:r>
              <a:rPr lang="en-US" dirty="0" smtClean="0"/>
              <a:t>Ease of use</a:t>
            </a:r>
          </a:p>
          <a:p>
            <a:r>
              <a:rPr lang="en-US" dirty="0" smtClean="0"/>
              <a:t>Cost effective</a:t>
            </a:r>
          </a:p>
          <a:p>
            <a:endParaRPr lang="en-US" dirty="0"/>
          </a:p>
        </p:txBody>
      </p:sp>
      <p:pic>
        <p:nvPicPr>
          <p:cNvPr id="11" name="Picture 10" descr="compan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91962"/>
            <a:ext cx="1371600" cy="1371600"/>
          </a:xfrm>
          <a:prstGeom prst="rect">
            <a:avLst/>
          </a:prstGeom>
        </p:spPr>
      </p:pic>
      <p:pic>
        <p:nvPicPr>
          <p:cNvPr id="12" name="Picture 11" descr="scientist-icon-5357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4143" y="1591962"/>
            <a:ext cx="1371600" cy="1371600"/>
          </a:xfrm>
          <a:prstGeom prst="rect">
            <a:avLst/>
          </a:prstGeom>
        </p:spPr>
      </p:pic>
      <p:pic>
        <p:nvPicPr>
          <p:cNvPr id="13" name="Picture 12" descr="mobile_user_400_clr_9132-262x30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8165" y="1591962"/>
            <a:ext cx="1197864" cy="1371600"/>
          </a:xfrm>
          <a:prstGeom prst="rect">
            <a:avLst/>
          </a:prstGeom>
        </p:spPr>
      </p:pic>
      <p:sp>
        <p:nvSpPr>
          <p:cNvPr id="14" name="Down Arrow 13"/>
          <p:cNvSpPr/>
          <p:nvPr/>
        </p:nvSpPr>
        <p:spPr>
          <a:xfrm>
            <a:off x="3473942" y="2963562"/>
            <a:ext cx="298833" cy="42341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rot="18898302">
            <a:off x="1612941" y="2979107"/>
            <a:ext cx="301752" cy="69893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rot="3352521" flipH="1">
            <a:off x="5131914" y="2934330"/>
            <a:ext cx="301752" cy="70217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305569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Aftermath</a:t>
            </a:r>
            <a:endParaRPr lang="en-US" dirty="0"/>
          </a:p>
        </p:txBody>
      </p:sp>
      <p:cxnSp>
        <p:nvCxnSpPr>
          <p:cNvPr id="5" name="Straight Connector 4"/>
          <p:cNvCxnSpPr/>
          <p:nvPr/>
        </p:nvCxnSpPr>
        <p:spPr>
          <a:xfrm flipH="1">
            <a:off x="3031399" y="1730843"/>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descr="aw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12" y="1181048"/>
            <a:ext cx="1957400" cy="1957400"/>
          </a:xfrm>
          <a:prstGeom prst="rect">
            <a:avLst/>
          </a:prstGeom>
        </p:spPr>
      </p:pic>
      <p:pic>
        <p:nvPicPr>
          <p:cNvPr id="9" name="Picture 8" descr="Google-CloudPlatform_VerticalLocku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33" y="2739465"/>
            <a:ext cx="1998701" cy="1399248"/>
          </a:xfrm>
          <a:prstGeom prst="rect">
            <a:avLst/>
          </a:prstGeom>
        </p:spPr>
      </p:pic>
      <p:pic>
        <p:nvPicPr>
          <p:cNvPr id="10" name="Picture 9" descr="salesfor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6260" y="1938495"/>
            <a:ext cx="1108855" cy="776585"/>
          </a:xfrm>
          <a:prstGeom prst="rect">
            <a:avLst/>
          </a:prstGeom>
        </p:spPr>
      </p:pic>
      <p:pic>
        <p:nvPicPr>
          <p:cNvPr id="11" name="Picture 10" descr="Heroku.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581" y="3885250"/>
            <a:ext cx="2233860" cy="943185"/>
          </a:xfrm>
          <a:prstGeom prst="rect">
            <a:avLst/>
          </a:prstGeom>
        </p:spPr>
      </p:pic>
      <p:pic>
        <p:nvPicPr>
          <p:cNvPr id="12" name="Picture 11" descr="az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830" y="4629203"/>
            <a:ext cx="1565208" cy="1173906"/>
          </a:xfrm>
          <a:prstGeom prst="rect">
            <a:avLst/>
          </a:prstGeom>
        </p:spPr>
      </p:pic>
      <p:pic>
        <p:nvPicPr>
          <p:cNvPr id="13" name="Picture 12" descr="euca.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108" y="5628614"/>
            <a:ext cx="2089145" cy="423702"/>
          </a:xfrm>
          <a:prstGeom prst="rect">
            <a:avLst/>
          </a:prstGeom>
        </p:spPr>
      </p:pic>
      <p:pic>
        <p:nvPicPr>
          <p:cNvPr id="14" name="Picture 13" descr="appscal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4357" y="4636740"/>
            <a:ext cx="888654" cy="888654"/>
          </a:xfrm>
          <a:prstGeom prst="rect">
            <a:avLst/>
          </a:prstGeom>
        </p:spPr>
      </p:pic>
      <p:pic>
        <p:nvPicPr>
          <p:cNvPr id="15" name="Picture 14" descr="vmware-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74338" y="2802244"/>
            <a:ext cx="1103398" cy="797665"/>
          </a:xfrm>
          <a:prstGeom prst="rect">
            <a:avLst/>
          </a:prstGeom>
        </p:spPr>
      </p:pic>
      <p:pic>
        <p:nvPicPr>
          <p:cNvPr id="16" name="Picture 15" descr="The_OpenStack_logo.svg.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7358" y="6052316"/>
            <a:ext cx="805684" cy="805684"/>
          </a:xfrm>
          <a:prstGeom prst="rect">
            <a:avLst/>
          </a:prstGeom>
        </p:spPr>
      </p:pic>
      <p:pic>
        <p:nvPicPr>
          <p:cNvPr id="17" name="Picture 16" descr="HP_Helion_cloud_icon.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83424" y="6163846"/>
            <a:ext cx="1041829" cy="597597"/>
          </a:xfrm>
          <a:prstGeom prst="rect">
            <a:avLst/>
          </a:prstGeom>
        </p:spPr>
      </p:pic>
      <p:cxnSp>
        <p:nvCxnSpPr>
          <p:cNvPr id="19" name="Straight Connector 18"/>
          <p:cNvCxnSpPr/>
          <p:nvPr/>
        </p:nvCxnSpPr>
        <p:spPr>
          <a:xfrm flipH="1">
            <a:off x="6087700" y="1731359"/>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20" name="Picture 19" descr="airbnb.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62658" y="1993079"/>
            <a:ext cx="1780550" cy="556422"/>
          </a:xfrm>
          <a:prstGeom prst="rect">
            <a:avLst/>
          </a:prstGeom>
        </p:spPr>
      </p:pic>
      <p:pic>
        <p:nvPicPr>
          <p:cNvPr id="22" name="Picture 21" descr="bmw-logo.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92519" y="1803115"/>
            <a:ext cx="995181" cy="746386"/>
          </a:xfrm>
          <a:prstGeom prst="rect">
            <a:avLst/>
          </a:prstGeom>
        </p:spPr>
      </p:pic>
      <p:pic>
        <p:nvPicPr>
          <p:cNvPr id="23" name="Picture 22" descr="citrix-logo-black.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07797" y="4073805"/>
            <a:ext cx="1613096" cy="608137"/>
          </a:xfrm>
          <a:prstGeom prst="rect">
            <a:avLst/>
          </a:prstGeom>
        </p:spPr>
      </p:pic>
      <p:pic>
        <p:nvPicPr>
          <p:cNvPr id="24" name="Picture 23" descr="cocacola.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162658" y="3285172"/>
            <a:ext cx="1553464" cy="870565"/>
          </a:xfrm>
          <a:prstGeom prst="rect">
            <a:avLst/>
          </a:prstGeom>
        </p:spPr>
      </p:pic>
      <p:pic>
        <p:nvPicPr>
          <p:cNvPr id="21" name="Picture 20" descr="best_buy.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94568" y="2794257"/>
            <a:ext cx="1344752" cy="926198"/>
          </a:xfrm>
          <a:prstGeom prst="rect">
            <a:avLst/>
          </a:prstGeom>
        </p:spPr>
      </p:pic>
      <p:pic>
        <p:nvPicPr>
          <p:cNvPr id="25" name="Picture 24" descr="coursera.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884323" y="4675068"/>
            <a:ext cx="1054997" cy="1054997"/>
          </a:xfrm>
          <a:prstGeom prst="rect">
            <a:avLst/>
          </a:prstGeom>
        </p:spPr>
      </p:pic>
      <p:pic>
        <p:nvPicPr>
          <p:cNvPr id="26" name="Picture 25" descr="Netflix_Web_Logo.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162658" y="5072450"/>
            <a:ext cx="1567414" cy="726888"/>
          </a:xfrm>
          <a:prstGeom prst="rect">
            <a:avLst/>
          </a:prstGeom>
        </p:spPr>
      </p:pic>
      <p:pic>
        <p:nvPicPr>
          <p:cNvPr id="27" name="Picture 26" descr="Snapcha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162658" y="5910166"/>
            <a:ext cx="1626434" cy="832188"/>
          </a:xfrm>
          <a:prstGeom prst="rect">
            <a:avLst/>
          </a:prstGeom>
        </p:spPr>
      </p:pic>
      <p:pic>
        <p:nvPicPr>
          <p:cNvPr id="28" name="Picture 27" descr="Rovio_logo.svg.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092519" y="5803109"/>
            <a:ext cx="571301" cy="900525"/>
          </a:xfrm>
          <a:prstGeom prst="rect">
            <a:avLst/>
          </a:prstGeom>
        </p:spPr>
      </p:pic>
      <p:pic>
        <p:nvPicPr>
          <p:cNvPr id="29" name="Picture 28" descr="Lamborghini_Logo.svg.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516971" y="2690176"/>
            <a:ext cx="679153" cy="776175"/>
          </a:xfrm>
          <a:prstGeom prst="rect">
            <a:avLst/>
          </a:prstGeom>
        </p:spPr>
      </p:pic>
      <p:pic>
        <p:nvPicPr>
          <p:cNvPr id="30" name="Picture 29" descr="khan-logo-vertical-transparent.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441700" y="4065531"/>
            <a:ext cx="654812" cy="919681"/>
          </a:xfrm>
          <a:prstGeom prst="rect">
            <a:avLst/>
          </a:prstGeom>
        </p:spPr>
      </p:pic>
      <p:pic>
        <p:nvPicPr>
          <p:cNvPr id="31" name="Picture 30" descr="socc.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315283" y="1590460"/>
            <a:ext cx="2684122" cy="805237"/>
          </a:xfrm>
          <a:prstGeom prst="rect">
            <a:avLst/>
          </a:prstGeom>
        </p:spPr>
      </p:pic>
      <p:sp>
        <p:nvSpPr>
          <p:cNvPr id="32" name="TextBox 31"/>
          <p:cNvSpPr txBox="1"/>
          <p:nvPr/>
        </p:nvSpPr>
        <p:spPr>
          <a:xfrm>
            <a:off x="6474729" y="2690176"/>
            <a:ext cx="1270043" cy="369332"/>
          </a:xfrm>
          <a:prstGeom prst="rect">
            <a:avLst/>
          </a:prstGeom>
          <a:noFill/>
        </p:spPr>
        <p:txBody>
          <a:bodyPr wrap="square" rtlCol="0">
            <a:spAutoFit/>
          </a:bodyPr>
          <a:lstStyle/>
          <a:p>
            <a:r>
              <a:rPr lang="en-US" b="1" dirty="0" err="1" smtClean="0"/>
              <a:t>CloudCom</a:t>
            </a:r>
            <a:endParaRPr lang="en-US" b="1" dirty="0"/>
          </a:p>
        </p:txBody>
      </p:sp>
      <p:sp>
        <p:nvSpPr>
          <p:cNvPr id="34" name="TextBox 33"/>
          <p:cNvSpPr txBox="1"/>
          <p:nvPr/>
        </p:nvSpPr>
        <p:spPr>
          <a:xfrm>
            <a:off x="7491464" y="3339190"/>
            <a:ext cx="1270043" cy="369332"/>
          </a:xfrm>
          <a:prstGeom prst="rect">
            <a:avLst/>
          </a:prstGeom>
          <a:noFill/>
        </p:spPr>
        <p:txBody>
          <a:bodyPr wrap="square" rtlCol="0">
            <a:spAutoFit/>
          </a:bodyPr>
          <a:lstStyle/>
          <a:p>
            <a:r>
              <a:rPr lang="en-US" b="1" dirty="0" err="1" smtClean="0"/>
              <a:t>HotCloud</a:t>
            </a:r>
            <a:endParaRPr lang="en-US" b="1" dirty="0"/>
          </a:p>
        </p:txBody>
      </p:sp>
      <p:sp>
        <p:nvSpPr>
          <p:cNvPr id="35" name="TextBox 34"/>
          <p:cNvSpPr txBox="1"/>
          <p:nvPr/>
        </p:nvSpPr>
        <p:spPr>
          <a:xfrm>
            <a:off x="6657778" y="3880865"/>
            <a:ext cx="769568" cy="369332"/>
          </a:xfrm>
          <a:prstGeom prst="rect">
            <a:avLst/>
          </a:prstGeom>
          <a:noFill/>
        </p:spPr>
        <p:txBody>
          <a:bodyPr wrap="square" rtlCol="0">
            <a:spAutoFit/>
          </a:bodyPr>
          <a:lstStyle/>
          <a:p>
            <a:r>
              <a:rPr lang="en-US" b="1" dirty="0" smtClean="0"/>
              <a:t>IC2E</a:t>
            </a:r>
            <a:endParaRPr lang="en-US" b="1" dirty="0"/>
          </a:p>
        </p:txBody>
      </p:sp>
      <p:pic>
        <p:nvPicPr>
          <p:cNvPr id="36" name="Picture 35" descr="ieeecloud.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672881" y="3880865"/>
            <a:ext cx="1326524" cy="1326524"/>
          </a:xfrm>
          <a:prstGeom prst="rect">
            <a:avLst/>
          </a:prstGeom>
        </p:spPr>
      </p:pic>
      <p:sp>
        <p:nvSpPr>
          <p:cNvPr id="37" name="TextBox 36"/>
          <p:cNvSpPr txBox="1"/>
          <p:nvPr/>
        </p:nvSpPr>
        <p:spPr>
          <a:xfrm>
            <a:off x="7729362" y="5340728"/>
            <a:ext cx="1270043" cy="369332"/>
          </a:xfrm>
          <a:prstGeom prst="rect">
            <a:avLst/>
          </a:prstGeom>
          <a:noFill/>
        </p:spPr>
        <p:txBody>
          <a:bodyPr wrap="square" rtlCol="0">
            <a:spAutoFit/>
          </a:bodyPr>
          <a:lstStyle/>
          <a:p>
            <a:r>
              <a:rPr lang="en-US" b="1" dirty="0" smtClean="0"/>
              <a:t>CCGRID</a:t>
            </a:r>
            <a:endParaRPr lang="en-US" b="1" dirty="0"/>
          </a:p>
        </p:txBody>
      </p:sp>
      <p:sp>
        <p:nvSpPr>
          <p:cNvPr id="38" name="TextBox 37"/>
          <p:cNvSpPr txBox="1"/>
          <p:nvPr/>
        </p:nvSpPr>
        <p:spPr>
          <a:xfrm>
            <a:off x="6221421" y="4497276"/>
            <a:ext cx="1451460" cy="369332"/>
          </a:xfrm>
          <a:prstGeom prst="rect">
            <a:avLst/>
          </a:prstGeom>
          <a:noFill/>
        </p:spPr>
        <p:txBody>
          <a:bodyPr wrap="square" rtlCol="0">
            <a:spAutoFit/>
          </a:bodyPr>
          <a:lstStyle/>
          <a:p>
            <a:r>
              <a:rPr lang="en-US" b="1" dirty="0" err="1" smtClean="0"/>
              <a:t>MobileCloud</a:t>
            </a:r>
            <a:endParaRPr lang="en-US" b="1" dirty="0"/>
          </a:p>
        </p:txBody>
      </p:sp>
      <p:sp>
        <p:nvSpPr>
          <p:cNvPr id="39" name="TextBox 38"/>
          <p:cNvSpPr txBox="1"/>
          <p:nvPr/>
        </p:nvSpPr>
        <p:spPr>
          <a:xfrm>
            <a:off x="6315283" y="3306834"/>
            <a:ext cx="794469" cy="369332"/>
          </a:xfrm>
          <a:prstGeom prst="rect">
            <a:avLst/>
          </a:prstGeom>
          <a:noFill/>
        </p:spPr>
        <p:txBody>
          <a:bodyPr wrap="square" rtlCol="0">
            <a:spAutoFit/>
          </a:bodyPr>
          <a:lstStyle/>
          <a:p>
            <a:r>
              <a:rPr lang="en-US" b="1" dirty="0" smtClean="0"/>
              <a:t>SSC</a:t>
            </a:r>
            <a:endParaRPr lang="en-US" b="1" dirty="0"/>
          </a:p>
        </p:txBody>
      </p:sp>
      <p:sp>
        <p:nvSpPr>
          <p:cNvPr id="40" name="TextBox 39"/>
          <p:cNvSpPr txBox="1"/>
          <p:nvPr/>
        </p:nvSpPr>
        <p:spPr>
          <a:xfrm>
            <a:off x="7610227" y="5820545"/>
            <a:ext cx="1270043" cy="369332"/>
          </a:xfrm>
          <a:prstGeom prst="rect">
            <a:avLst/>
          </a:prstGeom>
          <a:noFill/>
        </p:spPr>
        <p:txBody>
          <a:bodyPr wrap="square" rtlCol="0">
            <a:spAutoFit/>
          </a:bodyPr>
          <a:lstStyle/>
          <a:p>
            <a:r>
              <a:rPr lang="en-US" b="1" dirty="0" err="1" smtClean="0"/>
              <a:t>FiCloud</a:t>
            </a:r>
            <a:endParaRPr lang="en-US" b="1" dirty="0"/>
          </a:p>
        </p:txBody>
      </p:sp>
      <p:sp>
        <p:nvSpPr>
          <p:cNvPr id="41" name="TextBox 40"/>
          <p:cNvSpPr txBox="1"/>
          <p:nvPr/>
        </p:nvSpPr>
        <p:spPr>
          <a:xfrm>
            <a:off x="7866351" y="2435689"/>
            <a:ext cx="1013919" cy="369332"/>
          </a:xfrm>
          <a:prstGeom prst="rect">
            <a:avLst/>
          </a:prstGeom>
          <a:noFill/>
        </p:spPr>
        <p:txBody>
          <a:bodyPr wrap="square" rtlCol="0">
            <a:spAutoFit/>
          </a:bodyPr>
          <a:lstStyle/>
          <a:p>
            <a:r>
              <a:rPr lang="en-US" b="1" dirty="0" smtClean="0"/>
              <a:t>ISBCC</a:t>
            </a:r>
            <a:endParaRPr lang="en-US" b="1" dirty="0"/>
          </a:p>
        </p:txBody>
      </p:sp>
      <p:sp>
        <p:nvSpPr>
          <p:cNvPr id="42" name="TextBox 41"/>
          <p:cNvSpPr txBox="1"/>
          <p:nvPr/>
        </p:nvSpPr>
        <p:spPr>
          <a:xfrm>
            <a:off x="6230912" y="5156062"/>
            <a:ext cx="1270043" cy="369332"/>
          </a:xfrm>
          <a:prstGeom prst="rect">
            <a:avLst/>
          </a:prstGeom>
          <a:noFill/>
        </p:spPr>
        <p:txBody>
          <a:bodyPr wrap="square" rtlCol="0">
            <a:spAutoFit/>
          </a:bodyPr>
          <a:lstStyle/>
          <a:p>
            <a:r>
              <a:rPr lang="en-US" b="1" dirty="0" smtClean="0"/>
              <a:t>SC2</a:t>
            </a:r>
            <a:endParaRPr lang="en-US" b="1" dirty="0"/>
          </a:p>
        </p:txBody>
      </p:sp>
      <p:sp>
        <p:nvSpPr>
          <p:cNvPr id="43" name="TextBox 42"/>
          <p:cNvSpPr txBox="1"/>
          <p:nvPr/>
        </p:nvSpPr>
        <p:spPr>
          <a:xfrm>
            <a:off x="6871314" y="5187959"/>
            <a:ext cx="689108" cy="369332"/>
          </a:xfrm>
          <a:prstGeom prst="rect">
            <a:avLst/>
          </a:prstGeom>
          <a:noFill/>
        </p:spPr>
        <p:txBody>
          <a:bodyPr wrap="square" rtlCol="0">
            <a:spAutoFit/>
          </a:bodyPr>
          <a:lstStyle/>
          <a:p>
            <a:r>
              <a:rPr lang="en-US" b="1" dirty="0" smtClean="0"/>
              <a:t>UCC</a:t>
            </a:r>
            <a:endParaRPr lang="en-US" b="1" dirty="0"/>
          </a:p>
        </p:txBody>
      </p:sp>
      <p:sp>
        <p:nvSpPr>
          <p:cNvPr id="44" name="TextBox 43"/>
          <p:cNvSpPr txBox="1"/>
          <p:nvPr/>
        </p:nvSpPr>
        <p:spPr>
          <a:xfrm>
            <a:off x="6627129" y="6312893"/>
            <a:ext cx="1270043" cy="369332"/>
          </a:xfrm>
          <a:prstGeom prst="rect">
            <a:avLst/>
          </a:prstGeom>
          <a:noFill/>
        </p:spPr>
        <p:txBody>
          <a:bodyPr wrap="square" rtlCol="0">
            <a:spAutoFit/>
          </a:bodyPr>
          <a:lstStyle/>
          <a:p>
            <a:r>
              <a:rPr lang="en-US" b="1" dirty="0" smtClean="0"/>
              <a:t>HPDC</a:t>
            </a:r>
            <a:endParaRPr lang="en-US" b="1" dirty="0"/>
          </a:p>
        </p:txBody>
      </p:sp>
      <p:sp>
        <p:nvSpPr>
          <p:cNvPr id="45" name="TextBox 44"/>
          <p:cNvSpPr txBox="1"/>
          <p:nvPr/>
        </p:nvSpPr>
        <p:spPr>
          <a:xfrm>
            <a:off x="7747588" y="2953782"/>
            <a:ext cx="1270043" cy="369332"/>
          </a:xfrm>
          <a:prstGeom prst="rect">
            <a:avLst/>
          </a:prstGeom>
          <a:noFill/>
        </p:spPr>
        <p:txBody>
          <a:bodyPr wrap="square" rtlCol="0">
            <a:spAutoFit/>
          </a:bodyPr>
          <a:lstStyle/>
          <a:p>
            <a:r>
              <a:rPr lang="en-US" b="1" dirty="0" smtClean="0"/>
              <a:t>IJCCSA</a:t>
            </a:r>
            <a:endParaRPr lang="en-US" b="1" dirty="0"/>
          </a:p>
        </p:txBody>
      </p:sp>
      <p:sp>
        <p:nvSpPr>
          <p:cNvPr id="46" name="TextBox 45"/>
          <p:cNvSpPr txBox="1"/>
          <p:nvPr/>
        </p:nvSpPr>
        <p:spPr>
          <a:xfrm>
            <a:off x="7610227" y="6328840"/>
            <a:ext cx="1270043" cy="369332"/>
          </a:xfrm>
          <a:prstGeom prst="rect">
            <a:avLst/>
          </a:prstGeom>
          <a:noFill/>
        </p:spPr>
        <p:txBody>
          <a:bodyPr wrap="square" rtlCol="0">
            <a:spAutoFit/>
          </a:bodyPr>
          <a:lstStyle/>
          <a:p>
            <a:r>
              <a:rPr lang="en-US" b="1" dirty="0" err="1" smtClean="0"/>
              <a:t>CSCloud</a:t>
            </a:r>
            <a:endParaRPr lang="en-US" b="1" dirty="0"/>
          </a:p>
        </p:txBody>
      </p:sp>
      <p:sp>
        <p:nvSpPr>
          <p:cNvPr id="47" name="TextBox 46"/>
          <p:cNvSpPr txBox="1"/>
          <p:nvPr/>
        </p:nvSpPr>
        <p:spPr>
          <a:xfrm>
            <a:off x="6221421" y="5725478"/>
            <a:ext cx="1270043" cy="369332"/>
          </a:xfrm>
          <a:prstGeom prst="rect">
            <a:avLst/>
          </a:prstGeom>
          <a:noFill/>
        </p:spPr>
        <p:txBody>
          <a:bodyPr wrap="square" rtlCol="0">
            <a:spAutoFit/>
          </a:bodyPr>
          <a:lstStyle/>
          <a:p>
            <a:r>
              <a:rPr lang="en-US" b="1" dirty="0" err="1" smtClean="0"/>
              <a:t>SOSeMC</a:t>
            </a:r>
            <a:endParaRPr lang="en-US" b="1" dirty="0"/>
          </a:p>
        </p:txBody>
      </p:sp>
    </p:spTree>
    <p:extLst>
      <p:ext uri="{BB962C8B-B14F-4D97-AF65-F5344CB8AC3E}">
        <p14:creationId xmlns:p14="http://schemas.microsoft.com/office/powerpoint/2010/main" val="232194389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Not Enforce Good Coding</a:t>
            </a:r>
            <a:endParaRPr lang="en-US" dirty="0"/>
          </a:p>
        </p:txBody>
      </p:sp>
      <p:sp>
        <p:nvSpPr>
          <p:cNvPr id="3" name="Content Placeholder 2"/>
          <p:cNvSpPr>
            <a:spLocks noGrp="1"/>
          </p:cNvSpPr>
          <p:nvPr>
            <p:ph idx="1"/>
          </p:nvPr>
        </p:nvSpPr>
        <p:spPr/>
        <p:txBody>
          <a:bodyPr/>
          <a:lstStyle/>
          <a:p>
            <a:r>
              <a:rPr lang="en-US" dirty="0" smtClean="0"/>
              <a:t>Code reuse</a:t>
            </a:r>
          </a:p>
          <a:p>
            <a:r>
              <a:rPr lang="en-US" dirty="0" smtClean="0"/>
              <a:t>Naming and versioning conventions</a:t>
            </a:r>
          </a:p>
          <a:p>
            <a:r>
              <a:rPr lang="en-US" dirty="0" smtClean="0"/>
              <a:t>Other organizational standards and best practices</a:t>
            </a:r>
            <a:endParaRPr lang="en-US" dirty="0"/>
          </a:p>
        </p:txBody>
      </p:sp>
      <p:sp>
        <p:nvSpPr>
          <p:cNvPr id="4" name="Cloud 3"/>
          <p:cNvSpPr/>
          <p:nvPr/>
        </p:nvSpPr>
        <p:spPr>
          <a:xfrm rot="10800000">
            <a:off x="5306435" y="4507391"/>
            <a:ext cx="3110709" cy="1618772"/>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developer-icon-1786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507391"/>
            <a:ext cx="1861233" cy="1861233"/>
          </a:xfrm>
          <a:prstGeom prst="rect">
            <a:avLst/>
          </a:prstGeom>
        </p:spPr>
      </p:pic>
      <p:cxnSp>
        <p:nvCxnSpPr>
          <p:cNvPr id="7" name="Straight Arrow Connector 6"/>
          <p:cNvCxnSpPr/>
          <p:nvPr/>
        </p:nvCxnSpPr>
        <p:spPr>
          <a:xfrm>
            <a:off x="2430492" y="5317051"/>
            <a:ext cx="262477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82881" y="6045458"/>
            <a:ext cx="2340864" cy="646331"/>
          </a:xfrm>
          <a:prstGeom prst="rect">
            <a:avLst/>
          </a:prstGeom>
          <a:noFill/>
        </p:spPr>
        <p:txBody>
          <a:bodyPr wrap="square" rtlCol="0">
            <a:spAutoFit/>
          </a:bodyPr>
          <a:lstStyle/>
          <a:p>
            <a:pPr algn="ctr"/>
            <a:r>
              <a:rPr lang="en-US" dirty="0" smtClean="0"/>
              <a:t>Poorly written and packaged code</a:t>
            </a:r>
            <a:endParaRPr lang="en-US" dirty="0"/>
          </a:p>
        </p:txBody>
      </p:sp>
      <p:sp>
        <p:nvSpPr>
          <p:cNvPr id="10" name="TextBox 9"/>
          <p:cNvSpPr txBox="1"/>
          <p:nvPr/>
        </p:nvSpPr>
        <p:spPr>
          <a:xfrm>
            <a:off x="2430492" y="4619186"/>
            <a:ext cx="2428024" cy="646331"/>
          </a:xfrm>
          <a:prstGeom prst="rect">
            <a:avLst/>
          </a:prstGeom>
          <a:noFill/>
        </p:spPr>
        <p:txBody>
          <a:bodyPr wrap="square" rtlCol="0">
            <a:spAutoFit/>
          </a:bodyPr>
          <a:lstStyle/>
          <a:p>
            <a:pPr algn="ctr"/>
            <a:r>
              <a:rPr lang="en-US" dirty="0" smtClean="0"/>
              <a:t>Unverified/unchecked deployment</a:t>
            </a:r>
            <a:endParaRPr lang="en-US" dirty="0"/>
          </a:p>
        </p:txBody>
      </p:sp>
      <p:sp>
        <p:nvSpPr>
          <p:cNvPr id="11" name="TextBox 10"/>
          <p:cNvSpPr txBox="1"/>
          <p:nvPr/>
        </p:nvSpPr>
        <p:spPr>
          <a:xfrm>
            <a:off x="6076285" y="5043105"/>
            <a:ext cx="1718294" cy="646331"/>
          </a:xfrm>
          <a:prstGeom prst="rect">
            <a:avLst/>
          </a:prstGeom>
          <a:noFill/>
        </p:spPr>
        <p:txBody>
          <a:bodyPr wrap="square" rtlCol="0">
            <a:spAutoFit/>
          </a:bodyPr>
          <a:lstStyle/>
          <a:p>
            <a:pPr algn="ctr"/>
            <a:r>
              <a:rPr lang="en-US" dirty="0" smtClean="0"/>
              <a:t>Maintenance nightmare</a:t>
            </a:r>
            <a:endParaRPr lang="en-US" dirty="0"/>
          </a:p>
        </p:txBody>
      </p:sp>
    </p:spTree>
    <p:extLst>
      <p:ext uri="{BB962C8B-B14F-4D97-AF65-F5344CB8AC3E}">
        <p14:creationId xmlns:p14="http://schemas.microsoft.com/office/powerpoint/2010/main" val="292736645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22227</TotalTime>
  <Words>1735</Words>
  <Application>Microsoft Macintosh PowerPoint</Application>
  <PresentationFormat>On-screen Show (4:3)</PresentationFormat>
  <Paragraphs>328</Paragraphs>
  <Slides>48</Slides>
  <Notes>3</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PowerPoint Presentation</vt:lpstr>
      <vt:lpstr>Anomaly Detection</vt:lpstr>
      <vt:lpstr>Root Cause Analysis</vt:lpstr>
      <vt:lpstr>Path Analysis</vt:lpstr>
      <vt:lpstr>Outline</vt:lpstr>
      <vt:lpstr>Thesis Question</vt:lpstr>
      <vt:lpstr>Cloud Computing</vt:lpstr>
      <vt:lpstr>Aftermath</vt:lpstr>
      <vt:lpstr>Does Not Enforce Good Coding</vt:lpstr>
      <vt:lpstr>Cannot Reason about Performance</vt:lpstr>
      <vt:lpstr>Poor Support for Performance Anomaly Detection</vt:lpstr>
      <vt:lpstr>Unresolved Issues in the Cloud</vt:lpstr>
      <vt:lpstr>Prelude to Proposal</vt:lpstr>
      <vt:lpstr>Thesis Question</vt:lpstr>
      <vt:lpstr>Platform-as-a-Service</vt:lpstr>
      <vt:lpstr>PaaS Application Model</vt:lpstr>
      <vt:lpstr>Why PaaS Clouds?</vt:lpstr>
      <vt:lpstr>Enforcing Good Coding Practices</vt:lpstr>
      <vt:lpstr>EAGER</vt:lpstr>
      <vt:lpstr>EAGER Architecture</vt:lpstr>
      <vt:lpstr>Policy Language</vt:lpstr>
      <vt:lpstr>Example Policies</vt:lpstr>
      <vt:lpstr>EAGER Prototype</vt:lpstr>
      <vt:lpstr>EAGER Overhead by App</vt:lpstr>
      <vt:lpstr>EAGER Overhead vs Policies</vt:lpstr>
      <vt:lpstr>EAGER Overhead vs Metadata Volume</vt:lpstr>
      <vt:lpstr>ProgrammableWeb Dataset</vt:lpstr>
      <vt:lpstr>Reasoning About Application Performance</vt:lpstr>
      <vt:lpstr>Cerebro</vt:lpstr>
      <vt:lpstr>Cerebro Architecture</vt:lpstr>
      <vt:lpstr>QBETS: Queue Bounds Estimation from Time Series</vt:lpstr>
      <vt:lpstr>Evaluation: Prediction Correctness</vt:lpstr>
      <vt:lpstr>Evaluation: Prediction Tightness </vt:lpstr>
      <vt:lpstr>SLA Durability: An Example</vt:lpstr>
      <vt:lpstr>Detecting SLA Invalidation</vt:lpstr>
      <vt:lpstr>SLA Validity Periods (In Hours)</vt:lpstr>
      <vt:lpstr>SLA Renewals Per User</vt:lpstr>
      <vt:lpstr>Performance Anomaly Detection and Bottleneck Identification</vt:lpstr>
      <vt:lpstr>Roots</vt:lpstr>
      <vt:lpstr>Roots Architecture</vt:lpstr>
      <vt:lpstr>Anomaly Detection</vt:lpstr>
      <vt:lpstr>Workload Analysis</vt:lpstr>
      <vt:lpstr>Chen &amp; Liu Method Example</vt:lpstr>
      <vt:lpstr>Analyzing SDK Call Traces</vt:lpstr>
      <vt:lpstr>Bottleneck Identification</vt:lpstr>
      <vt:lpstr>Simulation Results</vt:lpstr>
      <vt:lpstr>Future Work</vt:lpstr>
      <vt:lpstr>Summary and Conclusion</vt:lpstr>
    </vt:vector>
  </TitlesOfParts>
  <Company>UC Santa Barbara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Hiranya Jayathilaka</dc:creator>
  <cp:lastModifiedBy>Hiranya Jayathilaka</cp:lastModifiedBy>
  <cp:revision>79</cp:revision>
  <dcterms:created xsi:type="dcterms:W3CDTF">2016-02-29T02:15:03Z</dcterms:created>
  <dcterms:modified xsi:type="dcterms:W3CDTF">2016-04-14T21:44:22Z</dcterms:modified>
</cp:coreProperties>
</file>