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326" r:id="rId2"/>
    <p:sldId id="264" r:id="rId3"/>
    <p:sldId id="265" r:id="rId4"/>
    <p:sldId id="267" r:id="rId5"/>
    <p:sldId id="268" r:id="rId6"/>
    <p:sldId id="269" r:id="rId7"/>
    <p:sldId id="266" r:id="rId8"/>
    <p:sldId id="275" r:id="rId9"/>
    <p:sldId id="274" r:id="rId10"/>
    <p:sldId id="329" r:id="rId11"/>
    <p:sldId id="270" r:id="rId12"/>
    <p:sldId id="332" r:id="rId13"/>
    <p:sldId id="276" r:id="rId14"/>
    <p:sldId id="277" r:id="rId15"/>
    <p:sldId id="278" r:id="rId16"/>
    <p:sldId id="279" r:id="rId17"/>
    <p:sldId id="335" r:id="rId18"/>
    <p:sldId id="284" r:id="rId19"/>
    <p:sldId id="311" r:id="rId20"/>
    <p:sldId id="333" r:id="rId21"/>
    <p:sldId id="286" r:id="rId22"/>
    <p:sldId id="288" r:id="rId23"/>
    <p:sldId id="287" r:id="rId24"/>
    <p:sldId id="292" r:id="rId25"/>
    <p:sldId id="290" r:id="rId26"/>
    <p:sldId id="312" r:id="rId27"/>
    <p:sldId id="334" r:id="rId28"/>
    <p:sldId id="296" r:id="rId29"/>
    <p:sldId id="297" r:id="rId30"/>
    <p:sldId id="336" r:id="rId31"/>
    <p:sldId id="299" r:id="rId32"/>
    <p:sldId id="301" r:id="rId33"/>
    <p:sldId id="304" r:id="rId34"/>
    <p:sldId id="300" r:id="rId35"/>
    <p:sldId id="338" r:id="rId36"/>
    <p:sldId id="337" r:id="rId37"/>
    <p:sldId id="306" r:id="rId38"/>
    <p:sldId id="325" r:id="rId39"/>
    <p:sldId id="318" r:id="rId40"/>
    <p:sldId id="319" r:id="rId41"/>
    <p:sldId id="320" r:id="rId42"/>
    <p:sldId id="321" r:id="rId43"/>
    <p:sldId id="322" r:id="rId44"/>
    <p:sldId id="323" r:id="rId45"/>
    <p:sldId id="324" r:id="rId46"/>
    <p:sldId id="307" r:id="rId47"/>
    <p:sldId id="308" r:id="rId48"/>
    <p:sldId id="309" r:id="rId49"/>
    <p:sldId id="310" r:id="rId50"/>
    <p:sldId id="327" r:id="rId51"/>
    <p:sldId id="328" r:id="rId52"/>
    <p:sldId id="313" r:id="rId53"/>
    <p:sldId id="314" r:id="rId54"/>
    <p:sldId id="315" r:id="rId55"/>
    <p:sldId id="316" r:id="rId56"/>
    <p:sldId id="317"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5"/>
            <p14:sldId id="274"/>
            <p14:sldId id="329"/>
            <p14:sldId id="270"/>
            <p14:sldId id="332"/>
            <p14:sldId id="276"/>
            <p14:sldId id="277"/>
            <p14:sldId id="278"/>
            <p14:sldId id="279"/>
            <p14:sldId id="335"/>
            <p14:sldId id="284"/>
            <p14:sldId id="311"/>
            <p14:sldId id="333"/>
            <p14:sldId id="286"/>
            <p14:sldId id="288"/>
            <p14:sldId id="287"/>
            <p14:sldId id="292"/>
            <p14:sldId id="290"/>
            <p14:sldId id="312"/>
            <p14:sldId id="334"/>
            <p14:sldId id="296"/>
            <p14:sldId id="297"/>
            <p14:sldId id="336"/>
            <p14:sldId id="299"/>
            <p14:sldId id="301"/>
            <p14:sldId id="304"/>
            <p14:sldId id="300"/>
            <p14:sldId id="338"/>
            <p14:sldId id="337"/>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83D"/>
    <a:srgbClr val="C6113F"/>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11/18/16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11/18/16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19</a:t>
            </a:fld>
            <a:endParaRPr lang="en-US"/>
          </a:p>
        </p:txBody>
      </p:sp>
    </p:spTree>
    <p:extLst>
      <p:ext uri="{BB962C8B-B14F-4D97-AF65-F5344CB8AC3E}">
        <p14:creationId xmlns:p14="http://schemas.microsoft.com/office/powerpoint/2010/main" val="341059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21</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23</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26</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29</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55</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enforcement at the granularity</a:t>
            </a:r>
            <a:r>
              <a:rPr lang="en-US" baseline="0" dirty="0" smtClean="0"/>
              <a:t> of APIs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14</a:t>
            </a:fld>
            <a:endParaRPr lang="en-US"/>
          </a:p>
        </p:txBody>
      </p:sp>
    </p:spTree>
    <p:extLst>
      <p:ext uri="{BB962C8B-B14F-4D97-AF65-F5344CB8AC3E}">
        <p14:creationId xmlns:p14="http://schemas.microsoft.com/office/powerpoint/2010/main" val="29014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86987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11/18/16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11/18/16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11/18/16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11/18/16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11/18/16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11/18/16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11/18/16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11/18/16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11/18/16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11/18/16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11/18/16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11/18/16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6.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Web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Dissertation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Methodology for automatically stipulating performance SLOs for cloud applications</a:t>
            </a:r>
          </a:p>
          <a:p>
            <a:r>
              <a:rPr lang="en-US" dirty="0" smtClean="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grpSp>
        <p:nvGrpSpPr>
          <p:cNvPr id="9" name="Group 8"/>
          <p:cNvGrpSpPr/>
          <p:nvPr/>
        </p:nvGrpSpPr>
        <p:grpSpPr>
          <a:xfrm>
            <a:off x="592288" y="4375720"/>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1" name="TextBox 10"/>
          <p:cNvSpPr txBox="1"/>
          <p:nvPr/>
        </p:nvSpPr>
        <p:spPr>
          <a:xfrm>
            <a:off x="1824949" y="359089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pic>
        <p:nvPicPr>
          <p:cNvPr id="12" name="Picture 11" descr="cloud_app_model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47" y="2701503"/>
            <a:ext cx="5139077" cy="4099713"/>
          </a:xfrm>
          <a:prstGeom prst="rect">
            <a:avLst/>
          </a:prstGeom>
        </p:spPr>
      </p:pic>
      <p:sp>
        <p:nvSpPr>
          <p:cNvPr id="13" name="Curved Down Arrow 12"/>
          <p:cNvSpPr/>
          <p:nvPr/>
        </p:nvSpPr>
        <p:spPr>
          <a:xfrm>
            <a:off x="1919693" y="4170574"/>
            <a:ext cx="1730745" cy="659037"/>
          </a:xfrm>
          <a:prstGeom prst="curvedDownArrow">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a:t>Low-overhead governance framework for cloud platforms that enforces best practices via policies</a:t>
            </a:r>
          </a:p>
          <a:p>
            <a:r>
              <a:rPr lang="en-US" dirty="0">
                <a:solidFill>
                  <a:schemeClr val="bg1">
                    <a:lumMod val="75000"/>
                  </a:schemeClr>
                </a:solidFill>
              </a:rPr>
              <a:t>Methodology for automatically stipulating performance SLOs for cloud applications</a:t>
            </a:r>
          </a:p>
          <a:p>
            <a:r>
              <a:rPr lang="en-US" dirty="0">
                <a:solidFill>
                  <a:schemeClr val="bg1">
                    <a:lumMod val="75000"/>
                  </a:schemeClr>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a:t>
            </a:r>
            <a:r>
              <a:rPr lang="en-US" dirty="0" smtClean="0"/>
              <a:t>Framework: Goals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normAutofit/>
          </a:bodyPr>
          <a:lstStyle/>
          <a:p>
            <a:r>
              <a:rPr lang="en-US" dirty="0"/>
              <a:t>Based on Python</a:t>
            </a:r>
          </a:p>
          <a:p>
            <a:pPr lvl="1"/>
            <a:r>
              <a:rPr lang="en-US" dirty="0" smtClean="0"/>
              <a:t>Easy to learn and use</a:t>
            </a:r>
          </a:p>
          <a:p>
            <a:pPr lvl="1"/>
            <a:r>
              <a:rPr lang="en-US" dirty="0" smtClean="0"/>
              <a:t>Works with existing tools and interpreters</a:t>
            </a:r>
          </a:p>
          <a:p>
            <a:pPr lvl="1"/>
            <a:r>
              <a:rPr lang="en-US" dirty="0" smtClean="0"/>
              <a:t>More flexibility and expressive power</a:t>
            </a:r>
          </a:p>
          <a:p>
            <a:pPr lvl="1"/>
            <a:r>
              <a:rPr lang="en-US" dirty="0" smtClean="0"/>
              <a:t>Easy to regulate</a:t>
            </a:r>
            <a:endParaRPr lang="en-US" dirty="0"/>
          </a:p>
          <a:p>
            <a:r>
              <a:rPr lang="en-US" dirty="0" smtClean="0"/>
              <a:t>Policy conditions are expressed using assertion functions</a:t>
            </a:r>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Examples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sp>
        <p:nvSpPr>
          <p:cNvPr id="5" name="TextBox 4"/>
          <p:cNvSpPr txBox="1"/>
          <p:nvPr/>
        </p:nvSpPr>
        <p:spPr>
          <a:xfrm>
            <a:off x="457200" y="1593871"/>
            <a:ext cx="8229600" cy="1856919"/>
          </a:xfrm>
          <a:prstGeom prst="rect">
            <a:avLst/>
          </a:prstGeom>
          <a:noFill/>
        </p:spPr>
        <p:txBody>
          <a:bodyPr wrap="square" rtlCol="0">
            <a:spAutoFit/>
          </a:bodyPr>
          <a:lstStyle/>
          <a:p>
            <a:pPr>
              <a:lnSpc>
                <a:spcPct val="120000"/>
              </a:lnSpc>
            </a:pPr>
            <a:r>
              <a:rPr lang="en-US" sz="1600" dirty="0" smtClean="0">
                <a:latin typeface="Courier"/>
                <a:cs typeface="Courier"/>
              </a:rPr>
              <a:t>g = filter(</a:t>
            </a:r>
            <a:r>
              <a:rPr lang="en-US" sz="1600" dirty="0" smtClean="0">
                <a:solidFill>
                  <a:schemeClr val="accent2">
                    <a:lumMod val="75000"/>
                  </a:schemeClr>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chemeClr val="tx2">
                    <a:lumMod val="60000"/>
                    <a:lumOff val="40000"/>
                  </a:schemeClr>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‘Geo’</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d = filter(</a:t>
            </a:r>
            <a:r>
              <a:rPr lang="en-US" sz="1600" dirty="0" smtClean="0">
                <a:solidFill>
                  <a:srgbClr val="953735"/>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rgbClr val="558ED5"/>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‘Direction’</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 </a:t>
            </a:r>
          </a:p>
          <a:p>
            <a:pPr>
              <a:lnSpc>
                <a:spcPct val="120000"/>
              </a:lnSpc>
            </a:pPr>
            <a:r>
              <a:rPr lang="en-US" sz="1600" dirty="0" smtClean="0">
                <a:solidFill>
                  <a:srgbClr val="953735"/>
                </a:solidFill>
                <a:latin typeface="Courier"/>
                <a:cs typeface="Courier"/>
              </a:rPr>
              <a:t>if</a:t>
            </a:r>
            <a:r>
              <a:rPr lang="en-US" sz="1600" dirty="0" smtClean="0">
                <a:latin typeface="Courier"/>
                <a:cs typeface="Courier"/>
              </a:rPr>
              <a:t> g </a:t>
            </a:r>
            <a:r>
              <a:rPr lang="en-US" sz="1600" dirty="0" smtClean="0">
                <a:solidFill>
                  <a:srgbClr val="953735"/>
                </a:solidFill>
                <a:latin typeface="Courier"/>
                <a:cs typeface="Courier"/>
              </a:rPr>
              <a:t>and</a:t>
            </a:r>
            <a:r>
              <a:rPr lang="en-US" sz="1600" dirty="0" smtClean="0">
                <a:latin typeface="Courier"/>
                <a:cs typeface="Courier"/>
              </a:rPr>
              <a:t> d:</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g_api</a:t>
            </a:r>
            <a:r>
              <a:rPr lang="en-US" sz="1600" dirty="0" smtClean="0">
                <a:latin typeface="Courier"/>
                <a:cs typeface="Courier"/>
              </a:rPr>
              <a:t>, </a:t>
            </a:r>
            <a:r>
              <a:rPr lang="en-US" sz="1600" dirty="0" err="1" smtClean="0">
                <a:latin typeface="Courier"/>
                <a:cs typeface="Courier"/>
              </a:rPr>
              <a:t>d_api</a:t>
            </a:r>
            <a:r>
              <a:rPr lang="en-US" sz="1600" dirty="0" smtClean="0">
                <a:latin typeface="Courier"/>
                <a:cs typeface="Courier"/>
              </a:rPr>
              <a:t> = g[</a:t>
            </a:r>
            <a:r>
              <a:rPr lang="en-US" sz="1600" dirty="0" smtClean="0">
                <a:solidFill>
                  <a:srgbClr val="008000"/>
                </a:solidFill>
                <a:latin typeface="Courier"/>
                <a:cs typeface="Courier"/>
              </a:rPr>
              <a:t>0</a:t>
            </a:r>
            <a:r>
              <a:rPr lang="en-US" sz="1600" dirty="0" smtClean="0">
                <a:latin typeface="Courier"/>
                <a:cs typeface="Courier"/>
              </a:rPr>
              <a:t>], d[</a:t>
            </a:r>
            <a:r>
              <a:rPr lang="en-US" sz="1600" dirty="0" smtClean="0">
                <a:solidFill>
                  <a:srgbClr val="008000"/>
                </a:solidFill>
                <a:latin typeface="Courier"/>
                <a:cs typeface="Courier"/>
              </a:rPr>
              <a:t>0</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smtClean="0">
                <a:solidFill>
                  <a:srgbClr val="800000"/>
                </a:solidFill>
                <a:latin typeface="Courier"/>
                <a:cs typeface="Courier"/>
              </a:rPr>
              <a:t>if</a:t>
            </a:r>
            <a:r>
              <a:rPr lang="en-US" sz="1600" dirty="0" smtClean="0">
                <a:latin typeface="Courier"/>
                <a:cs typeface="Courier"/>
              </a:rPr>
              <a:t> </a:t>
            </a:r>
            <a:r>
              <a:rPr lang="en-US" sz="1600" dirty="0" err="1" smtClean="0">
                <a:latin typeface="Courier"/>
                <a:cs typeface="Courier"/>
              </a:rPr>
              <a:t>compare_versions</a:t>
            </a:r>
            <a:r>
              <a:rPr lang="en-US" sz="1600" dirty="0" smtClean="0">
                <a:latin typeface="Courier"/>
                <a:cs typeface="Courier"/>
              </a:rPr>
              <a:t>(</a:t>
            </a:r>
            <a:r>
              <a:rPr lang="en-US" sz="1600" dirty="0" err="1" smtClean="0">
                <a:latin typeface="Courier"/>
                <a:cs typeface="Courier"/>
              </a:rPr>
              <a:t>g_api.version</a:t>
            </a:r>
            <a:r>
              <a:rPr lang="en-US" sz="1600" dirty="0" smtClean="0">
                <a:latin typeface="Courier"/>
                <a:cs typeface="Courier"/>
              </a:rPr>
              <a:t>, </a:t>
            </a:r>
            <a:r>
              <a:rPr lang="en-US" sz="1600" dirty="0" smtClean="0">
                <a:solidFill>
                  <a:srgbClr val="0000FF"/>
                </a:solidFill>
                <a:latin typeface="Courier"/>
                <a:cs typeface="Courier"/>
              </a:rPr>
              <a:t>‘3.0’</a:t>
            </a:r>
            <a:r>
              <a:rPr lang="en-US" sz="1600" dirty="0" smtClean="0">
                <a:latin typeface="Courier"/>
                <a:cs typeface="Courier"/>
              </a:rPr>
              <a:t>) </a:t>
            </a:r>
            <a:r>
              <a:rPr lang="en-US" sz="1600" dirty="0" smtClean="0">
                <a:solidFill>
                  <a:srgbClr val="558ED5"/>
                </a:solidFill>
                <a:latin typeface="Courier"/>
                <a:cs typeface="Courier"/>
              </a:rPr>
              <a:t>&gt;=</a:t>
            </a:r>
            <a:r>
              <a:rPr lang="en-US" sz="1600" dirty="0" smtClean="0">
                <a:latin typeface="Courier"/>
                <a:cs typeface="Courier"/>
              </a:rPr>
              <a:t> </a:t>
            </a:r>
            <a:r>
              <a:rPr lang="en-US" sz="1600" dirty="0" smtClean="0">
                <a:solidFill>
                  <a:srgbClr val="008000"/>
                </a:solidFill>
                <a:latin typeface="Courier"/>
                <a:cs typeface="Courier"/>
              </a:rPr>
              <a:t>0</a:t>
            </a:r>
            <a:r>
              <a:rPr lang="en-US" sz="1600" dirty="0" smtClean="0">
                <a:latin typeface="Courier"/>
                <a:cs typeface="Courier"/>
              </a:rPr>
              <a:t>: </a:t>
            </a:r>
          </a:p>
          <a:p>
            <a:pPr>
              <a:lnSpc>
                <a:spcPct val="120000"/>
              </a:lnSpc>
            </a:pPr>
            <a:r>
              <a:rPr lang="en-US" sz="1600" dirty="0" smtClean="0">
                <a:latin typeface="Courier"/>
                <a:cs typeface="Courier"/>
              </a:rPr>
              <a:t>    </a:t>
            </a:r>
            <a:r>
              <a:rPr lang="en-US" sz="1600" b="1" dirty="0" err="1" smtClean="0">
                <a:latin typeface="Courier"/>
                <a:cs typeface="Courier"/>
              </a:rPr>
              <a:t>assert_true</a:t>
            </a:r>
            <a:r>
              <a:rPr lang="en-US" sz="1600" b="1" dirty="0" smtClean="0">
                <a:latin typeface="Courier"/>
                <a:cs typeface="Courier"/>
              </a:rPr>
              <a:t>(</a:t>
            </a:r>
            <a:r>
              <a:rPr lang="en-US" sz="1600" b="1" dirty="0" err="1" smtClean="0">
                <a:latin typeface="Courier"/>
                <a:cs typeface="Courier"/>
              </a:rPr>
              <a:t>compare_versions</a:t>
            </a:r>
            <a:r>
              <a:rPr lang="en-US" sz="1600" b="1" dirty="0" smtClean="0">
                <a:latin typeface="Courier"/>
                <a:cs typeface="Courier"/>
              </a:rPr>
              <a:t>(</a:t>
            </a:r>
            <a:r>
              <a:rPr lang="en-US" sz="1600" b="1" dirty="0" err="1" smtClean="0">
                <a:latin typeface="Courier"/>
                <a:cs typeface="Courier"/>
              </a:rPr>
              <a:t>d_api.version</a:t>
            </a:r>
            <a:r>
              <a:rPr lang="en-US" sz="1600" b="1" dirty="0" smtClean="0">
                <a:latin typeface="Courier"/>
                <a:cs typeface="Courier"/>
              </a:rPr>
              <a:t> , </a:t>
            </a:r>
            <a:r>
              <a:rPr lang="en-US" sz="1600" b="1" dirty="0" smtClean="0">
                <a:solidFill>
                  <a:srgbClr val="0000FF"/>
                </a:solidFill>
                <a:latin typeface="Courier"/>
                <a:cs typeface="Courier"/>
              </a:rPr>
              <a:t>‘4.0’</a:t>
            </a:r>
            <a:r>
              <a:rPr lang="en-US" sz="1600" b="1" dirty="0" smtClean="0">
                <a:latin typeface="Courier"/>
                <a:cs typeface="Courier"/>
              </a:rPr>
              <a:t>) </a:t>
            </a:r>
            <a:r>
              <a:rPr lang="en-US" sz="1600" b="1" dirty="0" smtClean="0">
                <a:solidFill>
                  <a:srgbClr val="558ED5"/>
                </a:solidFill>
                <a:latin typeface="Courier"/>
                <a:cs typeface="Courier"/>
              </a:rPr>
              <a:t>&gt;=</a:t>
            </a:r>
            <a:r>
              <a:rPr lang="en-US" sz="1600" b="1" dirty="0" smtClean="0">
                <a:latin typeface="Courier"/>
                <a:cs typeface="Courier"/>
              </a:rPr>
              <a:t> </a:t>
            </a:r>
            <a:r>
              <a:rPr lang="en-US" sz="1600" b="1" dirty="0" smtClean="0">
                <a:solidFill>
                  <a:srgbClr val="008000"/>
                </a:solidFill>
                <a:latin typeface="Courier"/>
                <a:cs typeface="Courier"/>
              </a:rPr>
              <a:t>0</a:t>
            </a:r>
            <a:r>
              <a:rPr lang="en-US" sz="1600" b="1" dirty="0" smtClean="0">
                <a:latin typeface="Courier"/>
                <a:cs typeface="Courier"/>
              </a:rPr>
              <a:t>)</a:t>
            </a:r>
            <a:r>
              <a:rPr lang="en-US" sz="1600" dirty="0" smtClean="0">
                <a:latin typeface="Courier"/>
                <a:cs typeface="Courier"/>
              </a:rPr>
              <a:t> </a:t>
            </a:r>
          </a:p>
        </p:txBody>
      </p:sp>
      <p:sp>
        <p:nvSpPr>
          <p:cNvPr id="8" name="TextBox 7"/>
          <p:cNvSpPr txBox="1"/>
          <p:nvPr/>
        </p:nvSpPr>
        <p:spPr>
          <a:xfrm>
            <a:off x="457200" y="4062363"/>
            <a:ext cx="8229600" cy="1569660"/>
          </a:xfrm>
          <a:prstGeom prst="rect">
            <a:avLst/>
          </a:prstGeom>
          <a:noFill/>
        </p:spPr>
        <p:txBody>
          <a:bodyPr wrap="square" rtlCol="0">
            <a:spAutoFit/>
          </a:bodyPr>
          <a:lstStyle/>
          <a:p>
            <a:r>
              <a:rPr lang="en-US" sz="1600" dirty="0">
                <a:solidFill>
                  <a:srgbClr val="800000"/>
                </a:solidFill>
                <a:latin typeface="Courier"/>
                <a:cs typeface="Courier"/>
              </a:rPr>
              <a:t>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engineering.test.com</a:t>
            </a:r>
            <a:r>
              <a:rPr lang="en-US" sz="1600" dirty="0">
                <a:solidFill>
                  <a:srgbClr val="0000FF"/>
                </a:solidFill>
                <a:latin typeface="Courier"/>
                <a:cs typeface="Courier"/>
              </a:rPr>
              <a:t>’</a:t>
            </a:r>
            <a:r>
              <a:rPr lang="en-US" sz="1600" dirty="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smtClean="0">
                <a:latin typeface="Courier"/>
                <a:cs typeface="Courier"/>
              </a:rPr>
              <a:t> </a:t>
            </a:r>
            <a:r>
              <a:rPr lang="en-US" sz="1600" b="1" dirty="0">
                <a:latin typeface="Courier"/>
                <a:cs typeface="Courier"/>
              </a:rPr>
              <a:t>(app , </a:t>
            </a:r>
            <a:r>
              <a:rPr lang="en-US" sz="1600" b="1" dirty="0">
                <a:solidFill>
                  <a:srgbClr val="0000FF"/>
                </a:solidFill>
                <a:latin typeface="Courier"/>
                <a:cs typeface="Courier"/>
              </a:rPr>
              <a:t>‘</a:t>
            </a:r>
            <a:r>
              <a:rPr lang="en-US" sz="1600" b="1" dirty="0" smtClean="0">
                <a:solidFill>
                  <a:srgbClr val="0000FF"/>
                </a:solidFill>
                <a:latin typeface="Courier"/>
                <a:cs typeface="Courier"/>
              </a:rPr>
              <a:t>Log’</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 </a:t>
            </a:r>
            <a:endParaRPr lang="en-US" sz="1600" b="1" dirty="0">
              <a:latin typeface="Courier"/>
              <a:cs typeface="Courier"/>
            </a:endParaRPr>
          </a:p>
          <a:p>
            <a:r>
              <a:rPr lang="en-US" sz="1600" dirty="0" err="1">
                <a:solidFill>
                  <a:srgbClr val="800000"/>
                </a:solidFill>
                <a:latin typeface="Courier"/>
                <a:cs typeface="Courier"/>
              </a:rPr>
              <a:t>elif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sales.test.com</a:t>
            </a:r>
            <a:r>
              <a:rPr lang="en-US" sz="1600" dirty="0">
                <a:solidFill>
                  <a:srgbClr val="0000FF"/>
                </a:solidFill>
                <a:latin typeface="Courier"/>
                <a:cs typeface="Courier"/>
              </a:rPr>
              <a:t>’</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assert_app_dependency</a:t>
            </a:r>
            <a:r>
              <a:rPr lang="en-US" sz="1600" b="1" dirty="0" smtClean="0">
                <a:latin typeface="Courier"/>
                <a:cs typeface="Courier"/>
              </a:rPr>
              <a:t> </a:t>
            </a:r>
            <a:r>
              <a:rPr lang="en-US" sz="1600" b="1" dirty="0">
                <a:latin typeface="Courier"/>
                <a:cs typeface="Courier"/>
              </a:rPr>
              <a:t>(app , </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AnalyticsLog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a:t>
            </a:r>
            <a:r>
              <a:rPr lang="en-US" sz="1600" dirty="0" smtClean="0">
                <a:latin typeface="Courier"/>
                <a:cs typeface="Courier"/>
              </a:rPr>
              <a:t> </a:t>
            </a:r>
            <a:endParaRPr lang="en-US" sz="1600" dirty="0">
              <a:latin typeface="Courier"/>
              <a:cs typeface="Courier"/>
            </a:endParaRPr>
          </a:p>
          <a:p>
            <a:r>
              <a:rPr lang="en-US" sz="1600" dirty="0" smtClean="0">
                <a:solidFill>
                  <a:srgbClr val="800000"/>
                </a:solidFill>
                <a:latin typeface="Courier"/>
                <a:cs typeface="Courier"/>
              </a:rPr>
              <a:t>else</a:t>
            </a:r>
            <a:r>
              <a:rPr lang="en-US" sz="1600" dirty="0" smtClean="0">
                <a:latin typeface="Courier"/>
                <a:cs typeface="Courier"/>
              </a:rPr>
              <a:t>:</a:t>
            </a:r>
            <a:r>
              <a:rPr lang="en-US" sz="1600" dirty="0">
                <a:latin typeface="Courier"/>
                <a:cs typeface="Courier"/>
              </a:rPr>
              <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a:latin typeface="Courier"/>
                <a:cs typeface="Courier"/>
              </a:rPr>
              <a:t>(app, </a:t>
            </a:r>
            <a:r>
              <a:rPr lang="en-US" sz="1600" b="1" dirty="0">
                <a:solidFill>
                  <a:srgbClr val="0000FF"/>
                </a:solidFill>
                <a:latin typeface="Courier"/>
                <a:cs typeface="Courier"/>
              </a:rPr>
              <a:t>‘</a:t>
            </a:r>
            <a:r>
              <a:rPr lang="en-US" sz="1600" b="1" dirty="0" err="1" smtClean="0">
                <a:solidFill>
                  <a:srgbClr val="0000FF"/>
                </a:solidFill>
                <a:latin typeface="Courier"/>
                <a:cs typeface="Courier"/>
              </a:rPr>
              <a:t>GenericLog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a:latin typeface="Courier"/>
                <a:cs typeface="Courier"/>
              </a:rPr>
              <a:t>)</a:t>
            </a:r>
            <a:r>
              <a:rPr lang="en-US" sz="1600" dirty="0">
                <a:latin typeface="Courier"/>
                <a:cs typeface="Courier"/>
              </a:rPr>
              <a:t> </a:t>
            </a:r>
          </a:p>
        </p:txBody>
      </p:sp>
    </p:spTree>
    <p:extLst>
      <p:ext uri="{BB962C8B-B14F-4D97-AF65-F5344CB8AC3E}">
        <p14:creationId xmlns:p14="http://schemas.microsoft.com/office/powerpoint/2010/main" val="21968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b="1" dirty="0"/>
              <a:t>Methodology for automatically stipulating performance SLOs for cloud applications</a:t>
            </a:r>
          </a:p>
          <a:p>
            <a:r>
              <a:rPr lang="en-US" dirty="0">
                <a:solidFill>
                  <a:srgbClr val="BFBFBF"/>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a:t>
            </a:r>
            <a:r>
              <a:rPr lang="en-US" dirty="0" smtClean="0"/>
              <a:t>SLO: Goals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21</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 &amp; no code instrumentation</a:t>
            </a:r>
          </a:p>
          <a:p>
            <a:r>
              <a:rPr lang="en-US" dirty="0" smtClean="0"/>
              <a:t>Uses a combination of static analysis and continuous system monitoring</a:t>
            </a:r>
          </a:p>
          <a:p>
            <a:r>
              <a:rPr lang="en-US" dirty="0" smtClean="0"/>
              <a:t>Provides a statistical framework for forming and invalidating performance SLOs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22</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23</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24</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25</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strike="sngStrike" dirty="0">
                <a:solidFill>
                  <a:srgbClr val="BFBFBF"/>
                </a:solidFill>
              </a:rPr>
              <a:t>Methodology for automatically stipulating performance SLOs for cloud applications</a:t>
            </a:r>
          </a:p>
          <a:p>
            <a:r>
              <a:rPr lang="en-US" b="1" dirty="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a:t>
            </a:r>
            <a:r>
              <a:rPr lang="en-US" dirty="0" smtClean="0"/>
              <a:t>Framework: Goals</a:t>
            </a:r>
            <a:endParaRPr lang="en-US" dirty="0"/>
          </a:p>
        </p:txBody>
      </p:sp>
      <p:sp>
        <p:nvSpPr>
          <p:cNvPr id="3" name="Content Placeholder 2"/>
          <p:cNvSpPr>
            <a:spLocks noGrp="1"/>
          </p:cNvSpPr>
          <p:nvPr>
            <p:ph idx="1"/>
          </p:nvPr>
        </p:nvSpPr>
        <p:spPr/>
        <p:txBody>
          <a:bodyPr/>
          <a:lstStyle/>
          <a:p>
            <a:r>
              <a:rPr lang="en-US" dirty="0" smtClean="0"/>
              <a:t>Detect performance SLO violations</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SLO violations, anomalies and diagnosing potential root causes</a:t>
            </a:r>
          </a:p>
          <a:p>
            <a:r>
              <a:rPr lang="en-US" dirty="0" smtClean="0"/>
              <a:t>Full-stack monitoring without instrumenting application code</a:t>
            </a:r>
          </a:p>
          <a:p>
            <a:r>
              <a:rPr lang="en-US" dirty="0" smtClean="0"/>
              <a:t>Support </a:t>
            </a:r>
            <a:r>
              <a:rPr lang="en-US" dirty="0" smtClean="0"/>
              <a:t>multiple methods </a:t>
            </a:r>
            <a:r>
              <a:rPr lang="en-US" dirty="0" smtClean="0"/>
              <a:t>to analyze the collected data in near real-</a:t>
            </a:r>
            <a:r>
              <a:rPr lang="en-US" dirty="0" smtClean="0"/>
              <a:t>time (extensible)</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pic>
        <p:nvPicPr>
          <p:cNvPr id="5" name="Content Placeholder 4" descr="apm_architecture.png"/>
          <p:cNvPicPr>
            <a:picLocks noGrp="1" noChangeAspect="1"/>
          </p:cNvPicPr>
          <p:nvPr>
            <p:ph idx="1"/>
          </p:nvPr>
        </p:nvPicPr>
        <p:blipFill>
          <a:blip r:embed="rId3">
            <a:extLst>
              <a:ext uri="{28A0092B-C50C-407E-A947-70E740481C1C}">
                <a14:useLocalDpi xmlns:a14="http://schemas.microsoft.com/office/drawing/2010/main" val="0"/>
              </a:ext>
            </a:extLst>
          </a:blip>
          <a:srcRect l="-28184" r="-28184"/>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41343968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Violations</a:t>
            </a:r>
            <a:endParaRPr lang="en-US" dirty="0"/>
          </a:p>
        </p:txBody>
      </p:sp>
      <p:sp>
        <p:nvSpPr>
          <p:cNvPr id="3" name="Content Placeholder 2"/>
          <p:cNvSpPr>
            <a:spLocks noGrp="1"/>
          </p:cNvSpPr>
          <p:nvPr>
            <p:ph idx="1"/>
          </p:nvPr>
        </p:nvSpPr>
        <p:spPr/>
        <p:txBody>
          <a:bodyPr/>
          <a:lstStyle/>
          <a:p>
            <a:r>
              <a:rPr lang="en-US" dirty="0" smtClean="0"/>
              <a:t>Benchmark applications (APIs) at regular intervals to measure their response time</a:t>
            </a:r>
          </a:p>
          <a:p>
            <a:r>
              <a:rPr lang="en-US" dirty="0" smtClean="0"/>
              <a:t>Periodically assess the proportion of measurements that are below a preconfigured threshold (the SLO)</a:t>
            </a:r>
          </a:p>
          <a:p>
            <a:r>
              <a:rPr lang="en-US" dirty="0" smtClean="0"/>
              <a:t>Raise an alarm if the SLO has been violated</a:t>
            </a:r>
          </a:p>
          <a:p>
            <a:pPr lvl="1"/>
            <a:r>
              <a:rPr lang="en-US" dirty="0" smtClean="0"/>
              <a:t>Notify users</a:t>
            </a:r>
          </a:p>
          <a:p>
            <a:pPr lvl="1"/>
            <a:r>
              <a:rPr lang="en-US" dirty="0" smtClean="0"/>
              <a:t>Trigger root cause analysis</a:t>
            </a:r>
          </a:p>
          <a:p>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Workload </a:t>
            </a:r>
            <a:r>
              <a:rPr lang="en-US" dirty="0" smtClean="0"/>
              <a:t>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Sudden </a:t>
            </a:r>
            <a:r>
              <a:rPr lang="en-US" dirty="0" smtClean="0"/>
              <a:t>increases in workload that precede a detected </a:t>
            </a:r>
            <a:r>
              <a:rPr lang="en-US" dirty="0" smtClean="0"/>
              <a:t>SLO violation</a:t>
            </a:r>
            <a:endParaRPr lang="en-US" dirty="0" smtClean="0"/>
          </a:p>
          <a:p>
            <a:r>
              <a:rPr lang="en-US" dirty="0" smtClean="0"/>
              <a:t>Pruned </a:t>
            </a:r>
            <a:r>
              <a:rPr lang="en-US" dirty="0" smtClean="0"/>
              <a:t>Exact Linear Time (PELT) [KFE12</a:t>
            </a:r>
            <a:r>
              <a:rPr lang="en-US" dirty="0" smtClean="0"/>
              <a:t>]</a:t>
            </a:r>
          </a:p>
          <a:p>
            <a:r>
              <a:rPr lang="en-US" dirty="0" smtClean="0"/>
              <a:t>Chen </a:t>
            </a:r>
            <a:r>
              <a:rPr lang="en-US" dirty="0" smtClean="0"/>
              <a:t>&amp; Liu method [CL93</a:t>
            </a:r>
            <a:r>
              <a:rPr lang="en-US" dirty="0" smtClean="0"/>
              <a:t>]</a:t>
            </a:r>
          </a:p>
          <a:p>
            <a:r>
              <a:rPr lang="en-US" dirty="0"/>
              <a:t>Binary </a:t>
            </a:r>
            <a:r>
              <a:rPr lang="en-US" dirty="0" smtClean="0"/>
              <a:t>segmentation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Bottleneck Identification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A hybrid approach that employs multiple analysis methods</a:t>
            </a:r>
          </a:p>
          <a:p>
            <a:pPr lvl="1"/>
            <a:r>
              <a:rPr lang="en-US" dirty="0" smtClean="0"/>
              <a:t>Relative importance (RI)</a:t>
            </a:r>
          </a:p>
          <a:p>
            <a:pPr lvl="1"/>
            <a:r>
              <a:rPr lang="en-US" dirty="0" smtClean="0"/>
              <a:t>Change point detection in RI trend</a:t>
            </a:r>
          </a:p>
          <a:p>
            <a:pPr lvl="1"/>
            <a:r>
              <a:rPr lang="en-US" dirty="0" smtClean="0"/>
              <a:t>High </a:t>
            </a:r>
            <a:r>
              <a:rPr lang="en-US" dirty="0" err="1" smtClean="0"/>
              <a:t>quantile</a:t>
            </a:r>
            <a:r>
              <a:rPr lang="en-US" dirty="0" smtClean="0"/>
              <a:t> analysis</a:t>
            </a:r>
          </a:p>
          <a:p>
            <a:pPr lvl="1"/>
            <a:r>
              <a:rPr lang="en-US" dirty="0" smtClean="0"/>
              <a:t>Tail-end value analysis</a:t>
            </a:r>
          </a:p>
          <a:p>
            <a:r>
              <a:rPr lang="en-US" dirty="0" smtClean="0"/>
              <a:t>Each method picks a bottleneck “candidate”. The one picked by most is considered the actual bottleneck.</a:t>
            </a:r>
          </a:p>
        </p:txBody>
      </p:sp>
      <p:sp>
        <p:nvSpPr>
          <p:cNvPr id="4" name="Slide Number Placeholder 3"/>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Importance</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a:t>
            </a:r>
            <a:r>
              <a:rPr lang="en-US" dirty="0" smtClean="0"/>
              <a:t>regression (Total = X + Y)</a:t>
            </a:r>
            <a:endParaRPr lang="en-US" dirty="0" smtClean="0"/>
          </a:p>
          <a:p>
            <a:r>
              <a:rPr lang="en-US" dirty="0" smtClean="0"/>
              <a:t>Relative importance metric indicates the portion of variance in </a:t>
            </a:r>
            <a:r>
              <a:rPr lang="en-US" dirty="0" smtClean="0"/>
              <a:t>“Total” </a:t>
            </a:r>
            <a:r>
              <a:rPr lang="en-US" dirty="0" smtClean="0"/>
              <a:t>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34</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a:t>
            </a:r>
            <a:r>
              <a:rPr lang="en-US" sz="1600" dirty="0" smtClean="0">
                <a:latin typeface="Courier"/>
                <a:cs typeface="Courier"/>
              </a:rPr>
              <a:t>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smtClean="0">
                <a:solidFill>
                  <a:srgbClr val="0000FF"/>
                </a:solidFill>
                <a:latin typeface="Courier"/>
                <a:cs typeface="Courier"/>
              </a:rPr>
              <a:t>Entity </a:t>
            </a:r>
            <a:r>
              <a:rPr lang="en-US" sz="1600" b="1" dirty="0">
                <a:solidFill>
                  <a:srgbClr val="0000FF"/>
                </a:solidFill>
                <a:latin typeface="Courier"/>
                <a:cs typeface="Courier"/>
              </a:rPr>
              <a:t>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r>
              <a:rPr lang="en-US" sz="1600" b="1" dirty="0" smtClean="0">
                <a:solidFill>
                  <a:srgbClr val="0000FF"/>
                </a:solidFill>
                <a:latin typeface="Courier"/>
                <a:cs typeface="Courier"/>
              </a:rPr>
              <a:t>;  // X</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smtClean="0">
                <a:latin typeface="Courier"/>
                <a:cs typeface="Courier"/>
              </a:rPr>
              <a:t>  </a:t>
            </a:r>
            <a:r>
              <a:rPr lang="en-US" sz="1600" dirty="0" err="1" smtClean="0">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smtClean="0">
                <a:latin typeface="Courier"/>
                <a:cs typeface="Courier"/>
              </a:rPr>
              <a:t>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smtClean="0">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r>
              <a:rPr lang="en-US" sz="1600" b="1" dirty="0" smtClean="0">
                <a:solidFill>
                  <a:srgbClr val="0000FF"/>
                </a:solidFill>
                <a:latin typeface="Courier"/>
                <a:cs typeface="Courier"/>
              </a:rPr>
              <a:t>;  // Y</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a:latin typeface="Courier"/>
                <a:cs typeface="Courier"/>
              </a:rPr>
              <a:t>}</a:t>
            </a:r>
          </a:p>
          <a:p>
            <a:endParaRPr lang="en-US" sz="1200" dirty="0"/>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Quantile</a:t>
            </a:r>
            <a:r>
              <a:rPr lang="en-US" dirty="0" smtClean="0"/>
              <a:t> and Tail-end Analysis</a:t>
            </a:r>
            <a:endParaRPr lang="en-US" dirty="0"/>
          </a:p>
        </p:txBody>
      </p:sp>
      <p:sp>
        <p:nvSpPr>
          <p:cNvPr id="3" name="Content Placeholder 2"/>
          <p:cNvSpPr>
            <a:spLocks noGrp="1"/>
          </p:cNvSpPr>
          <p:nvPr>
            <p:ph idx="1"/>
          </p:nvPr>
        </p:nvSpPr>
        <p:spPr/>
        <p:txBody>
          <a:bodyPr/>
          <a:lstStyle/>
          <a:p>
            <a:r>
              <a:rPr lang="en-US" dirty="0" smtClean="0"/>
              <a:t>For each  kernel invocation made by an API (e.g. X and Y), compute and compare the high </a:t>
            </a:r>
            <a:r>
              <a:rPr lang="en-US" dirty="0" err="1" smtClean="0"/>
              <a:t>quantiles</a:t>
            </a:r>
            <a:r>
              <a:rPr lang="en-US" dirty="0" smtClean="0"/>
              <a:t> (e.g. 0.99 </a:t>
            </a:r>
            <a:r>
              <a:rPr lang="en-US" dirty="0" err="1" smtClean="0"/>
              <a:t>quantile</a:t>
            </a:r>
            <a:r>
              <a:rPr lang="en-US" dirty="0" smtClean="0"/>
              <a:t>)</a:t>
            </a:r>
          </a:p>
          <a:p>
            <a:pPr lvl="1"/>
            <a:r>
              <a:rPr lang="en-US" dirty="0" smtClean="0"/>
              <a:t>Detecting the invocation that is generally slow</a:t>
            </a:r>
          </a:p>
          <a:p>
            <a:r>
              <a:rPr lang="en-US" dirty="0" smtClean="0"/>
              <a:t>Similarly, for each kernel invocation, check for high tail-end values that exceed the 0.99 </a:t>
            </a:r>
            <a:r>
              <a:rPr lang="en-US" dirty="0" err="1" smtClean="0"/>
              <a:t>quantile</a:t>
            </a:r>
            <a:r>
              <a:rPr lang="en-US" dirty="0" smtClean="0"/>
              <a:t> by a large margin</a:t>
            </a:r>
          </a:p>
          <a:p>
            <a:pPr lvl="1"/>
            <a:r>
              <a:rPr lang="en-US" dirty="0" smtClean="0"/>
              <a:t>Detecting rare, high-valued outliers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2909563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Results Summary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1785533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916180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48</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49</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Establish Performance SLOs</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3200" dirty="0" smtClean="0"/>
              <a:t>A bound on application’s response time that </a:t>
            </a:r>
            <a:r>
              <a:rPr lang="en-US" sz="3200" dirty="0" smtClean="0"/>
              <a:t>enables:</a:t>
            </a:r>
            <a:endParaRPr lang="en-US" sz="3200" dirty="0" smtClean="0"/>
          </a:p>
          <a:p>
            <a:pPr lvl="1"/>
            <a:r>
              <a:rPr lang="en-US" dirty="0" smtClean="0"/>
              <a:t>Reasoning about downstream app performance</a:t>
            </a:r>
          </a:p>
          <a:p>
            <a:pPr lvl="1"/>
            <a:r>
              <a:rPr lang="en-US" dirty="0" smtClean="0"/>
              <a:t>Application monitoring for consistent operation</a:t>
            </a:r>
          </a:p>
          <a:p>
            <a:pPr lvl="1"/>
            <a:r>
              <a:rPr lang="en-US" dirty="0" smtClean="0"/>
              <a:t>Negotiating SLAs</a:t>
            </a:r>
            <a:endParaRPr lang="en-US" dirty="0"/>
          </a:p>
          <a:p>
            <a:pPr marL="342900" lvl="1" indent="-342900">
              <a:buFont typeface="Arial"/>
              <a:buChar char="•"/>
            </a:pPr>
            <a:r>
              <a:rPr lang="en-US" sz="3200" dirty="0" smtClean="0"/>
              <a:t>No reliable and systematic means for stipulating such bounds</a:t>
            </a:r>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50</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51</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52</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53</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54</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55</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56</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stipulate performance SLOs</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Monitoring</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a:t>Can we efficiently enforce </a:t>
            </a:r>
            <a:r>
              <a:rPr lang="en-US" b="1" dirty="0"/>
              <a:t>governance</a:t>
            </a:r>
            <a:r>
              <a:rPr lang="en-US" dirty="0"/>
              <a:t> for cloud-hosted web applications to achieve administrative conformance, </a:t>
            </a:r>
            <a:r>
              <a:rPr lang="en-US" dirty="0" smtClean="0"/>
              <a:t>developer </a:t>
            </a:r>
            <a:r>
              <a:rPr lang="en-US" dirty="0"/>
              <a:t>best practices, and performance SLOs through automated analysis and </a:t>
            </a:r>
            <a:r>
              <a:rPr lang="en-US" dirty="0" smtClean="0"/>
              <a:t>diagnostics</a:t>
            </a:r>
            <a:r>
              <a:rPr lang="en-US" dirty="0"/>
              <a:t>? </a:t>
            </a:r>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26485</TotalTime>
  <Words>3239</Words>
  <Application>Microsoft Macintosh PowerPoint</Application>
  <PresentationFormat>On-screen Show (4:3)</PresentationFormat>
  <Paragraphs>440</Paragraphs>
  <Slides>56</Slides>
  <Notes>20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Governance of Cloud-hosted Web Applications</vt:lpstr>
      <vt:lpstr>Cloud Computing</vt:lpstr>
      <vt:lpstr>Aftermath</vt:lpstr>
      <vt:lpstr>Does Not Enforce Good Coding</vt:lpstr>
      <vt:lpstr>Cannot Establish Performance SLOs</vt:lpstr>
      <vt:lpstr>Poor Performance Debugging Support</vt:lpstr>
      <vt:lpstr>Unresolved Issues in the Cloud</vt:lpstr>
      <vt:lpstr>Governance for Cloud-based Web Applications</vt:lpstr>
      <vt:lpstr>Thesis Question</vt:lpstr>
      <vt:lpstr>Research Contributions</vt:lpstr>
      <vt:lpstr>Cloud Platform-as-a-Service</vt:lpstr>
      <vt:lpstr>Research Contributions</vt:lpstr>
      <vt:lpstr>Governance Framework: Goals</vt:lpstr>
      <vt:lpstr>EAGER</vt:lpstr>
      <vt:lpstr>EAGER Architecture</vt:lpstr>
      <vt:lpstr>Policy Language</vt:lpstr>
      <vt:lpstr>Policy Examples</vt:lpstr>
      <vt:lpstr>EAGER Overhead vs Applications</vt:lpstr>
      <vt:lpstr>EAGER Results Summary</vt:lpstr>
      <vt:lpstr>Research Contributions</vt:lpstr>
      <vt:lpstr>Performance SLO: Goals</vt:lpstr>
      <vt:lpstr>Cerebro</vt:lpstr>
      <vt:lpstr>Cerebro Architecture</vt:lpstr>
      <vt:lpstr>SLO Durability</vt:lpstr>
      <vt:lpstr>Prediction Correctness</vt:lpstr>
      <vt:lpstr>Cerebro Results Summary</vt:lpstr>
      <vt:lpstr>Research Contributions</vt:lpstr>
      <vt:lpstr>Monitoring Framework: Goals</vt:lpstr>
      <vt:lpstr>Roots</vt:lpstr>
      <vt:lpstr>Roots Architecture</vt:lpstr>
      <vt:lpstr>Detecting SLO Violations</vt:lpstr>
      <vt:lpstr>Step 1: Workload Analysis</vt:lpstr>
      <vt:lpstr>Step 2: Bottleneck Identification</vt:lpstr>
      <vt:lpstr>Relative Importance</vt:lpstr>
      <vt:lpstr>Quantile and Tail-end Analysis</vt:lpstr>
      <vt:lpstr>Roots Results Summary</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272</cp:revision>
  <dcterms:created xsi:type="dcterms:W3CDTF">2016-02-29T02:15:03Z</dcterms:created>
  <dcterms:modified xsi:type="dcterms:W3CDTF">2016-11-18T23:30:01Z</dcterms:modified>
</cp:coreProperties>
</file>