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58" r:id="rId4"/>
    <p:sldId id="263" r:id="rId5"/>
    <p:sldId id="275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2" r:id="rId14"/>
    <p:sldId id="273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12D237-C174-224D-BB64-11A792D89757}">
          <p14:sldIdLst>
            <p14:sldId id="256"/>
            <p14:sldId id="278"/>
            <p14:sldId id="258"/>
            <p14:sldId id="263"/>
            <p14:sldId id="275"/>
            <p14:sldId id="261"/>
            <p14:sldId id="262"/>
            <p14:sldId id="265"/>
            <p14:sldId id="266"/>
            <p14:sldId id="267"/>
            <p14:sldId id="269"/>
            <p14:sldId id="270"/>
            <p14:sldId id="272"/>
            <p14:sldId id="273"/>
          </p14:sldIdLst>
        </p14:section>
        <p14:section name="Extras" id="{67ED90FF-6491-4E46-881A-23E4E2BA0AD4}">
          <p14:sldIdLst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43" autoAdjust="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A996-3710-BA43-B1D0-F0CCAD4B7F72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F4561-8DC6-F64C-A13A-E7CB5983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59BE-5CA4-EB42-882C-C91C96C3157C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csb.edu/~ckrintz/racelab.html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digitalgov/apis" TargetMode="External"/><Relationship Id="rId4" Type="http://schemas.openxmlformats.org/officeDocument/2006/relationships/hyperlink" Target="http://ieeexplore.ieee.org/gateway/" TargetMode="External"/><Relationship Id="rId5" Type="http://schemas.openxmlformats.org/officeDocument/2006/relationships/hyperlink" Target="https://api-central.berkeley.edu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Response Time SLAs for Cloud-hosted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 smtClean="0"/>
          </a:p>
          <a:p>
            <a:r>
              <a:rPr lang="en-US" sz="2400" dirty="0" smtClean="0"/>
              <a:t>Computer Science Dept., UC Santa Barbara</a:t>
            </a:r>
          </a:p>
          <a:p>
            <a:endParaRPr lang="en-US" sz="2400" dirty="0"/>
          </a:p>
          <a:p>
            <a:r>
              <a:rPr lang="en-US" sz="2400" dirty="0" smtClean="0"/>
              <a:t>SOCC 2015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" y="6333603"/>
            <a:ext cx="1007300" cy="537228"/>
          </a:xfrm>
          <a:prstGeom prst="rect">
            <a:avLst/>
          </a:prstGeom>
        </p:spPr>
      </p:pic>
      <p:pic>
        <p:nvPicPr>
          <p:cNvPr id="5" name="Picture 4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65" y="6030055"/>
            <a:ext cx="1798645" cy="8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QBETS: Queue Bounds Estimation from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Analyzes the first </a:t>
            </a:r>
            <a:r>
              <a:rPr lang="en-US" i="1" dirty="0" smtClean="0"/>
              <a:t>n</a:t>
            </a:r>
            <a:r>
              <a:rPr lang="en-US" dirty="0" smtClean="0"/>
              <a:t> entries in a time series</a:t>
            </a:r>
          </a:p>
          <a:p>
            <a:r>
              <a:rPr lang="en-US" dirty="0" smtClean="0"/>
              <a:t>Predicts an upper bound for the </a:t>
            </a:r>
            <a:r>
              <a:rPr lang="en-US" i="1" dirty="0" smtClean="0"/>
              <a:t>(n+1)</a:t>
            </a:r>
            <a:r>
              <a:rPr lang="en-US" baseline="30000" dirty="0" err="1" smtClean="0"/>
              <a:t>th</a:t>
            </a:r>
            <a:r>
              <a:rPr lang="en-US" dirty="0" smtClean="0"/>
              <a:t> entry</a:t>
            </a:r>
          </a:p>
          <a:p>
            <a:pPr lvl="1"/>
            <a:r>
              <a:rPr lang="en-US" i="1" dirty="0" smtClean="0"/>
              <a:t>QBETS([x</a:t>
            </a:r>
            <a:r>
              <a:rPr lang="en-US" i="1" baseline="-25000" dirty="0" smtClean="0"/>
              <a:t>1</a:t>
            </a:r>
            <a:r>
              <a:rPr lang="en-US" i="1" dirty="0" smtClean="0"/>
              <a:t>,x</a:t>
            </a:r>
            <a:r>
              <a:rPr lang="en-US" i="1" baseline="-25000" dirty="0" smtClean="0"/>
              <a:t>2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], p) = Q</a:t>
            </a:r>
            <a:r>
              <a:rPr lang="en-US" dirty="0" smtClean="0"/>
              <a:t> where </a:t>
            </a:r>
            <a:r>
              <a:rPr lang="en-US" i="1" dirty="0" smtClean="0"/>
              <a:t>p </a:t>
            </a:r>
            <a:r>
              <a:rPr lang="en-US" i="1" dirty="0" smtClean="0">
                <a:sym typeface="Symbol"/>
              </a:rPr>
              <a:t> </a:t>
            </a:r>
            <a:r>
              <a:rPr lang="en-US" i="1" dirty="0" smtClean="0"/>
              <a:t>(0,1)</a:t>
            </a:r>
          </a:p>
          <a:p>
            <a:pPr lvl="1"/>
            <a:r>
              <a:rPr lang="en-US" i="1" dirty="0" smtClean="0"/>
              <a:t>P(x</a:t>
            </a:r>
            <a:r>
              <a:rPr lang="en-US" i="1" baseline="-25000" dirty="0" smtClean="0"/>
              <a:t>n+1</a:t>
            </a:r>
            <a:r>
              <a:rPr lang="en-US" i="1" dirty="0" smtClean="0"/>
              <a:t> ≤ Q) ≥ p</a:t>
            </a:r>
          </a:p>
          <a:p>
            <a:r>
              <a:rPr lang="en-US" dirty="0" smtClean="0"/>
              <a:t>Cerebro uses QBETS to predict response time SLAs of the form:</a:t>
            </a:r>
          </a:p>
          <a:p>
            <a:pPr lvl="1"/>
            <a:r>
              <a:rPr lang="en-US" dirty="0" smtClean="0"/>
              <a:t>Operation </a:t>
            </a:r>
            <a:r>
              <a:rPr lang="en-US" i="1" dirty="0" smtClean="0"/>
              <a:t>O</a:t>
            </a:r>
            <a:r>
              <a:rPr lang="en-US" dirty="0" smtClean="0"/>
              <a:t> responds </a:t>
            </a:r>
            <a:r>
              <a:rPr lang="en-US" i="1" dirty="0" smtClean="0"/>
              <a:t>under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milliseconds (100</a:t>
            </a:r>
            <a:r>
              <a:rPr lang="en-US" i="1" dirty="0" smtClean="0"/>
              <a:t>p)%</a:t>
            </a:r>
            <a:r>
              <a:rPr lang="en-US" dirty="0" smtClean="0"/>
              <a:t> of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Correctness</a:t>
            </a:r>
            <a:endParaRPr lang="en-US" dirty="0"/>
          </a:p>
        </p:txBody>
      </p:sp>
      <p:pic>
        <p:nvPicPr>
          <p:cNvPr id="4" name="Content Placeholder 3" descr="accuracy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-337614" y="1308424"/>
            <a:ext cx="9773046" cy="53747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747" y="3360853"/>
            <a:ext cx="719717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3701" y="3181265"/>
            <a:ext cx="362902" cy="35917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922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Tightness </a:t>
            </a:r>
            <a:endParaRPr lang="en-US" dirty="0"/>
          </a:p>
        </p:txBody>
      </p:sp>
      <p:pic>
        <p:nvPicPr>
          <p:cNvPr id="4" name="Content Placeholder 3" descr="diff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8" r="-10678"/>
          <a:stretch>
            <a:fillRect/>
          </a:stretch>
        </p:blipFill>
        <p:spPr>
          <a:xfrm>
            <a:off x="-406425" y="1283494"/>
            <a:ext cx="9771727" cy="53740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8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Cerebro</a:t>
            </a:r>
            <a:r>
              <a:rPr lang="en-US" dirty="0" smtClean="0"/>
              <a:t> predictions are correct and moderately tight</a:t>
            </a:r>
          </a:p>
          <a:p>
            <a:pPr lvl="1"/>
            <a:r>
              <a:rPr lang="en-US" dirty="0" smtClean="0"/>
              <a:t>Necessary conditions for use in an SLA</a:t>
            </a:r>
          </a:p>
          <a:p>
            <a:r>
              <a:rPr lang="en-US" dirty="0" smtClean="0"/>
              <a:t>SLA durability period analysis</a:t>
            </a:r>
          </a:p>
          <a:p>
            <a:pPr lvl="1"/>
            <a:r>
              <a:rPr lang="en-US" dirty="0" smtClean="0"/>
              <a:t>GAE: 26.8 hours</a:t>
            </a:r>
          </a:p>
          <a:p>
            <a:pPr lvl="1"/>
            <a:r>
              <a:rPr lang="en-US" dirty="0" err="1" smtClean="0"/>
              <a:t>AppScale</a:t>
            </a:r>
            <a:r>
              <a:rPr lang="en-US" dirty="0" smtClean="0"/>
              <a:t>: 33.7 hours</a:t>
            </a:r>
          </a:p>
          <a:p>
            <a:r>
              <a:rPr lang="en-US" dirty="0" smtClean="0"/>
              <a:t>SLA-related policy enforcement at deployment time with EAGER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Hiranya Jayathilaka (</a:t>
            </a:r>
            <a:r>
              <a:rPr lang="en-US" dirty="0" err="1" smtClean="0"/>
              <a:t>hiranya@cs.ucsb.edu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UCSB Lab for Research on Adaptive Computing </a:t>
            </a:r>
            <a:r>
              <a:rPr lang="en-US" dirty="0" smtClean="0"/>
              <a:t>Environments (</a:t>
            </a:r>
            <a:r>
              <a:rPr lang="en-US" dirty="0" err="1" smtClean="0"/>
              <a:t>RACELab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://www.cs.ucsb.edu/~ckrintz/racelab.html</a:t>
            </a:r>
            <a:endParaRPr lang="en-US" sz="2400" dirty="0"/>
          </a:p>
        </p:txBody>
      </p:sp>
      <p:pic>
        <p:nvPicPr>
          <p:cNvPr id="4" name="Picture 3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373" y="4413766"/>
            <a:ext cx="4289254" cy="19744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wing_API_Catego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1" y="104482"/>
            <a:ext cx="8552118" cy="5601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941" y="5447424"/>
            <a:ext cx="855211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Non-commercial entities are joining the API party too…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White House API Program: </a:t>
            </a:r>
            <a:r>
              <a:rPr lang="en-US" dirty="0" smtClean="0">
                <a:hlinkClick r:id="rId3"/>
              </a:rPr>
              <a:t>https://www.whitehouse.gov/digitalgov/apis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IEEE APIs: </a:t>
            </a:r>
            <a:r>
              <a:rPr lang="en-US" dirty="0" smtClean="0">
                <a:hlinkClick r:id="rId4"/>
              </a:rPr>
              <a:t>http://ieeexplore.ieee.org/gateway/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UC Berkeley APIs: </a:t>
            </a:r>
            <a:r>
              <a:rPr lang="en-US" dirty="0" smtClean="0">
                <a:hlinkClick r:id="rId5"/>
              </a:rPr>
              <a:t>https://api-central.berkeley.edu/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65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SDK monitor: App Engine Java app</a:t>
            </a:r>
          </a:p>
          <a:p>
            <a:r>
              <a:rPr lang="en-US" dirty="0" smtClean="0"/>
              <a:t>Tests conducted on Google App Engine public cloud, and </a:t>
            </a:r>
            <a:r>
              <a:rPr lang="en-US" dirty="0" err="1" smtClean="0"/>
              <a:t>AppScale</a:t>
            </a:r>
            <a:r>
              <a:rPr lang="en-US" dirty="0" smtClean="0"/>
              <a:t> private cloud (running on a 4-node Eucalyptus cluster)</a:t>
            </a:r>
          </a:p>
          <a:p>
            <a:r>
              <a:rPr lang="en-US" dirty="0" smtClean="0"/>
              <a:t>Network delay between client and Google is included but not modeled or predicted explicitly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134" y="2911117"/>
            <a:ext cx="1415857" cy="1412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7991" y="2911117"/>
            <a:ext cx="928351" cy="1412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63544" y="2219188"/>
            <a:ext cx="4233625" cy="27964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88680" y="2911117"/>
            <a:ext cx="1415857" cy="1412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2570488" y="3322368"/>
            <a:ext cx="4947412" cy="590074"/>
          </a:xfrm>
          <a:prstGeom prst="left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88729" y="2475743"/>
            <a:ext cx="16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Internet</a:t>
            </a:r>
            <a:endParaRPr lang="en-US" sz="2400" b="1" dirty="0"/>
          </a:p>
        </p:txBody>
      </p:sp>
      <p:sp>
        <p:nvSpPr>
          <p:cNvPr id="17" name="Line Callout 1 16"/>
          <p:cNvSpPr/>
          <p:nvPr/>
        </p:nvSpPr>
        <p:spPr>
          <a:xfrm>
            <a:off x="457200" y="1629883"/>
            <a:ext cx="1526673" cy="845860"/>
          </a:xfrm>
          <a:prstGeom prst="borderCallout1">
            <a:avLst>
              <a:gd name="adj1" fmla="val 105192"/>
              <a:gd name="adj2" fmla="val 65617"/>
              <a:gd name="adj3" fmla="val 141314"/>
              <a:gd name="adj4" fmla="val 9528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Promotes service reuse</a:t>
            </a:r>
            <a:endParaRPr lang="en-US" sz="1600" dirty="0"/>
          </a:p>
        </p:txBody>
      </p:sp>
      <p:sp>
        <p:nvSpPr>
          <p:cNvPr id="18" name="Line Callout 1 17"/>
          <p:cNvSpPr/>
          <p:nvPr/>
        </p:nvSpPr>
        <p:spPr>
          <a:xfrm>
            <a:off x="6754563" y="5181618"/>
            <a:ext cx="1932237" cy="1065463"/>
          </a:xfrm>
          <a:prstGeom prst="borderCallout1">
            <a:avLst>
              <a:gd name="adj1" fmla="val -13097"/>
              <a:gd name="adj2" fmla="val 59735"/>
              <a:gd name="adj3" fmla="val -74751"/>
              <a:gd name="adj4" fmla="val 80362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Leverages IT resources of the service provider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515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~14,000</a:t>
            </a:r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are Now IT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impact user experience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do not provide strong guarantees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User_icon_BLACK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82" y="2081968"/>
            <a:ext cx="1141019" cy="1012608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488861" y="2283328"/>
            <a:ext cx="1231602" cy="577245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SLAs and “The Cloud”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</a:t>
            </a:r>
            <a:r>
              <a:rPr lang="en-US" dirty="0" smtClean="0"/>
              <a:t>cloud platforms only provide </a:t>
            </a:r>
            <a:r>
              <a:rPr lang="en-US" i="1" dirty="0" smtClean="0"/>
              <a:t>some </a:t>
            </a:r>
            <a:r>
              <a:rPr lang="en-US" dirty="0" smtClean="0"/>
              <a:t>uptime SLAs for individual </a:t>
            </a:r>
            <a:r>
              <a:rPr lang="en-US" dirty="0" smtClean="0"/>
              <a:t>APIs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Cloud platforms do not provide SLAs on deployed user applications and APIs.</a:t>
            </a:r>
            <a:endParaRPr lang="en-US" dirty="0"/>
          </a:p>
        </p:txBody>
      </p:sp>
      <p:pic>
        <p:nvPicPr>
          <p:cNvPr id="4" name="Picture 3" descr="Screen Shot 2015-08-16 at 2.5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2" y="2779566"/>
            <a:ext cx="8271616" cy="18861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SLAs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Question:</a:t>
            </a:r>
            <a:r>
              <a:rPr lang="en-US" i="1" dirty="0" smtClean="0"/>
              <a:t> </a:t>
            </a:r>
            <a:r>
              <a:rPr lang="en-US" dirty="0" smtClean="0"/>
              <a:t>Is it possible to determine, automatically, performance SLAs for cloud-hosted applications and APIs?</a:t>
            </a:r>
          </a:p>
          <a:p>
            <a:r>
              <a:rPr lang="en-US" b="1" i="1" dirty="0" smtClean="0"/>
              <a:t>Our solution:</a:t>
            </a:r>
            <a:r>
              <a:rPr lang="en-US" dirty="0" smtClean="0"/>
              <a:t> Cerebro</a:t>
            </a:r>
          </a:p>
          <a:p>
            <a:pPr lvl="1"/>
            <a:r>
              <a:rPr lang="en-US" dirty="0" smtClean="0"/>
              <a:t>Predicts the response time of future web-API invocations from historical measurements</a:t>
            </a:r>
          </a:p>
          <a:p>
            <a:pPr lvl="1"/>
            <a:r>
              <a:rPr lang="en-US" dirty="0" smtClean="0"/>
              <a:t>Fully automatic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PaaS</a:t>
            </a:r>
            <a:r>
              <a:rPr lang="en-US" dirty="0"/>
              <a:t> </a:t>
            </a:r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Clouds for Web Services</a:t>
            </a:r>
            <a:endParaRPr lang="en-US" dirty="0"/>
          </a:p>
        </p:txBody>
      </p:sp>
      <p:pic>
        <p:nvPicPr>
          <p:cNvPr id="19" name="Picture 18" descr="cloud_app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97" y="1292783"/>
            <a:ext cx="6518807" cy="5552888"/>
          </a:xfrm>
          <a:prstGeom prst="rect">
            <a:avLst/>
          </a:prstGeom>
        </p:spPr>
      </p:pic>
      <p:sp>
        <p:nvSpPr>
          <p:cNvPr id="20" name="Line Callout 2 19"/>
          <p:cNvSpPr/>
          <p:nvPr/>
        </p:nvSpPr>
        <p:spPr>
          <a:xfrm>
            <a:off x="111966" y="3355539"/>
            <a:ext cx="1479561" cy="904468"/>
          </a:xfrm>
          <a:prstGeom prst="borderCallout2">
            <a:avLst>
              <a:gd name="adj1" fmla="val 58612"/>
              <a:gd name="adj2" fmla="val 98267"/>
              <a:gd name="adj3" fmla="val 126266"/>
              <a:gd name="adj4" fmla="val 116815"/>
              <a:gd name="adj5" fmla="val 127577"/>
              <a:gd name="adj6" fmla="val 1695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code must adhere to the provided cloud SDK</a:t>
            </a:r>
            <a:endParaRPr lang="en-US" sz="1400" dirty="0"/>
          </a:p>
        </p:txBody>
      </p:sp>
      <p:sp>
        <p:nvSpPr>
          <p:cNvPr id="23" name="Line Callout 2 22"/>
          <p:cNvSpPr/>
          <p:nvPr/>
        </p:nvSpPr>
        <p:spPr>
          <a:xfrm>
            <a:off x="236261" y="1551055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9376"/>
              <a:gd name="adj6" fmla="val 14038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Scalable, high available and cost effective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292025" y="1317441"/>
            <a:ext cx="1849452" cy="901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Application</a:t>
            </a:r>
          </a:p>
          <a:p>
            <a:pPr algn="ctr"/>
            <a:r>
              <a:rPr lang="en-US" sz="1200" dirty="0" smtClean="0"/>
              <a:t>(Web, Mobile or Desktop)</a:t>
            </a:r>
            <a:endParaRPr lang="en-US" sz="1200" dirty="0"/>
          </a:p>
        </p:txBody>
      </p:sp>
      <p:sp>
        <p:nvSpPr>
          <p:cNvPr id="26" name="Line Callout 2 25"/>
          <p:cNvSpPr/>
          <p:nvPr/>
        </p:nvSpPr>
        <p:spPr>
          <a:xfrm>
            <a:off x="7577131" y="305416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2561"/>
              <a:gd name="adj6" fmla="val -879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Restricted I/O and threading capabilities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PaaS</a:t>
            </a:r>
            <a:r>
              <a:rPr lang="en-US" dirty="0" smtClean="0"/>
              <a:t> Client Application Survey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5788" y="1738387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PaaS</a:t>
            </a:r>
            <a:r>
              <a:rPr lang="en-US" sz="2400" dirty="0" smtClean="0"/>
              <a:t> Client Applications…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788" y="2539771"/>
            <a:ext cx="8692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branches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99% of the methods have &lt; 36 paths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loops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88% of the methods have no loops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Spend most of their time executing cloud SDK calls (&gt; 94%)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25788" y="4631612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So…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5788" y="5432996"/>
            <a:ext cx="869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000" dirty="0" err="1" smtClean="0"/>
              <a:t>PaaS</a:t>
            </a:r>
            <a:r>
              <a:rPr lang="en-US" sz="2000" dirty="0" smtClean="0"/>
              <a:t> applications are highly amenable to static analysis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 smtClean="0"/>
              <a:t>Cloud SDK calls essentially define client-perceived application performance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>
          <a:xfrm>
            <a:off x="-415759" y="1348758"/>
            <a:ext cx="9559759" cy="525749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553</Words>
  <Application>Microsoft Macintosh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Response Time SLAs for Cloud-hosted Web Applications</vt:lpstr>
      <vt:lpstr>Web APIs</vt:lpstr>
      <vt:lpstr>PowerPoint Presentation</vt:lpstr>
      <vt:lpstr>Web APIs are Now IT Resources</vt:lpstr>
      <vt:lpstr>Application SLAs and “The Cloud”</vt:lpstr>
      <vt:lpstr>Performance SLAs in the Cloud</vt:lpstr>
      <vt:lpstr>PaaS Clouds for Web Services</vt:lpstr>
      <vt:lpstr>PaaS Client Application Survey</vt:lpstr>
      <vt:lpstr>Cerebro Architecture</vt:lpstr>
      <vt:lpstr>QBETS: Queue Bounds Estimation from Time Series</vt:lpstr>
      <vt:lpstr>Evaluation: Prediction Correctness</vt:lpstr>
      <vt:lpstr>Evaluation: Prediction Tightness </vt:lpstr>
      <vt:lpstr>Conclusions and Future Work</vt:lpstr>
      <vt:lpstr>Thank You! Questions?</vt:lpstr>
      <vt:lpstr>PowerPoint Presentation</vt:lpstr>
      <vt:lpstr>Prototype and Experiments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Time SLAs for Cloud-hosted Web Applications</dc:title>
  <dc:subject/>
  <dc:creator>Hiranya Jayathilaka</dc:creator>
  <cp:keywords/>
  <dc:description/>
  <cp:lastModifiedBy>Hiranya Jayathilaka</cp:lastModifiedBy>
  <cp:revision>95</cp:revision>
  <dcterms:created xsi:type="dcterms:W3CDTF">2015-08-13T16:00:56Z</dcterms:created>
  <dcterms:modified xsi:type="dcterms:W3CDTF">2015-08-25T08:30:41Z</dcterms:modified>
  <cp:category/>
</cp:coreProperties>
</file>