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93EE2-0AF0-C049-B204-745779359EBC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1EA5-B2EE-CB49-87F5-E64C2854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4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149A-B522-5047-947D-FC1A7AD06D32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987F1-3249-E640-8198-55878C02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utility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815-6331-9444-B06E-921213318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5F0-C475-A542-83CF-3F3651894095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9A9A-3D51-D343-9E36-A5B14D217E78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437-AB96-044F-8A20-537BAAA6526B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1AE5-FC83-A640-B237-A811D30CD18D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464E-8867-9842-85F9-FBA519D2660D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F166-4706-7441-AD52-3752BB1FA54C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9F48-3E15-D641-985C-B9946B1DC920}" type="datetime1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269F-0179-9348-8B3E-6839520A7F94}" type="datetime1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782F-6AB7-F44D-B700-3B7B425A16AE}" type="datetime1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D521-4436-C547-A345-74237E20F4CE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BE8-9CE2-4540-8E67-9544C0C936E1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B4B0-8549-1D44-BD11-9CDBF6ED9715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B162-7406-E049-AEF8-566F5B1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Governance for Cloud-hosted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543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Hiranya Jayathilaka</a:t>
            </a:r>
          </a:p>
          <a:p>
            <a:r>
              <a:rPr lang="en-US" sz="2000" dirty="0" err="1" smtClean="0"/>
              <a:t>RACELab</a:t>
            </a:r>
            <a:endParaRPr lang="en-US" sz="2000" dirty="0"/>
          </a:p>
        </p:txBody>
      </p:sp>
      <p:pic>
        <p:nvPicPr>
          <p:cNvPr id="4" name="Picture 3" descr="race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740481"/>
            <a:ext cx="2628900" cy="1194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503370"/>
            <a:ext cx="8724677" cy="369332"/>
          </a:xfrm>
          <a:prstGeom prst="rect">
            <a:avLst/>
          </a:prstGeom>
          <a:solidFill>
            <a:srgbClr val="13110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Hot Coffee &amp; Cool Research Tuesdays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coffeeart-on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078201"/>
            <a:ext cx="805859" cy="7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 rot="10800000">
            <a:off x="135627" y="3511493"/>
            <a:ext cx="6348073" cy="3088123"/>
          </a:xfrm>
          <a:prstGeom prst="cloud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3978" y="5441569"/>
            <a:ext cx="3996901" cy="610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36391" y="4831412"/>
            <a:ext cx="3312074" cy="610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Programming Platform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9933" y="4221258"/>
            <a:ext cx="2564990" cy="6101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Application 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514295" y="3513368"/>
            <a:ext cx="276068" cy="30881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1595" y="4649588"/>
            <a:ext cx="29124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Scalability</a:t>
            </a:r>
          </a:p>
          <a:p>
            <a:pPr algn="ctr"/>
            <a:r>
              <a:rPr lang="en-US" sz="1600" dirty="0" smtClean="0"/>
              <a:t>High availability</a:t>
            </a:r>
          </a:p>
          <a:p>
            <a:pPr algn="ctr"/>
            <a:r>
              <a:rPr lang="en-US" sz="1600" dirty="0" smtClean="0"/>
              <a:t>Productivity enhancement</a:t>
            </a:r>
          </a:p>
          <a:p>
            <a:pPr algn="ctr"/>
            <a:endParaRPr lang="en-US" sz="1700" dirty="0"/>
          </a:p>
        </p:txBody>
      </p:sp>
      <p:pic>
        <p:nvPicPr>
          <p:cNvPr id="11" name="Picture 10" descr="compan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1962"/>
            <a:ext cx="1371600" cy="1371600"/>
          </a:xfrm>
          <a:prstGeom prst="rect">
            <a:avLst/>
          </a:prstGeom>
        </p:spPr>
      </p:pic>
      <p:pic>
        <p:nvPicPr>
          <p:cNvPr id="12" name="Picture 11" descr="scientist-icon-535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43" y="1591962"/>
            <a:ext cx="1371600" cy="1371600"/>
          </a:xfrm>
          <a:prstGeom prst="rect">
            <a:avLst/>
          </a:prstGeom>
        </p:spPr>
      </p:pic>
      <p:pic>
        <p:nvPicPr>
          <p:cNvPr id="13" name="Picture 12" descr="mobile_user_400_clr_9132-262x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65" y="1591962"/>
            <a:ext cx="1197864" cy="13716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3473942" y="2963562"/>
            <a:ext cx="298833" cy="4234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898302">
            <a:off x="1612941" y="2979107"/>
            <a:ext cx="301752" cy="6989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3352521" flipH="1">
            <a:off x="5131914" y="2934330"/>
            <a:ext cx="301752" cy="7021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Unresolved Issues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not enforce good coding practices</a:t>
            </a:r>
          </a:p>
          <a:p>
            <a:r>
              <a:rPr lang="en-US" dirty="0" smtClean="0"/>
              <a:t>Cannot reason about application performance</a:t>
            </a:r>
            <a:endParaRPr lang="en-US" dirty="0"/>
          </a:p>
          <a:p>
            <a:r>
              <a:rPr lang="en-US" dirty="0" smtClean="0"/>
              <a:t>Difficult to debug performance issues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4169045" y="-442825"/>
            <a:ext cx="778212" cy="8257297"/>
          </a:xfrm>
          <a:prstGeom prst="leftBrace">
            <a:avLst>
              <a:gd name="adj1" fmla="val 8333"/>
              <a:gd name="adj2" fmla="val 501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 rot="10800000">
            <a:off x="2181130" y="4293425"/>
            <a:ext cx="4978425" cy="2067323"/>
          </a:xfrm>
          <a:prstGeom prst="cloud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5313" y="4968135"/>
            <a:ext cx="2444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 maintenance</a:t>
            </a:r>
          </a:p>
          <a:p>
            <a:pPr algn="ctr"/>
            <a:r>
              <a:rPr lang="en-US" dirty="0" smtClean="0"/>
              <a:t>Reliable</a:t>
            </a:r>
          </a:p>
          <a:p>
            <a:pPr algn="ctr"/>
            <a:r>
              <a:rPr lang="en-US" dirty="0" smtClean="0"/>
              <a:t>Dependable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Mechanism by which the acceptable operational parameters are specified and maintained in a system</a:t>
            </a:r>
          </a:p>
          <a:p>
            <a:r>
              <a:rPr lang="en-US" dirty="0" smtClean="0"/>
              <a:t>3-tier approach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Enforcement</a:t>
            </a:r>
          </a:p>
          <a:p>
            <a:pPr lvl="1"/>
            <a:r>
              <a:rPr lang="en-US" dirty="0" smtClean="0"/>
              <a:t>Detection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dirty="0"/>
              <a:t>nforced </a:t>
            </a:r>
            <a:r>
              <a:rPr lang="en-US" b="1" dirty="0"/>
              <a:t>A</a:t>
            </a:r>
            <a:r>
              <a:rPr lang="en-US" dirty="0"/>
              <a:t>PI </a:t>
            </a:r>
            <a:r>
              <a:rPr lang="en-US" b="1" dirty="0"/>
              <a:t>G</a:t>
            </a:r>
            <a:r>
              <a:rPr lang="en-US" dirty="0"/>
              <a:t>overnance </a:t>
            </a:r>
            <a:r>
              <a:rPr lang="en-US" b="1" dirty="0"/>
              <a:t>E</a:t>
            </a:r>
            <a:r>
              <a:rPr lang="en-US" dirty="0"/>
              <a:t>ngine for </a:t>
            </a:r>
            <a:r>
              <a:rPr lang="en-US" b="1" dirty="0"/>
              <a:t>R</a:t>
            </a:r>
            <a:r>
              <a:rPr lang="en-US" dirty="0"/>
              <a:t>EST</a:t>
            </a:r>
          </a:p>
          <a:p>
            <a:r>
              <a:rPr lang="en-US" dirty="0"/>
              <a:t>A model and an architecture for facilitating </a:t>
            </a:r>
            <a:r>
              <a:rPr lang="en-US" dirty="0" smtClean="0"/>
              <a:t>governance </a:t>
            </a:r>
            <a:r>
              <a:rPr lang="en-US" dirty="0"/>
              <a:t>as a native feature </a:t>
            </a:r>
            <a:r>
              <a:rPr lang="en-US" dirty="0" smtClean="0"/>
              <a:t>in </a:t>
            </a:r>
            <a:r>
              <a:rPr lang="en-US" dirty="0" err="1"/>
              <a:t>PaaS</a:t>
            </a:r>
            <a:r>
              <a:rPr lang="en-US" dirty="0"/>
              <a:t> clouds</a:t>
            </a:r>
          </a:p>
          <a:p>
            <a:r>
              <a:rPr lang="en-US" dirty="0"/>
              <a:t>Can be easily built into existing cloud platforms</a:t>
            </a:r>
          </a:p>
          <a:p>
            <a:r>
              <a:rPr lang="en-US" dirty="0"/>
              <a:t>Facilitates comprehensive policy enforcement at deployment </a:t>
            </a:r>
            <a:r>
              <a:rPr lang="en-US" dirty="0" smtClean="0"/>
              <a:t>of web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5811053"/>
            <a:ext cx="8788400" cy="103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/>
              <a:t>C. </a:t>
            </a:r>
            <a:r>
              <a:rPr lang="en-US" sz="1400" i="1" dirty="0" err="1"/>
              <a:t>Krintz</a:t>
            </a:r>
            <a:r>
              <a:rPr lang="en-US" sz="1400" i="1" dirty="0"/>
              <a:t>, H. Jayathilaka, S. </a:t>
            </a:r>
            <a:r>
              <a:rPr lang="en-US" sz="1400" i="1" dirty="0" err="1"/>
              <a:t>Dimopoulos</a:t>
            </a:r>
            <a:r>
              <a:rPr lang="en-US" sz="1400" i="1" dirty="0"/>
              <a:t>, A. </a:t>
            </a:r>
            <a:r>
              <a:rPr lang="en-US" sz="1400" i="1" dirty="0" err="1"/>
              <a:t>Pucher</a:t>
            </a:r>
            <a:r>
              <a:rPr lang="en-US" sz="1400" i="1" dirty="0"/>
              <a:t>, R. </a:t>
            </a:r>
            <a:r>
              <a:rPr lang="en-US" sz="1400" i="1" dirty="0" err="1"/>
              <a:t>Wolski</a:t>
            </a:r>
            <a:r>
              <a:rPr lang="en-US" sz="1400" i="1" dirty="0"/>
              <a:t> and T. </a:t>
            </a:r>
            <a:r>
              <a:rPr lang="en-US" sz="1400" i="1" dirty="0" err="1"/>
              <a:t>Bultan</a:t>
            </a:r>
            <a:r>
              <a:rPr lang="en-US" sz="1400" i="1" dirty="0"/>
              <a:t>, "Cloud Platform Support for API Governance</a:t>
            </a:r>
            <a:r>
              <a:rPr lang="en-US" sz="1400" i="1" dirty="0" smtClean="0"/>
              <a:t>,” IEEE </a:t>
            </a:r>
            <a:r>
              <a:rPr lang="en-US" sz="1400" i="1" dirty="0"/>
              <a:t>International Conference </a:t>
            </a:r>
            <a:r>
              <a:rPr lang="en-US" sz="1400" i="1" dirty="0" smtClean="0"/>
              <a:t>on Cloud Engineering 2014 (IC2E).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/>
              <a:t>H. Jayathilaka, C. </a:t>
            </a:r>
            <a:r>
              <a:rPr lang="en-US" sz="1400" i="1" dirty="0" err="1"/>
              <a:t>Krintz</a:t>
            </a:r>
            <a:r>
              <a:rPr lang="en-US" sz="1400" i="1" dirty="0"/>
              <a:t> and R. </a:t>
            </a:r>
            <a:r>
              <a:rPr lang="en-US" sz="1400" i="1" dirty="0" err="1"/>
              <a:t>Wolski</a:t>
            </a:r>
            <a:r>
              <a:rPr lang="en-US" sz="1400" i="1" dirty="0"/>
              <a:t>, "EAGER: Deployment-Time API Governance for Modern </a:t>
            </a:r>
            <a:r>
              <a:rPr lang="en-US" sz="1400" i="1" dirty="0" err="1"/>
              <a:t>PaaS</a:t>
            </a:r>
            <a:r>
              <a:rPr lang="en-US" sz="1400" i="1" dirty="0"/>
              <a:t> Clouds</a:t>
            </a:r>
            <a:r>
              <a:rPr lang="en-US" sz="1400" i="1" dirty="0" smtClean="0"/>
              <a:t>,” IEEE </a:t>
            </a:r>
            <a:r>
              <a:rPr lang="en-US" sz="1400" i="1" dirty="0"/>
              <a:t>International Conference </a:t>
            </a:r>
            <a:r>
              <a:rPr lang="en-US" sz="1400" i="1" dirty="0" smtClean="0"/>
              <a:t>on Cloud Engineering 2015 (IC2E).</a:t>
            </a:r>
            <a:endParaRPr lang="en-US" sz="1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Cerebro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Predicts the response time of web APIs developed for </a:t>
            </a:r>
            <a:r>
              <a:rPr lang="en-US" dirty="0" err="1" smtClean="0"/>
              <a:t>PaaS</a:t>
            </a:r>
            <a:endParaRPr lang="en-US" dirty="0"/>
          </a:p>
          <a:p>
            <a:r>
              <a:rPr lang="en-US" dirty="0" smtClean="0"/>
              <a:t>Fully automatic</a:t>
            </a:r>
          </a:p>
          <a:p>
            <a:r>
              <a:rPr lang="en-US" dirty="0" smtClean="0"/>
              <a:t>Uses a combination of static analysis and continuous system monitoring</a:t>
            </a:r>
          </a:p>
          <a:p>
            <a:r>
              <a:rPr lang="en-US" dirty="0" smtClean="0"/>
              <a:t>Provides a statistical framework for forming and invalidating performance SLAs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5811053"/>
            <a:ext cx="8788400" cy="103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 smtClean="0"/>
              <a:t>H. Jayathilaka, C. </a:t>
            </a:r>
            <a:r>
              <a:rPr lang="en-US" sz="1400" i="1" dirty="0" err="1" smtClean="0"/>
              <a:t>Krintz</a:t>
            </a:r>
            <a:r>
              <a:rPr lang="en-US" sz="1400" i="1" dirty="0" smtClean="0"/>
              <a:t> and R. </a:t>
            </a:r>
            <a:r>
              <a:rPr lang="en-US" sz="1400" i="1" dirty="0" err="1" smtClean="0"/>
              <a:t>Wolski</a:t>
            </a:r>
            <a:r>
              <a:rPr lang="en-US" sz="1400" i="1" dirty="0" smtClean="0"/>
              <a:t>, “Response Time Service-Level Agreements for Cloud-hosted Web Applications”, 2015 ACM Symposium on Cloud Computing (SOCC)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i="1" dirty="0" smtClean="0"/>
              <a:t>H</a:t>
            </a:r>
            <a:r>
              <a:rPr lang="en-US" sz="1400" i="1" dirty="0"/>
              <a:t>. Jayathilaka, C. </a:t>
            </a:r>
            <a:r>
              <a:rPr lang="en-US" sz="1400" i="1" dirty="0" err="1"/>
              <a:t>Krintz</a:t>
            </a:r>
            <a:r>
              <a:rPr lang="en-US" sz="1400" i="1" dirty="0"/>
              <a:t> and R. </a:t>
            </a:r>
            <a:r>
              <a:rPr lang="en-US" sz="1400" i="1" dirty="0" err="1"/>
              <a:t>Wolski</a:t>
            </a:r>
            <a:r>
              <a:rPr lang="en-US" sz="1400" i="1" dirty="0"/>
              <a:t>, "Service-Level Agreement Durability for Web Service Response Time," 2015 IEEE 7th International Conference on Cloud Computing Technology and Science (</a:t>
            </a:r>
            <a:r>
              <a:rPr lang="en-US" sz="1400" i="1" dirty="0" err="1"/>
              <a:t>CloudCom</a:t>
            </a:r>
            <a:r>
              <a:rPr lang="en-US" sz="1400" i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performance debugging framework for cloud-hosted applications</a:t>
            </a:r>
          </a:p>
          <a:p>
            <a:pPr lvl="1"/>
            <a:r>
              <a:rPr lang="en-US" dirty="0" smtClean="0"/>
              <a:t>Anomaly detection and bottleneck identification</a:t>
            </a:r>
          </a:p>
          <a:p>
            <a:pPr lvl="1"/>
            <a:r>
              <a:rPr lang="en-US" dirty="0" smtClean="0"/>
              <a:t>Without instrumenting application code</a:t>
            </a:r>
          </a:p>
          <a:p>
            <a:r>
              <a:rPr lang="en-US" dirty="0" smtClean="0"/>
              <a:t>Enable evaluation of different data gathering and analysis methods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7832" y="5454025"/>
            <a:ext cx="2988337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7832" y="3550339"/>
            <a:ext cx="2988337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7832" y="1646654"/>
            <a:ext cx="2988337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Loadbalancer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4572001" y="2792248"/>
            <a:ext cx="0" cy="758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>
            <a:off x="4572001" y="4695933"/>
            <a:ext cx="0" cy="75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7862" y="5454025"/>
            <a:ext cx="2529970" cy="1145594"/>
          </a:xfrm>
          <a:prstGeom prst="rect">
            <a:avLst/>
          </a:prstGeom>
          <a:solidFill>
            <a:srgbClr val="61D6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SDK call tracing,</a:t>
            </a:r>
          </a:p>
          <a:p>
            <a:pPr algn="ctr"/>
            <a:r>
              <a:rPr lang="en-US" sz="1600" dirty="0" smtClean="0"/>
              <a:t>SDK call time measurement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47862" y="1646654"/>
            <a:ext cx="2529970" cy="1145594"/>
          </a:xfrm>
          <a:prstGeom prst="rect">
            <a:avLst/>
          </a:prstGeom>
          <a:solidFill>
            <a:srgbClr val="61D6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 access logging,</a:t>
            </a:r>
          </a:p>
          <a:p>
            <a:pPr algn="ctr"/>
            <a:r>
              <a:rPr lang="en-US" sz="1600" dirty="0" smtClean="0"/>
              <a:t>Request ID generation</a:t>
            </a:r>
            <a:endParaRPr lang="en-US" sz="1600" dirty="0"/>
          </a:p>
        </p:txBody>
      </p:sp>
      <p:sp>
        <p:nvSpPr>
          <p:cNvPr id="13" name="Can 12"/>
          <p:cNvSpPr/>
          <p:nvPr/>
        </p:nvSpPr>
        <p:spPr>
          <a:xfrm>
            <a:off x="1202728" y="3550339"/>
            <a:ext cx="1220238" cy="1145594"/>
          </a:xfrm>
          <a:prstGeom prst="can">
            <a:avLst/>
          </a:prstGeom>
          <a:solidFill>
            <a:srgbClr val="61D6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Store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2" idx="2"/>
            <a:endCxn id="13" idx="1"/>
          </p:cNvCxnSpPr>
          <p:nvPr/>
        </p:nvCxnSpPr>
        <p:spPr>
          <a:xfrm>
            <a:off x="1812847" y="2792248"/>
            <a:ext cx="0" cy="758091"/>
          </a:xfrm>
          <a:prstGeom prst="straightConnector1">
            <a:avLst/>
          </a:prstGeom>
          <a:ln>
            <a:solidFill>
              <a:srgbClr val="61D6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13" idx="3"/>
          </p:cNvCxnSpPr>
          <p:nvPr/>
        </p:nvCxnSpPr>
        <p:spPr>
          <a:xfrm flipV="1">
            <a:off x="1812847" y="4695933"/>
            <a:ext cx="0" cy="758092"/>
          </a:xfrm>
          <a:prstGeom prst="straightConnector1">
            <a:avLst/>
          </a:prstGeom>
          <a:ln>
            <a:solidFill>
              <a:srgbClr val="61D6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66169" y="1646654"/>
            <a:ext cx="2529970" cy="1145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Anomaly detection,</a:t>
            </a:r>
          </a:p>
          <a:p>
            <a:pPr algn="ctr"/>
            <a:r>
              <a:rPr lang="en-US" sz="1600" dirty="0" smtClean="0"/>
              <a:t>Workload change point analysis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066169" y="5454025"/>
            <a:ext cx="2529970" cy="1145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Bottleneck identification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Efficiently enforce governance on cloud apps to achieve policy conformance and performance objectives</a:t>
            </a:r>
          </a:p>
          <a:p>
            <a:r>
              <a:rPr lang="en-US" dirty="0" smtClean="0"/>
              <a:t>EAGER: Policy specification and enforcement</a:t>
            </a:r>
          </a:p>
          <a:p>
            <a:r>
              <a:rPr lang="en-US" dirty="0" err="1" smtClean="0"/>
              <a:t>Cerebro</a:t>
            </a:r>
            <a:r>
              <a:rPr lang="en-US" dirty="0" smtClean="0"/>
              <a:t>: Performance analysis for enhancing enforcement capabilities</a:t>
            </a:r>
          </a:p>
          <a:p>
            <a:r>
              <a:rPr lang="en-US" dirty="0" smtClean="0"/>
              <a:t>Root: Detection and diagnostics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162-7406-E049-AEF8-566F5B19FBA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tman_on_coff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88" y="4865766"/>
            <a:ext cx="2656312" cy="19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413</Words>
  <Application>Microsoft Macintosh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Governance for Cloud-hosted Applications</vt:lpstr>
      <vt:lpstr>Cloud Computing</vt:lpstr>
      <vt:lpstr>Unresolved Issues in the Cloud</vt:lpstr>
      <vt:lpstr>Solution: Governance</vt:lpstr>
      <vt:lpstr>EAGER</vt:lpstr>
      <vt:lpstr>Cerebro</vt:lpstr>
      <vt:lpstr>Roots</vt:lpstr>
      <vt:lpstr>Roots Architecture</vt:lpstr>
      <vt:lpstr>Summary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Hiranya Jayathilaka</dc:creator>
  <cp:lastModifiedBy>Hiranya Jayathilaka</cp:lastModifiedBy>
  <cp:revision>12</cp:revision>
  <dcterms:created xsi:type="dcterms:W3CDTF">2016-05-02T01:39:46Z</dcterms:created>
  <dcterms:modified xsi:type="dcterms:W3CDTF">2016-05-02T02:25:43Z</dcterms:modified>
</cp:coreProperties>
</file>