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5"/>
  </p:notesMasterIdLst>
  <p:sldIdLst>
    <p:sldId id="256" r:id="rId2"/>
    <p:sldId id="257" r:id="rId3"/>
    <p:sldId id="258" r:id="rId4"/>
    <p:sldId id="259" r:id="rId5"/>
    <p:sldId id="271" r:id="rId6"/>
    <p:sldId id="272" r:id="rId7"/>
    <p:sldId id="261" r:id="rId8"/>
    <p:sldId id="273" r:id="rId9"/>
    <p:sldId id="264" r:id="rId10"/>
    <p:sldId id="263" r:id="rId11"/>
    <p:sldId id="268" r:id="rId12"/>
    <p:sldId id="266"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F9A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867B19-BE4C-4740-8A18-572D188F2192}" type="datetimeFigureOut">
              <a:rPr lang="en-US" smtClean="0"/>
              <a:t>7/27/2022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86479D-E1F1-4E32-88F3-59FA1C7944D7}" type="slidenum">
              <a:rPr lang="en-US" smtClean="0"/>
              <a:t>‹#›</a:t>
            </a:fld>
            <a:endParaRPr lang="en-US"/>
          </a:p>
        </p:txBody>
      </p:sp>
    </p:spTree>
    <p:extLst>
      <p:ext uri="{BB962C8B-B14F-4D97-AF65-F5344CB8AC3E}">
        <p14:creationId xmlns:p14="http://schemas.microsoft.com/office/powerpoint/2010/main" val="41516398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B98FDB4-3734-498E-9965-D89718C4E5DF}" type="datetimeFigureOut">
              <a:rPr lang="en-US" smtClean="0"/>
              <a:t>7/27/2022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E67D9-53EA-4F50-BB30-9EF1ADB1D6E7}" type="slidenum">
              <a:rPr lang="en-US" smtClean="0"/>
              <a:t>‹#›</a:t>
            </a:fld>
            <a:endParaRPr lang="en-US"/>
          </a:p>
        </p:txBody>
      </p:sp>
    </p:spTree>
    <p:extLst>
      <p:ext uri="{BB962C8B-B14F-4D97-AF65-F5344CB8AC3E}">
        <p14:creationId xmlns:p14="http://schemas.microsoft.com/office/powerpoint/2010/main" val="3481977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98FDB4-3734-498E-9965-D89718C4E5DF}" type="datetimeFigureOut">
              <a:rPr lang="en-US" smtClean="0"/>
              <a:t>7/27/2022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E67D9-53EA-4F50-BB30-9EF1ADB1D6E7}" type="slidenum">
              <a:rPr lang="en-US" smtClean="0"/>
              <a:t>‹#›</a:t>
            </a:fld>
            <a:endParaRPr lang="en-US"/>
          </a:p>
        </p:txBody>
      </p:sp>
    </p:spTree>
    <p:extLst>
      <p:ext uri="{BB962C8B-B14F-4D97-AF65-F5344CB8AC3E}">
        <p14:creationId xmlns:p14="http://schemas.microsoft.com/office/powerpoint/2010/main" val="3544199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98FDB4-3734-498E-9965-D89718C4E5DF}" type="datetimeFigureOut">
              <a:rPr lang="en-US" smtClean="0"/>
              <a:t>7/27/2022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E67D9-53EA-4F50-BB30-9EF1ADB1D6E7}" type="slidenum">
              <a:rPr lang="en-US" smtClean="0"/>
              <a:t>‹#›</a:t>
            </a:fld>
            <a:endParaRPr lang="en-US"/>
          </a:p>
        </p:txBody>
      </p:sp>
    </p:spTree>
    <p:extLst>
      <p:ext uri="{BB962C8B-B14F-4D97-AF65-F5344CB8AC3E}">
        <p14:creationId xmlns:p14="http://schemas.microsoft.com/office/powerpoint/2010/main" val="1714793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98FDB4-3734-498E-9965-D89718C4E5DF}" type="datetimeFigureOut">
              <a:rPr lang="en-US" smtClean="0"/>
              <a:t>7/27/2022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E67D9-53EA-4F50-BB30-9EF1ADB1D6E7}" type="slidenum">
              <a:rPr lang="en-US" smtClean="0"/>
              <a:t>‹#›</a:t>
            </a:fld>
            <a:endParaRPr lang="en-US"/>
          </a:p>
        </p:txBody>
      </p:sp>
    </p:spTree>
    <p:extLst>
      <p:ext uri="{BB962C8B-B14F-4D97-AF65-F5344CB8AC3E}">
        <p14:creationId xmlns:p14="http://schemas.microsoft.com/office/powerpoint/2010/main" val="2853944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98FDB4-3734-498E-9965-D89718C4E5DF}" type="datetimeFigureOut">
              <a:rPr lang="en-US" smtClean="0"/>
              <a:t>7/27/2022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E67D9-53EA-4F50-BB30-9EF1ADB1D6E7}" type="slidenum">
              <a:rPr lang="en-US" smtClean="0"/>
              <a:t>‹#›</a:t>
            </a:fld>
            <a:endParaRPr lang="en-US"/>
          </a:p>
        </p:txBody>
      </p:sp>
    </p:spTree>
    <p:extLst>
      <p:ext uri="{BB962C8B-B14F-4D97-AF65-F5344CB8AC3E}">
        <p14:creationId xmlns:p14="http://schemas.microsoft.com/office/powerpoint/2010/main" val="293777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B98FDB4-3734-498E-9965-D89718C4E5DF}" type="datetimeFigureOut">
              <a:rPr lang="en-US" smtClean="0"/>
              <a:t>7/27/2022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0E67D9-53EA-4F50-BB30-9EF1ADB1D6E7}" type="slidenum">
              <a:rPr lang="en-US" smtClean="0"/>
              <a:t>‹#›</a:t>
            </a:fld>
            <a:endParaRPr lang="en-US"/>
          </a:p>
        </p:txBody>
      </p:sp>
    </p:spTree>
    <p:extLst>
      <p:ext uri="{BB962C8B-B14F-4D97-AF65-F5344CB8AC3E}">
        <p14:creationId xmlns:p14="http://schemas.microsoft.com/office/powerpoint/2010/main" val="1179853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98FDB4-3734-498E-9965-D89718C4E5DF}" type="datetimeFigureOut">
              <a:rPr lang="en-US" smtClean="0"/>
              <a:t>7/27/2022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0E67D9-53EA-4F50-BB30-9EF1ADB1D6E7}" type="slidenum">
              <a:rPr lang="en-US" smtClean="0"/>
              <a:t>‹#›</a:t>
            </a:fld>
            <a:endParaRPr lang="en-US"/>
          </a:p>
        </p:txBody>
      </p:sp>
    </p:spTree>
    <p:extLst>
      <p:ext uri="{BB962C8B-B14F-4D97-AF65-F5344CB8AC3E}">
        <p14:creationId xmlns:p14="http://schemas.microsoft.com/office/powerpoint/2010/main" val="646350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B98FDB4-3734-498E-9965-D89718C4E5DF}" type="datetimeFigureOut">
              <a:rPr lang="en-US" smtClean="0"/>
              <a:t>7/27/2022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0E67D9-53EA-4F50-BB30-9EF1ADB1D6E7}" type="slidenum">
              <a:rPr lang="en-US" smtClean="0"/>
              <a:t>‹#›</a:t>
            </a:fld>
            <a:endParaRPr lang="en-US"/>
          </a:p>
        </p:txBody>
      </p:sp>
    </p:spTree>
    <p:extLst>
      <p:ext uri="{BB962C8B-B14F-4D97-AF65-F5344CB8AC3E}">
        <p14:creationId xmlns:p14="http://schemas.microsoft.com/office/powerpoint/2010/main" val="1025102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98FDB4-3734-498E-9965-D89718C4E5DF}" type="datetimeFigureOut">
              <a:rPr lang="en-US" smtClean="0"/>
              <a:t>7/27/2022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0E67D9-53EA-4F50-BB30-9EF1ADB1D6E7}" type="slidenum">
              <a:rPr lang="en-US" smtClean="0"/>
              <a:t>‹#›</a:t>
            </a:fld>
            <a:endParaRPr lang="en-US"/>
          </a:p>
        </p:txBody>
      </p:sp>
    </p:spTree>
    <p:extLst>
      <p:ext uri="{BB962C8B-B14F-4D97-AF65-F5344CB8AC3E}">
        <p14:creationId xmlns:p14="http://schemas.microsoft.com/office/powerpoint/2010/main" val="3127469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98FDB4-3734-498E-9965-D89718C4E5DF}" type="datetimeFigureOut">
              <a:rPr lang="en-US" smtClean="0"/>
              <a:t>7/27/2022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0E67D9-53EA-4F50-BB30-9EF1ADB1D6E7}" type="slidenum">
              <a:rPr lang="en-US" smtClean="0"/>
              <a:t>‹#›</a:t>
            </a:fld>
            <a:endParaRPr lang="en-US"/>
          </a:p>
        </p:txBody>
      </p:sp>
    </p:spTree>
    <p:extLst>
      <p:ext uri="{BB962C8B-B14F-4D97-AF65-F5344CB8AC3E}">
        <p14:creationId xmlns:p14="http://schemas.microsoft.com/office/powerpoint/2010/main" val="124907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98FDB4-3734-498E-9965-D89718C4E5DF}" type="datetimeFigureOut">
              <a:rPr lang="en-US" smtClean="0"/>
              <a:t>7/27/2022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0E67D9-53EA-4F50-BB30-9EF1ADB1D6E7}" type="slidenum">
              <a:rPr lang="en-US" smtClean="0"/>
              <a:t>‹#›</a:t>
            </a:fld>
            <a:endParaRPr lang="en-US"/>
          </a:p>
        </p:txBody>
      </p:sp>
    </p:spTree>
    <p:extLst>
      <p:ext uri="{BB962C8B-B14F-4D97-AF65-F5344CB8AC3E}">
        <p14:creationId xmlns:p14="http://schemas.microsoft.com/office/powerpoint/2010/main" val="3633551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98FDB4-3734-498E-9965-D89718C4E5DF}" type="datetimeFigureOut">
              <a:rPr lang="en-US" smtClean="0"/>
              <a:t>7/27/2022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0E67D9-53EA-4F50-BB30-9EF1ADB1D6E7}" type="slidenum">
              <a:rPr lang="en-US" smtClean="0"/>
              <a:t>‹#›</a:t>
            </a:fld>
            <a:endParaRPr lang="en-US"/>
          </a:p>
        </p:txBody>
      </p:sp>
    </p:spTree>
    <p:extLst>
      <p:ext uri="{BB962C8B-B14F-4D97-AF65-F5344CB8AC3E}">
        <p14:creationId xmlns:p14="http://schemas.microsoft.com/office/powerpoint/2010/main" val="1152460715"/>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Stethoscope and clipboard on a table">
            <a:extLst>
              <a:ext uri="{FF2B5EF4-FFF2-40B4-BE49-F238E27FC236}">
                <a16:creationId xmlns:a16="http://schemas.microsoft.com/office/drawing/2014/main" id="{4227F304-8DA2-4471-82A1-DD1B45AB21B6}"/>
              </a:ext>
            </a:extLst>
          </p:cNvPr>
          <p:cNvPicPr>
            <a:picLocks noChangeAspect="1"/>
          </p:cNvPicPr>
          <p:nvPr/>
        </p:nvPicPr>
        <p:blipFill rotWithShape="1">
          <a:blip r:embed="rId2">
            <a:extLst>
              <a:ext uri="{28A0092B-C50C-407E-A947-70E740481C1C}">
                <a14:useLocalDpi xmlns:a14="http://schemas.microsoft.com/office/drawing/2010/main" val="0"/>
              </a:ext>
            </a:extLst>
          </a:blip>
          <a:srcRect l="7489" t="9091" r="15810"/>
          <a:stretch/>
        </p:blipFill>
        <p:spPr>
          <a:xfrm>
            <a:off x="3523485" y="0"/>
            <a:ext cx="8668512" cy="6857990"/>
          </a:xfrm>
          <a:prstGeom prst="rect">
            <a:avLst/>
          </a:prstGeom>
        </p:spPr>
      </p:pic>
      <p:sp>
        <p:nvSpPr>
          <p:cNvPr id="2" name="Title 1">
            <a:extLst>
              <a:ext uri="{FF2B5EF4-FFF2-40B4-BE49-F238E27FC236}">
                <a16:creationId xmlns:a16="http://schemas.microsoft.com/office/drawing/2014/main" id="{42233C68-B91F-4214-976A-A91489A12717}"/>
              </a:ext>
            </a:extLst>
          </p:cNvPr>
          <p:cNvSpPr>
            <a:spLocks noGrp="1"/>
          </p:cNvSpPr>
          <p:nvPr>
            <p:ph type="ctrTitle"/>
          </p:nvPr>
        </p:nvSpPr>
        <p:spPr>
          <a:xfrm>
            <a:off x="477981" y="1122363"/>
            <a:ext cx="4023360" cy="3204134"/>
          </a:xfrm>
        </p:spPr>
        <p:txBody>
          <a:bodyPr anchor="b">
            <a:normAutofit/>
          </a:bodyPr>
          <a:lstStyle/>
          <a:p>
            <a:pPr algn="l"/>
            <a:r>
              <a:rPr lang="en-US" sz="4400" b="1" dirty="0">
                <a:latin typeface="Verdana" panose="020B0604030504040204" pitchFamily="34" charset="0"/>
                <a:ea typeface="Verdana" panose="020B0604030504040204" pitchFamily="34" charset="0"/>
                <a:cs typeface="HELVETICA" panose="020B0604020202020204" pitchFamily="34" charset="0"/>
              </a:rPr>
              <a:t>CLINICAL ALGORITHM RULES</a:t>
            </a:r>
          </a:p>
        </p:txBody>
      </p:sp>
      <p:sp>
        <p:nvSpPr>
          <p:cNvPr id="7" name="TextBox 6">
            <a:extLst>
              <a:ext uri="{FF2B5EF4-FFF2-40B4-BE49-F238E27FC236}">
                <a16:creationId xmlns:a16="http://schemas.microsoft.com/office/drawing/2014/main" id="{25E2779B-6E34-41B2-BCFD-018EF7A7853E}"/>
              </a:ext>
            </a:extLst>
          </p:cNvPr>
          <p:cNvSpPr txBox="1"/>
          <p:nvPr/>
        </p:nvSpPr>
        <p:spPr>
          <a:xfrm>
            <a:off x="477981" y="4583496"/>
            <a:ext cx="4023360" cy="1200329"/>
          </a:xfrm>
          <a:prstGeom prst="rect">
            <a:avLst/>
          </a:prstGeom>
          <a:noFill/>
        </p:spPr>
        <p:txBody>
          <a:bodyPr wrap="square" rtlCol="0">
            <a:spAutoFit/>
          </a:bodyPr>
          <a:lstStyle/>
          <a:p>
            <a:r>
              <a:rPr lang="en-US" b="0" i="0" dirty="0">
                <a:effectLst/>
                <a:latin typeface="-apple-system"/>
              </a:rPr>
              <a:t>We are working on an initiative where we are required to have a service which can work on some sort of rules. And it should be as configurable as possible.</a:t>
            </a:r>
            <a:endParaRPr lang="en-US" dirty="0"/>
          </a:p>
        </p:txBody>
      </p:sp>
    </p:spTree>
    <p:extLst>
      <p:ext uri="{BB962C8B-B14F-4D97-AF65-F5344CB8AC3E}">
        <p14:creationId xmlns:p14="http://schemas.microsoft.com/office/powerpoint/2010/main" val="93567292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8">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1" name="Freeform: Shape 20">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8CCEDD6A-8738-47A0-8A55-7E50594A41E9}"/>
              </a:ext>
            </a:extLst>
          </p:cNvPr>
          <p:cNvSpPr>
            <a:spLocks noGrp="1"/>
          </p:cNvSpPr>
          <p:nvPr>
            <p:ph type="title"/>
          </p:nvPr>
        </p:nvSpPr>
        <p:spPr>
          <a:xfrm>
            <a:off x="3204642" y="2353641"/>
            <a:ext cx="5782716" cy="2150719"/>
          </a:xfrm>
          <a:noFill/>
        </p:spPr>
        <p:txBody>
          <a:bodyPr vert="horz" lIns="91440" tIns="45720" rIns="91440" bIns="45720" rtlCol="0" anchor="ctr">
            <a:normAutofit/>
          </a:bodyPr>
          <a:lstStyle/>
          <a:p>
            <a:pPr algn="ctr"/>
            <a:r>
              <a:rPr lang="en-US" sz="3600" b="1" kern="1200" dirty="0">
                <a:solidFill>
                  <a:srgbClr val="080808"/>
                </a:solidFill>
                <a:latin typeface="Verdana" panose="020B0604030504040204" pitchFamily="34" charset="0"/>
                <a:ea typeface="Verdana" panose="020B0604030504040204" pitchFamily="34" charset="0"/>
              </a:rPr>
              <a:t>Clinical Algorithm Rules- API</a:t>
            </a:r>
          </a:p>
        </p:txBody>
      </p:sp>
      <p:sp>
        <p:nvSpPr>
          <p:cNvPr id="25" name="Freeform: Shape 24">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77775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395CEC-FBF8-4105-9E94-88F56FFE38F8}"/>
              </a:ext>
            </a:extLst>
          </p:cNvPr>
          <p:cNvSpPr>
            <a:spLocks noGrp="1"/>
          </p:cNvSpPr>
          <p:nvPr>
            <p:ph type="title"/>
          </p:nvPr>
        </p:nvSpPr>
        <p:spPr>
          <a:xfrm>
            <a:off x="546351" y="433545"/>
            <a:ext cx="11139854" cy="930447"/>
          </a:xfrm>
        </p:spPr>
        <p:txBody>
          <a:bodyPr vert="horz" lIns="91440" tIns="45720" rIns="91440" bIns="45720" rtlCol="0" anchor="b">
            <a:normAutofit fontScale="90000"/>
          </a:bodyPr>
          <a:lstStyle/>
          <a:p>
            <a:r>
              <a:rPr lang="en-US" sz="5400" dirty="0">
                <a:solidFill>
                  <a:schemeClr val="bg1">
                    <a:lumMod val="95000"/>
                  </a:schemeClr>
                </a:solidFill>
                <a:latin typeface="Verdana" panose="020B0604030504040204" pitchFamily="34" charset="0"/>
                <a:ea typeface="Verdana" panose="020B0604030504040204" pitchFamily="34" charset="0"/>
              </a:rPr>
              <a:t>1. When only 1 disease is present </a:t>
            </a:r>
          </a:p>
        </p:txBody>
      </p:sp>
      <p:cxnSp>
        <p:nvCxnSpPr>
          <p:cNvPr id="15" name="Straight Connector 14">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D6AE5F6-DFDE-4C70-9541-B4D04D9CE6A8}"/>
              </a:ext>
            </a:extLst>
          </p:cNvPr>
          <p:cNvSpPr txBox="1"/>
          <p:nvPr/>
        </p:nvSpPr>
        <p:spPr>
          <a:xfrm>
            <a:off x="396882" y="2290090"/>
            <a:ext cx="1833196" cy="461665"/>
          </a:xfrm>
          <a:prstGeom prst="rect">
            <a:avLst/>
          </a:prstGeom>
          <a:noFill/>
        </p:spPr>
        <p:txBody>
          <a:bodyPr wrap="square" rtlCol="0">
            <a:spAutoFit/>
          </a:bodyPr>
          <a:lstStyle/>
          <a:p>
            <a:r>
              <a:rPr lang="en-US" sz="2400" b="1" dirty="0"/>
              <a:t>Input:</a:t>
            </a:r>
          </a:p>
        </p:txBody>
      </p:sp>
      <p:sp>
        <p:nvSpPr>
          <p:cNvPr id="16" name="TextBox 15">
            <a:extLst>
              <a:ext uri="{FF2B5EF4-FFF2-40B4-BE49-F238E27FC236}">
                <a16:creationId xmlns:a16="http://schemas.microsoft.com/office/drawing/2014/main" id="{8E354212-8C0E-42B5-BC85-18537BC48F7C}"/>
              </a:ext>
            </a:extLst>
          </p:cNvPr>
          <p:cNvSpPr txBox="1"/>
          <p:nvPr/>
        </p:nvSpPr>
        <p:spPr>
          <a:xfrm>
            <a:off x="6498599" y="2290090"/>
            <a:ext cx="1833196" cy="461665"/>
          </a:xfrm>
          <a:prstGeom prst="rect">
            <a:avLst/>
          </a:prstGeom>
          <a:noFill/>
        </p:spPr>
        <p:txBody>
          <a:bodyPr wrap="square" rtlCol="0">
            <a:spAutoFit/>
          </a:bodyPr>
          <a:lstStyle/>
          <a:p>
            <a:r>
              <a:rPr lang="en-US" sz="2400" b="1" dirty="0"/>
              <a:t>Output:</a:t>
            </a:r>
          </a:p>
        </p:txBody>
      </p:sp>
      <p:pic>
        <p:nvPicPr>
          <p:cNvPr id="10" name="Picture 9">
            <a:extLst>
              <a:ext uri="{FF2B5EF4-FFF2-40B4-BE49-F238E27FC236}">
                <a16:creationId xmlns:a16="http://schemas.microsoft.com/office/drawing/2014/main" id="{9F1120CD-D2DF-4BCF-8F50-C20784447E5D}"/>
              </a:ext>
            </a:extLst>
          </p:cNvPr>
          <p:cNvPicPr>
            <a:picLocks noChangeAspect="1"/>
          </p:cNvPicPr>
          <p:nvPr/>
        </p:nvPicPr>
        <p:blipFill>
          <a:blip r:embed="rId2"/>
          <a:stretch>
            <a:fillRect/>
          </a:stretch>
        </p:blipFill>
        <p:spPr>
          <a:xfrm>
            <a:off x="525823" y="2974365"/>
            <a:ext cx="4869076" cy="2572405"/>
          </a:xfrm>
          <a:prstGeom prst="rect">
            <a:avLst/>
          </a:prstGeom>
        </p:spPr>
      </p:pic>
      <p:pic>
        <p:nvPicPr>
          <p:cNvPr id="11" name="Picture 10">
            <a:extLst>
              <a:ext uri="{FF2B5EF4-FFF2-40B4-BE49-F238E27FC236}">
                <a16:creationId xmlns:a16="http://schemas.microsoft.com/office/drawing/2014/main" id="{E8D93538-393F-4A85-B56F-A274361F73CA}"/>
              </a:ext>
            </a:extLst>
          </p:cNvPr>
          <p:cNvPicPr>
            <a:picLocks noChangeAspect="1"/>
          </p:cNvPicPr>
          <p:nvPr/>
        </p:nvPicPr>
        <p:blipFill>
          <a:blip r:embed="rId3"/>
          <a:stretch>
            <a:fillRect/>
          </a:stretch>
        </p:blipFill>
        <p:spPr>
          <a:xfrm>
            <a:off x="6116278" y="2751755"/>
            <a:ext cx="5648834" cy="3449856"/>
          </a:xfrm>
          <a:prstGeom prst="rect">
            <a:avLst/>
          </a:prstGeom>
        </p:spPr>
      </p:pic>
    </p:spTree>
    <p:extLst>
      <p:ext uri="{BB962C8B-B14F-4D97-AF65-F5344CB8AC3E}">
        <p14:creationId xmlns:p14="http://schemas.microsoft.com/office/powerpoint/2010/main" val="715739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395CEC-FBF8-4105-9E94-88F56FFE38F8}"/>
              </a:ext>
            </a:extLst>
          </p:cNvPr>
          <p:cNvSpPr>
            <a:spLocks noGrp="1"/>
          </p:cNvSpPr>
          <p:nvPr>
            <p:ph type="title"/>
          </p:nvPr>
        </p:nvSpPr>
        <p:spPr>
          <a:xfrm>
            <a:off x="546351" y="433545"/>
            <a:ext cx="11139854" cy="1242855"/>
          </a:xfrm>
        </p:spPr>
        <p:txBody>
          <a:bodyPr vert="horz" lIns="91440" tIns="45720" rIns="91440" bIns="45720" rtlCol="0" anchor="b">
            <a:normAutofit fontScale="90000"/>
          </a:bodyPr>
          <a:lstStyle/>
          <a:p>
            <a:pPr algn="ctr"/>
            <a:r>
              <a:rPr lang="en-US" sz="5400" dirty="0">
                <a:solidFill>
                  <a:srgbClr val="FFFFFF"/>
                </a:solidFill>
                <a:latin typeface="Verdana" panose="020B0604030504040204" pitchFamily="34" charset="0"/>
                <a:ea typeface="Verdana" panose="020B0604030504040204" pitchFamily="34" charset="0"/>
              </a:rPr>
              <a:t>3. When multiple diseases are present</a:t>
            </a:r>
          </a:p>
        </p:txBody>
      </p:sp>
      <p:cxnSp>
        <p:nvCxnSpPr>
          <p:cNvPr id="15" name="Straight Connector 14">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0CB782CD-A080-4011-8744-979DBBD40736}"/>
              </a:ext>
            </a:extLst>
          </p:cNvPr>
          <p:cNvPicPr>
            <a:picLocks noChangeAspect="1"/>
          </p:cNvPicPr>
          <p:nvPr/>
        </p:nvPicPr>
        <p:blipFill>
          <a:blip r:embed="rId2"/>
          <a:stretch>
            <a:fillRect/>
          </a:stretch>
        </p:blipFill>
        <p:spPr>
          <a:xfrm>
            <a:off x="6230288" y="2799405"/>
            <a:ext cx="5455917" cy="3778221"/>
          </a:xfrm>
          <a:prstGeom prst="rect">
            <a:avLst/>
          </a:prstGeom>
        </p:spPr>
      </p:pic>
      <p:cxnSp>
        <p:nvCxnSpPr>
          <p:cNvPr id="17" name="Straight Connector 16">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43D663BD-88C6-4473-9F7E-93BE2A367388}"/>
              </a:ext>
            </a:extLst>
          </p:cNvPr>
          <p:cNvPicPr>
            <a:picLocks noChangeAspect="1"/>
          </p:cNvPicPr>
          <p:nvPr/>
        </p:nvPicPr>
        <p:blipFill>
          <a:blip r:embed="rId3"/>
          <a:stretch>
            <a:fillRect/>
          </a:stretch>
        </p:blipFill>
        <p:spPr>
          <a:xfrm>
            <a:off x="278041" y="3098747"/>
            <a:ext cx="5455917" cy="1998459"/>
          </a:xfrm>
          <a:prstGeom prst="rect">
            <a:avLst/>
          </a:prstGeom>
        </p:spPr>
      </p:pic>
      <p:sp>
        <p:nvSpPr>
          <p:cNvPr id="9" name="TextBox 8">
            <a:extLst>
              <a:ext uri="{FF2B5EF4-FFF2-40B4-BE49-F238E27FC236}">
                <a16:creationId xmlns:a16="http://schemas.microsoft.com/office/drawing/2014/main" id="{FD6AE5F6-DFDE-4C70-9541-B4D04D9CE6A8}"/>
              </a:ext>
            </a:extLst>
          </p:cNvPr>
          <p:cNvSpPr txBox="1"/>
          <p:nvPr/>
        </p:nvSpPr>
        <p:spPr>
          <a:xfrm>
            <a:off x="396882" y="2290090"/>
            <a:ext cx="1833196" cy="461665"/>
          </a:xfrm>
          <a:prstGeom prst="rect">
            <a:avLst/>
          </a:prstGeom>
          <a:noFill/>
        </p:spPr>
        <p:txBody>
          <a:bodyPr wrap="square" rtlCol="0">
            <a:spAutoFit/>
          </a:bodyPr>
          <a:lstStyle/>
          <a:p>
            <a:r>
              <a:rPr lang="en-US" sz="2400" b="1" dirty="0"/>
              <a:t>Input:</a:t>
            </a:r>
          </a:p>
        </p:txBody>
      </p:sp>
      <p:sp>
        <p:nvSpPr>
          <p:cNvPr id="16" name="TextBox 15">
            <a:extLst>
              <a:ext uri="{FF2B5EF4-FFF2-40B4-BE49-F238E27FC236}">
                <a16:creationId xmlns:a16="http://schemas.microsoft.com/office/drawing/2014/main" id="{8E354212-8C0E-42B5-BC85-18537BC48F7C}"/>
              </a:ext>
            </a:extLst>
          </p:cNvPr>
          <p:cNvSpPr txBox="1"/>
          <p:nvPr/>
        </p:nvSpPr>
        <p:spPr>
          <a:xfrm>
            <a:off x="6498599" y="2290090"/>
            <a:ext cx="1833196" cy="461665"/>
          </a:xfrm>
          <a:prstGeom prst="rect">
            <a:avLst/>
          </a:prstGeom>
          <a:noFill/>
        </p:spPr>
        <p:txBody>
          <a:bodyPr wrap="square" rtlCol="0">
            <a:spAutoFit/>
          </a:bodyPr>
          <a:lstStyle/>
          <a:p>
            <a:r>
              <a:rPr lang="en-US" sz="2400" b="1" dirty="0"/>
              <a:t>Output:</a:t>
            </a:r>
          </a:p>
        </p:txBody>
      </p:sp>
    </p:spTree>
    <p:extLst>
      <p:ext uri="{BB962C8B-B14F-4D97-AF65-F5344CB8AC3E}">
        <p14:creationId xmlns:p14="http://schemas.microsoft.com/office/powerpoint/2010/main" val="2348467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395CEC-FBF8-4105-9E94-88F56FFE38F8}"/>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dirty="0">
                <a:solidFill>
                  <a:srgbClr val="FFFFFF"/>
                </a:solidFill>
              </a:rPr>
              <a:t>3. When multiple diseases are present</a:t>
            </a:r>
          </a:p>
        </p:txBody>
      </p:sp>
      <p:cxnSp>
        <p:nvCxnSpPr>
          <p:cNvPr id="15" name="Straight Connector 14">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D6AE5F6-DFDE-4C70-9541-B4D04D9CE6A8}"/>
              </a:ext>
            </a:extLst>
          </p:cNvPr>
          <p:cNvSpPr txBox="1"/>
          <p:nvPr/>
        </p:nvSpPr>
        <p:spPr>
          <a:xfrm>
            <a:off x="396882" y="2290090"/>
            <a:ext cx="1833196" cy="461665"/>
          </a:xfrm>
          <a:prstGeom prst="rect">
            <a:avLst/>
          </a:prstGeom>
          <a:noFill/>
        </p:spPr>
        <p:txBody>
          <a:bodyPr wrap="square" rtlCol="0">
            <a:spAutoFit/>
          </a:bodyPr>
          <a:lstStyle/>
          <a:p>
            <a:r>
              <a:rPr lang="en-US" sz="2400" b="1" dirty="0"/>
              <a:t>Input:</a:t>
            </a:r>
          </a:p>
        </p:txBody>
      </p:sp>
      <p:sp>
        <p:nvSpPr>
          <p:cNvPr id="16" name="TextBox 15">
            <a:extLst>
              <a:ext uri="{FF2B5EF4-FFF2-40B4-BE49-F238E27FC236}">
                <a16:creationId xmlns:a16="http://schemas.microsoft.com/office/drawing/2014/main" id="{8E354212-8C0E-42B5-BC85-18537BC48F7C}"/>
              </a:ext>
            </a:extLst>
          </p:cNvPr>
          <p:cNvSpPr txBox="1"/>
          <p:nvPr/>
        </p:nvSpPr>
        <p:spPr>
          <a:xfrm>
            <a:off x="6498599" y="2290090"/>
            <a:ext cx="1833196" cy="461665"/>
          </a:xfrm>
          <a:prstGeom prst="rect">
            <a:avLst/>
          </a:prstGeom>
          <a:noFill/>
        </p:spPr>
        <p:txBody>
          <a:bodyPr wrap="square" rtlCol="0">
            <a:spAutoFit/>
          </a:bodyPr>
          <a:lstStyle/>
          <a:p>
            <a:r>
              <a:rPr lang="en-US" sz="2400" b="1" dirty="0"/>
              <a:t>Output:</a:t>
            </a:r>
          </a:p>
        </p:txBody>
      </p:sp>
      <p:pic>
        <p:nvPicPr>
          <p:cNvPr id="7" name="Picture 6">
            <a:extLst>
              <a:ext uri="{FF2B5EF4-FFF2-40B4-BE49-F238E27FC236}">
                <a16:creationId xmlns:a16="http://schemas.microsoft.com/office/drawing/2014/main" id="{568DFA3F-7497-418E-9F6F-13D344B101F0}"/>
              </a:ext>
            </a:extLst>
          </p:cNvPr>
          <p:cNvPicPr>
            <a:picLocks noChangeAspect="1"/>
          </p:cNvPicPr>
          <p:nvPr/>
        </p:nvPicPr>
        <p:blipFill>
          <a:blip r:embed="rId2"/>
          <a:stretch>
            <a:fillRect/>
          </a:stretch>
        </p:blipFill>
        <p:spPr>
          <a:xfrm>
            <a:off x="496178" y="3059512"/>
            <a:ext cx="5031591" cy="2276195"/>
          </a:xfrm>
          <a:prstGeom prst="rect">
            <a:avLst/>
          </a:prstGeom>
        </p:spPr>
      </p:pic>
      <p:pic>
        <p:nvPicPr>
          <p:cNvPr id="11" name="Picture 10">
            <a:extLst>
              <a:ext uri="{FF2B5EF4-FFF2-40B4-BE49-F238E27FC236}">
                <a16:creationId xmlns:a16="http://schemas.microsoft.com/office/drawing/2014/main" id="{D96FAA42-9CBB-4248-9045-41529736782E}"/>
              </a:ext>
            </a:extLst>
          </p:cNvPr>
          <p:cNvPicPr>
            <a:picLocks noChangeAspect="1"/>
          </p:cNvPicPr>
          <p:nvPr/>
        </p:nvPicPr>
        <p:blipFill>
          <a:blip r:embed="rId3"/>
          <a:stretch>
            <a:fillRect/>
          </a:stretch>
        </p:blipFill>
        <p:spPr>
          <a:xfrm>
            <a:off x="6190894" y="2751755"/>
            <a:ext cx="4953356" cy="4029222"/>
          </a:xfrm>
          <a:prstGeom prst="rect">
            <a:avLst/>
          </a:prstGeom>
        </p:spPr>
      </p:pic>
    </p:spTree>
    <p:extLst>
      <p:ext uri="{BB962C8B-B14F-4D97-AF65-F5344CB8AC3E}">
        <p14:creationId xmlns:p14="http://schemas.microsoft.com/office/powerpoint/2010/main" val="675736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E30C029-8B46-4631-BB74-2718018D0490}"/>
              </a:ext>
            </a:extLst>
          </p:cNvPr>
          <p:cNvSpPr>
            <a:spLocks noGrp="1"/>
          </p:cNvSpPr>
          <p:nvPr>
            <p:ph idx="1"/>
          </p:nvPr>
        </p:nvSpPr>
        <p:spPr>
          <a:xfrm>
            <a:off x="504825" y="638175"/>
            <a:ext cx="11043708" cy="5538788"/>
          </a:xfrm>
        </p:spPr>
        <p:txBody>
          <a:bodyPr>
            <a:normAutofit/>
          </a:bodyPr>
          <a:lstStyle/>
          <a:p>
            <a:pPr marL="0" indent="0">
              <a:buNone/>
            </a:pPr>
            <a:r>
              <a:rPr lang="en-US" sz="2000" b="1" dirty="0">
                <a:latin typeface="Verdana" panose="020B0604030504040204" pitchFamily="34" charset="0"/>
                <a:ea typeface="Verdana" panose="020B0604030504040204" pitchFamily="34" charset="0"/>
              </a:rPr>
              <a:t>AIM</a:t>
            </a:r>
            <a:endParaRPr lang="en-US" sz="2000" b="0" i="0" dirty="0">
              <a:effectLst/>
              <a:latin typeface="-apple-system"/>
            </a:endParaRPr>
          </a:p>
          <a:p>
            <a:pPr marL="0" indent="0">
              <a:buNone/>
            </a:pPr>
            <a:r>
              <a:rPr lang="en-US" sz="2000" b="0" i="0" dirty="0">
                <a:effectLst/>
                <a:latin typeface="-apple-system"/>
              </a:rPr>
              <a:t>We need to create an application which will flag a patient for higher scrutiny based on disease and other disorders. And since the rules of identification can change based on different studies thus the system must be flexible enough to incorporate the changes in the least disruptive manner.</a:t>
            </a:r>
          </a:p>
          <a:p>
            <a:pPr marL="0" indent="0">
              <a:buNone/>
            </a:pPr>
            <a:r>
              <a:rPr lang="en-US" sz="2000" dirty="0">
                <a:latin typeface="-apple-system"/>
              </a:rPr>
              <a:t>For this we will use a rules engine, namely, </a:t>
            </a:r>
            <a:r>
              <a:rPr lang="en-US" sz="2000" b="1" dirty="0">
                <a:latin typeface="-apple-system"/>
              </a:rPr>
              <a:t>Drools.</a:t>
            </a:r>
          </a:p>
          <a:p>
            <a:pPr marL="0" indent="0">
              <a:buNone/>
            </a:pPr>
            <a:endParaRPr lang="en-US" sz="2000" b="1" dirty="0">
              <a:latin typeface="-apple-system"/>
            </a:endParaRPr>
          </a:p>
          <a:p>
            <a:pPr marL="0" indent="0">
              <a:buNone/>
            </a:pPr>
            <a:r>
              <a:rPr lang="en-US" sz="2000" b="1" dirty="0">
                <a:latin typeface="-apple-system"/>
              </a:rPr>
              <a:t>Technical Details:</a:t>
            </a:r>
          </a:p>
          <a:p>
            <a:pPr>
              <a:buFont typeface="Wingdings" panose="05000000000000000000" pitchFamily="2" charset="2"/>
              <a:buChar char="Ø"/>
            </a:pPr>
            <a:r>
              <a:rPr lang="en-US" sz="2000" b="1" i="0" dirty="0">
                <a:effectLst/>
                <a:latin typeface="-apple-system"/>
              </a:rPr>
              <a:t>Drools- </a:t>
            </a:r>
            <a:r>
              <a:rPr lang="en-US" sz="2000" b="0" i="0" dirty="0">
                <a:effectLst/>
                <a:latin typeface="-apple-system"/>
              </a:rPr>
              <a:t>A rules engine is a flexible piece of software that manages business rules.</a:t>
            </a:r>
          </a:p>
          <a:p>
            <a:pPr>
              <a:buFont typeface="Wingdings" panose="05000000000000000000" pitchFamily="2" charset="2"/>
              <a:buChar char="Ø"/>
            </a:pPr>
            <a:r>
              <a:rPr lang="en-US" sz="2000" b="1" i="0" dirty="0">
                <a:effectLst/>
                <a:latin typeface="-apple-system"/>
              </a:rPr>
              <a:t>Junit Test Cases- </a:t>
            </a:r>
            <a:r>
              <a:rPr lang="en-US" sz="2000" b="0" i="0" dirty="0">
                <a:effectLst/>
                <a:latin typeface="-apple-system"/>
              </a:rPr>
              <a:t>Test all possible scenarios</a:t>
            </a:r>
            <a:r>
              <a:rPr lang="en-US" sz="2000" dirty="0">
                <a:latin typeface="-apple-system"/>
              </a:rPr>
              <a:t>.</a:t>
            </a:r>
            <a:endParaRPr lang="en-US" sz="2000" b="0" i="0" dirty="0">
              <a:effectLst/>
              <a:latin typeface="-apple-system"/>
            </a:endParaRPr>
          </a:p>
          <a:p>
            <a:pPr>
              <a:buFont typeface="Wingdings" panose="05000000000000000000" pitchFamily="2" charset="2"/>
              <a:buChar char="Ø"/>
            </a:pPr>
            <a:r>
              <a:rPr lang="en-US" sz="2000" b="1" dirty="0">
                <a:latin typeface="-apple-system"/>
              </a:rPr>
              <a:t>Spring Boot- </a:t>
            </a:r>
            <a:r>
              <a:rPr lang="en-US" sz="2000" b="0" i="0" dirty="0">
                <a:effectLst/>
                <a:latin typeface="-apple-system"/>
              </a:rPr>
              <a:t>This will be required to create a REST API.</a:t>
            </a:r>
            <a:endParaRPr lang="en-US" sz="2000" b="1" dirty="0">
              <a:latin typeface="-apple-system"/>
            </a:endParaRPr>
          </a:p>
          <a:p>
            <a:pPr>
              <a:buFont typeface="Wingdings" panose="05000000000000000000" pitchFamily="2" charset="2"/>
              <a:buChar char="Ø"/>
            </a:pPr>
            <a:r>
              <a:rPr lang="en-US" sz="2000" b="1" dirty="0">
                <a:latin typeface="-apple-system"/>
              </a:rPr>
              <a:t>Postman- </a:t>
            </a:r>
            <a:r>
              <a:rPr lang="en-US" sz="2000" b="0" i="0" dirty="0">
                <a:effectLst/>
                <a:latin typeface="-apple-system"/>
              </a:rPr>
              <a:t>This will be required for API testing.</a:t>
            </a:r>
            <a:endParaRPr lang="en-US" sz="2000" b="1" dirty="0">
              <a:latin typeface="-apple-system"/>
            </a:endParaRPr>
          </a:p>
          <a:p>
            <a:pPr marL="0" indent="0">
              <a:buNone/>
            </a:pPr>
            <a:endParaRPr lang="en-US" sz="20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01899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EAAA8-4BC3-4CB9-BF72-369BD3D508CB}"/>
              </a:ext>
            </a:extLst>
          </p:cNvPr>
          <p:cNvSpPr>
            <a:spLocks noGrp="1"/>
          </p:cNvSpPr>
          <p:nvPr>
            <p:ph type="title"/>
          </p:nvPr>
        </p:nvSpPr>
        <p:spPr>
          <a:xfrm>
            <a:off x="904875" y="25401"/>
            <a:ext cx="10534649" cy="735012"/>
          </a:xfrm>
        </p:spPr>
        <p:txBody>
          <a:bodyPr>
            <a:normAutofit/>
          </a:bodyPr>
          <a:lstStyle/>
          <a:p>
            <a:pPr algn="ctr"/>
            <a:r>
              <a:rPr lang="en-US" sz="2400" b="1" dirty="0">
                <a:latin typeface="Verdana" panose="020B0604030504040204" pitchFamily="34" charset="0"/>
                <a:ea typeface="Verdana" panose="020B0604030504040204" pitchFamily="34" charset="0"/>
              </a:rPr>
              <a:t>WORKING OF OUR RULES – Ruleset 1</a:t>
            </a:r>
          </a:p>
        </p:txBody>
      </p:sp>
      <p:sp>
        <p:nvSpPr>
          <p:cNvPr id="3" name="Rectangle: Rounded Corners 2">
            <a:extLst>
              <a:ext uri="{FF2B5EF4-FFF2-40B4-BE49-F238E27FC236}">
                <a16:creationId xmlns:a16="http://schemas.microsoft.com/office/drawing/2014/main" id="{6FA07D0C-7B97-4208-842E-2C46FC66EAFE}"/>
              </a:ext>
            </a:extLst>
          </p:cNvPr>
          <p:cNvSpPr/>
          <p:nvPr/>
        </p:nvSpPr>
        <p:spPr>
          <a:xfrm>
            <a:off x="1676398" y="2332831"/>
            <a:ext cx="2181225" cy="75247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ICD10 Code</a:t>
            </a:r>
          </a:p>
        </p:txBody>
      </p:sp>
      <p:sp>
        <p:nvSpPr>
          <p:cNvPr id="4" name="Rectangle: Rounded Corners 3">
            <a:extLst>
              <a:ext uri="{FF2B5EF4-FFF2-40B4-BE49-F238E27FC236}">
                <a16:creationId xmlns:a16="http://schemas.microsoft.com/office/drawing/2014/main" id="{96CD7DD5-7E31-4D37-93BF-B1E23A8EF1B3}"/>
              </a:ext>
            </a:extLst>
          </p:cNvPr>
          <p:cNvSpPr/>
          <p:nvPr/>
        </p:nvSpPr>
        <p:spPr>
          <a:xfrm>
            <a:off x="4962524" y="2289969"/>
            <a:ext cx="2085975" cy="75247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Status</a:t>
            </a:r>
          </a:p>
        </p:txBody>
      </p:sp>
      <p:sp>
        <p:nvSpPr>
          <p:cNvPr id="5" name="Rectangle: Rounded Corners 4">
            <a:extLst>
              <a:ext uri="{FF2B5EF4-FFF2-40B4-BE49-F238E27FC236}">
                <a16:creationId xmlns:a16="http://schemas.microsoft.com/office/drawing/2014/main" id="{48E8083C-D288-4715-9B4D-3204718FBE36}"/>
              </a:ext>
            </a:extLst>
          </p:cNvPr>
          <p:cNvSpPr/>
          <p:nvPr/>
        </p:nvSpPr>
        <p:spPr>
          <a:xfrm>
            <a:off x="8395333" y="2289968"/>
            <a:ext cx="2009775" cy="75247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Timeframe</a:t>
            </a:r>
          </a:p>
        </p:txBody>
      </p:sp>
      <p:sp>
        <p:nvSpPr>
          <p:cNvPr id="6" name="Rectangle 5">
            <a:extLst>
              <a:ext uri="{FF2B5EF4-FFF2-40B4-BE49-F238E27FC236}">
                <a16:creationId xmlns:a16="http://schemas.microsoft.com/office/drawing/2014/main" id="{9F828987-C105-43BB-BE5E-5978F6859CAF}"/>
              </a:ext>
            </a:extLst>
          </p:cNvPr>
          <p:cNvSpPr/>
          <p:nvPr/>
        </p:nvSpPr>
        <p:spPr>
          <a:xfrm>
            <a:off x="4720591" y="802481"/>
            <a:ext cx="2569844" cy="75247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Input</a:t>
            </a:r>
          </a:p>
        </p:txBody>
      </p:sp>
      <p:cxnSp>
        <p:nvCxnSpPr>
          <p:cNvPr id="8" name="Straight Arrow Connector 7">
            <a:extLst>
              <a:ext uri="{FF2B5EF4-FFF2-40B4-BE49-F238E27FC236}">
                <a16:creationId xmlns:a16="http://schemas.microsoft.com/office/drawing/2014/main" id="{39CEFE70-F3F4-48E6-8B23-3D8BEC0B6BF3}"/>
              </a:ext>
            </a:extLst>
          </p:cNvPr>
          <p:cNvCxnSpPr>
            <a:cxnSpLocks/>
          </p:cNvCxnSpPr>
          <p:nvPr/>
        </p:nvCxnSpPr>
        <p:spPr>
          <a:xfrm flipH="1">
            <a:off x="2767011" y="1554956"/>
            <a:ext cx="1953580" cy="760412"/>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7FE2D70F-B1B2-4EAF-AA78-5C42D8187FEE}"/>
              </a:ext>
            </a:extLst>
          </p:cNvPr>
          <p:cNvCxnSpPr>
            <a:stCxn id="6" idx="2"/>
            <a:endCxn id="4" idx="0"/>
          </p:cNvCxnSpPr>
          <p:nvPr/>
        </p:nvCxnSpPr>
        <p:spPr>
          <a:xfrm flipH="1">
            <a:off x="6005512" y="1554956"/>
            <a:ext cx="1" cy="73501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7D6A56E0-448C-4968-A4F5-792D43A9CEF2}"/>
              </a:ext>
            </a:extLst>
          </p:cNvPr>
          <p:cNvCxnSpPr>
            <a:cxnSpLocks/>
            <a:endCxn id="5" idx="0"/>
          </p:cNvCxnSpPr>
          <p:nvPr/>
        </p:nvCxnSpPr>
        <p:spPr>
          <a:xfrm>
            <a:off x="7290432" y="1554956"/>
            <a:ext cx="2109789" cy="7350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6" name="Oval 15">
            <a:extLst>
              <a:ext uri="{FF2B5EF4-FFF2-40B4-BE49-F238E27FC236}">
                <a16:creationId xmlns:a16="http://schemas.microsoft.com/office/drawing/2014/main" id="{FD7C7BB0-41B1-4E9B-942B-59233DFBB46C}"/>
              </a:ext>
            </a:extLst>
          </p:cNvPr>
          <p:cNvSpPr/>
          <p:nvPr/>
        </p:nvSpPr>
        <p:spPr>
          <a:xfrm>
            <a:off x="3986213" y="3631011"/>
            <a:ext cx="4038598" cy="187404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If all the 3 conditions are true according to our business rules, then print disease(s). </a:t>
            </a:r>
          </a:p>
          <a:p>
            <a:pPr algn="ctr"/>
            <a:r>
              <a:rPr lang="en-US" dirty="0">
                <a:ln w="0"/>
                <a:solidFill>
                  <a:schemeClr val="tx1"/>
                </a:solidFill>
                <a:effectLst>
                  <a:outerShdw blurRad="38100" dist="19050" dir="2700000" algn="tl" rotWithShape="0">
                    <a:schemeClr val="dk1">
                      <a:alpha val="40000"/>
                    </a:schemeClr>
                  </a:outerShdw>
                </a:effectLst>
              </a:rPr>
              <a:t>Else print nothing.</a:t>
            </a:r>
          </a:p>
        </p:txBody>
      </p:sp>
      <p:cxnSp>
        <p:nvCxnSpPr>
          <p:cNvPr id="18" name="Straight Arrow Connector 17">
            <a:extLst>
              <a:ext uri="{FF2B5EF4-FFF2-40B4-BE49-F238E27FC236}">
                <a16:creationId xmlns:a16="http://schemas.microsoft.com/office/drawing/2014/main" id="{ACAC1BEC-D62D-41D8-9AF6-A6887BF68722}"/>
              </a:ext>
            </a:extLst>
          </p:cNvPr>
          <p:cNvCxnSpPr>
            <a:stCxn id="3" idx="2"/>
            <a:endCxn id="16" idx="1"/>
          </p:cNvCxnSpPr>
          <p:nvPr/>
        </p:nvCxnSpPr>
        <p:spPr>
          <a:xfrm>
            <a:off x="2767011" y="3085306"/>
            <a:ext cx="1810641" cy="8201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4DCD4487-326D-413F-8680-89DA1556A98B}"/>
              </a:ext>
            </a:extLst>
          </p:cNvPr>
          <p:cNvCxnSpPr>
            <a:stCxn id="4" idx="2"/>
            <a:endCxn id="16" idx="0"/>
          </p:cNvCxnSpPr>
          <p:nvPr/>
        </p:nvCxnSpPr>
        <p:spPr>
          <a:xfrm>
            <a:off x="6005512" y="3042444"/>
            <a:ext cx="0" cy="58856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AB4A4D49-3B10-414F-87BD-942F45A3E994}"/>
              </a:ext>
            </a:extLst>
          </p:cNvPr>
          <p:cNvCxnSpPr>
            <a:stCxn id="5" idx="2"/>
            <a:endCxn id="16" idx="7"/>
          </p:cNvCxnSpPr>
          <p:nvPr/>
        </p:nvCxnSpPr>
        <p:spPr>
          <a:xfrm flipH="1">
            <a:off x="7433372" y="3042443"/>
            <a:ext cx="1966849" cy="86301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3" name="Rectangle 22">
            <a:extLst>
              <a:ext uri="{FF2B5EF4-FFF2-40B4-BE49-F238E27FC236}">
                <a16:creationId xmlns:a16="http://schemas.microsoft.com/office/drawing/2014/main" id="{DA435087-E558-43F3-BCA5-075C874BD5CF}"/>
              </a:ext>
            </a:extLst>
          </p:cNvPr>
          <p:cNvSpPr/>
          <p:nvPr/>
        </p:nvSpPr>
        <p:spPr>
          <a:xfrm>
            <a:off x="4154327" y="5968997"/>
            <a:ext cx="3702369" cy="800896"/>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lumMod val="95000"/>
                    <a:lumOff val="5000"/>
                  </a:schemeClr>
                </a:solidFill>
              </a:rPr>
              <a:t>Print Disease(s)</a:t>
            </a:r>
          </a:p>
        </p:txBody>
      </p:sp>
      <p:cxnSp>
        <p:nvCxnSpPr>
          <p:cNvPr id="25" name="Straight Arrow Connector 24">
            <a:extLst>
              <a:ext uri="{FF2B5EF4-FFF2-40B4-BE49-F238E27FC236}">
                <a16:creationId xmlns:a16="http://schemas.microsoft.com/office/drawing/2014/main" id="{17C4A5DF-1363-46DC-BCF9-CF0B21D53C0F}"/>
              </a:ext>
            </a:extLst>
          </p:cNvPr>
          <p:cNvCxnSpPr>
            <a:cxnSpLocks/>
            <a:stCxn id="16" idx="4"/>
            <a:endCxn id="23" idx="0"/>
          </p:cNvCxnSpPr>
          <p:nvPr/>
        </p:nvCxnSpPr>
        <p:spPr>
          <a:xfrm>
            <a:off x="6005512" y="5505054"/>
            <a:ext cx="0" cy="46394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 name="TextBox 6">
            <a:extLst>
              <a:ext uri="{FF2B5EF4-FFF2-40B4-BE49-F238E27FC236}">
                <a16:creationId xmlns:a16="http://schemas.microsoft.com/office/drawing/2014/main" id="{11620443-F772-4B1E-A93C-022EDF58A836}"/>
              </a:ext>
            </a:extLst>
          </p:cNvPr>
          <p:cNvSpPr txBox="1"/>
          <p:nvPr/>
        </p:nvSpPr>
        <p:spPr>
          <a:xfrm>
            <a:off x="6031146" y="5539658"/>
            <a:ext cx="599972" cy="369332"/>
          </a:xfrm>
          <a:prstGeom prst="rect">
            <a:avLst/>
          </a:prstGeom>
          <a:noFill/>
        </p:spPr>
        <p:txBody>
          <a:bodyPr wrap="none" rtlCol="0">
            <a:spAutoFit/>
          </a:bodyPr>
          <a:lstStyle/>
          <a:p>
            <a:r>
              <a:rPr lang="en-US" dirty="0"/>
              <a:t>True</a:t>
            </a:r>
          </a:p>
        </p:txBody>
      </p:sp>
      <p:sp>
        <p:nvSpPr>
          <p:cNvPr id="9" name="Flowchart: Process 8">
            <a:extLst>
              <a:ext uri="{FF2B5EF4-FFF2-40B4-BE49-F238E27FC236}">
                <a16:creationId xmlns:a16="http://schemas.microsoft.com/office/drawing/2014/main" id="{21A3FE3B-CA5F-4873-B408-14D28CF73E61}"/>
              </a:ext>
            </a:extLst>
          </p:cNvPr>
          <p:cNvSpPr/>
          <p:nvPr/>
        </p:nvSpPr>
        <p:spPr>
          <a:xfrm>
            <a:off x="8631555" y="5975344"/>
            <a:ext cx="2646043" cy="800896"/>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Print nothing(Null)</a:t>
            </a:r>
          </a:p>
        </p:txBody>
      </p:sp>
      <p:cxnSp>
        <p:nvCxnSpPr>
          <p:cNvPr id="13" name="Straight Arrow Connector 12">
            <a:extLst>
              <a:ext uri="{FF2B5EF4-FFF2-40B4-BE49-F238E27FC236}">
                <a16:creationId xmlns:a16="http://schemas.microsoft.com/office/drawing/2014/main" id="{95C91AC2-014B-4F57-8328-4AEFB887DF57}"/>
              </a:ext>
            </a:extLst>
          </p:cNvPr>
          <p:cNvCxnSpPr>
            <a:stCxn id="16" idx="6"/>
            <a:endCxn id="9" idx="0"/>
          </p:cNvCxnSpPr>
          <p:nvPr/>
        </p:nvCxnSpPr>
        <p:spPr>
          <a:xfrm>
            <a:off x="8024811" y="4568033"/>
            <a:ext cx="1929766" cy="1407311"/>
          </a:xfrm>
          <a:prstGeom prst="bentConnector2">
            <a:avLst/>
          </a:prstGeom>
          <a:ln>
            <a:tailEnd type="triangle"/>
          </a:ln>
        </p:spPr>
        <p:style>
          <a:lnRef idx="3">
            <a:schemeClr val="dk1"/>
          </a:lnRef>
          <a:fillRef idx="0">
            <a:schemeClr val="dk1"/>
          </a:fillRef>
          <a:effectRef idx="2">
            <a:schemeClr val="dk1"/>
          </a:effectRef>
          <a:fontRef idx="minor">
            <a:schemeClr val="tx1"/>
          </a:fontRef>
        </p:style>
      </p:cxnSp>
      <p:sp>
        <p:nvSpPr>
          <p:cNvPr id="14" name="TextBox 13">
            <a:extLst>
              <a:ext uri="{FF2B5EF4-FFF2-40B4-BE49-F238E27FC236}">
                <a16:creationId xmlns:a16="http://schemas.microsoft.com/office/drawing/2014/main" id="{24B5F785-7BC7-4F5E-8C67-2884B5BA97A9}"/>
              </a:ext>
            </a:extLst>
          </p:cNvPr>
          <p:cNvSpPr txBox="1"/>
          <p:nvPr/>
        </p:nvSpPr>
        <p:spPr>
          <a:xfrm>
            <a:off x="8192926" y="4231118"/>
            <a:ext cx="652936" cy="369332"/>
          </a:xfrm>
          <a:prstGeom prst="rect">
            <a:avLst/>
          </a:prstGeom>
          <a:noFill/>
        </p:spPr>
        <p:txBody>
          <a:bodyPr wrap="none" rtlCol="0">
            <a:spAutoFit/>
          </a:bodyPr>
          <a:lstStyle/>
          <a:p>
            <a:r>
              <a:rPr lang="en-US" dirty="0"/>
              <a:t>False</a:t>
            </a:r>
          </a:p>
        </p:txBody>
      </p:sp>
    </p:spTree>
    <p:extLst>
      <p:ext uri="{BB962C8B-B14F-4D97-AF65-F5344CB8AC3E}">
        <p14:creationId xmlns:p14="http://schemas.microsoft.com/office/powerpoint/2010/main" val="3726939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D51ED-A91B-42D2-9522-C2B575BE0E1E}"/>
              </a:ext>
            </a:extLst>
          </p:cNvPr>
          <p:cNvSpPr>
            <a:spLocks noGrp="1"/>
          </p:cNvSpPr>
          <p:nvPr>
            <p:ph type="title"/>
          </p:nvPr>
        </p:nvSpPr>
        <p:spPr>
          <a:xfrm>
            <a:off x="814387" y="146051"/>
            <a:ext cx="10563225" cy="577850"/>
          </a:xfrm>
        </p:spPr>
        <p:txBody>
          <a:bodyPr>
            <a:normAutofit/>
          </a:bodyPr>
          <a:lstStyle/>
          <a:p>
            <a:pPr algn="ctr"/>
            <a:r>
              <a:rPr lang="en-US" sz="2400" b="1" dirty="0">
                <a:latin typeface="Verdana" panose="020B0604030504040204" pitchFamily="34" charset="0"/>
                <a:ea typeface="Verdana" panose="020B0604030504040204" pitchFamily="34" charset="0"/>
              </a:rPr>
              <a:t>WORKING OF OUR RULES – Ruleset 1 &amp; 2</a:t>
            </a:r>
            <a:endParaRPr lang="en-US" sz="2400" dirty="0"/>
          </a:p>
        </p:txBody>
      </p:sp>
      <p:sp>
        <p:nvSpPr>
          <p:cNvPr id="3" name="Rectangle: Rounded Corners 2">
            <a:extLst>
              <a:ext uri="{FF2B5EF4-FFF2-40B4-BE49-F238E27FC236}">
                <a16:creationId xmlns:a16="http://schemas.microsoft.com/office/drawing/2014/main" id="{E89DEF73-CC50-421E-B781-86D482C81201}"/>
              </a:ext>
            </a:extLst>
          </p:cNvPr>
          <p:cNvSpPr/>
          <p:nvPr/>
        </p:nvSpPr>
        <p:spPr>
          <a:xfrm>
            <a:off x="4785325" y="1888379"/>
            <a:ext cx="1827450" cy="1295782"/>
          </a:xfrm>
          <a:prstGeom prst="roundRect">
            <a:avLst/>
          </a:prstGeom>
          <a:effectLst>
            <a:outerShdw blurRad="50800" dist="38100" dir="18900000" algn="b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GERD disease</a:t>
            </a:r>
            <a:br>
              <a:rPr lang="en-US" dirty="0"/>
            </a:br>
            <a:r>
              <a:rPr lang="en-US" dirty="0">
                <a:solidFill>
                  <a:srgbClr val="FF0000"/>
                </a:solidFill>
              </a:rPr>
              <a:t>(Dependency on Ruleset 1 for GERD to be true)</a:t>
            </a:r>
          </a:p>
        </p:txBody>
      </p:sp>
      <p:sp>
        <p:nvSpPr>
          <p:cNvPr id="4" name="Rectangle: Rounded Corners 3">
            <a:extLst>
              <a:ext uri="{FF2B5EF4-FFF2-40B4-BE49-F238E27FC236}">
                <a16:creationId xmlns:a16="http://schemas.microsoft.com/office/drawing/2014/main" id="{EA9A582F-D8CE-4C95-8BCB-39E7733B021D}"/>
              </a:ext>
            </a:extLst>
          </p:cNvPr>
          <p:cNvSpPr/>
          <p:nvPr/>
        </p:nvSpPr>
        <p:spPr>
          <a:xfrm>
            <a:off x="3700989" y="663608"/>
            <a:ext cx="1607519" cy="64651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Status</a:t>
            </a:r>
          </a:p>
        </p:txBody>
      </p:sp>
      <p:sp>
        <p:nvSpPr>
          <p:cNvPr id="5" name="Rectangle: Rounded Corners 4">
            <a:extLst>
              <a:ext uri="{FF2B5EF4-FFF2-40B4-BE49-F238E27FC236}">
                <a16:creationId xmlns:a16="http://schemas.microsoft.com/office/drawing/2014/main" id="{07F3AFEF-254A-4119-9FA5-8DE5A346EE64}"/>
              </a:ext>
            </a:extLst>
          </p:cNvPr>
          <p:cNvSpPr/>
          <p:nvPr/>
        </p:nvSpPr>
        <p:spPr>
          <a:xfrm>
            <a:off x="5699050" y="669263"/>
            <a:ext cx="1733545" cy="64085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Timeframe</a:t>
            </a:r>
          </a:p>
        </p:txBody>
      </p:sp>
      <p:cxnSp>
        <p:nvCxnSpPr>
          <p:cNvPr id="11" name="Straight Arrow Connector 10">
            <a:extLst>
              <a:ext uri="{FF2B5EF4-FFF2-40B4-BE49-F238E27FC236}">
                <a16:creationId xmlns:a16="http://schemas.microsoft.com/office/drawing/2014/main" id="{2716CD4B-4F07-4B64-89BF-89376D718146}"/>
              </a:ext>
            </a:extLst>
          </p:cNvPr>
          <p:cNvCxnSpPr>
            <a:cxnSpLocks/>
            <a:stCxn id="25" idx="2"/>
          </p:cNvCxnSpPr>
          <p:nvPr/>
        </p:nvCxnSpPr>
        <p:spPr>
          <a:xfrm>
            <a:off x="2679768" y="1357775"/>
            <a:ext cx="2105557" cy="69129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9C4B1CAB-79E4-4855-9C46-F7AA51BC44EF}"/>
              </a:ext>
            </a:extLst>
          </p:cNvPr>
          <p:cNvCxnSpPr>
            <a:cxnSpLocks/>
            <a:stCxn id="4" idx="2"/>
          </p:cNvCxnSpPr>
          <p:nvPr/>
        </p:nvCxnSpPr>
        <p:spPr>
          <a:xfrm>
            <a:off x="4504749" y="1310118"/>
            <a:ext cx="875906" cy="57826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886595F0-514B-4FF0-8A4C-6522A862869C}"/>
              </a:ext>
            </a:extLst>
          </p:cNvPr>
          <p:cNvCxnSpPr>
            <a:cxnSpLocks/>
            <a:stCxn id="3" idx="2"/>
            <a:endCxn id="28" idx="0"/>
          </p:cNvCxnSpPr>
          <p:nvPr/>
        </p:nvCxnSpPr>
        <p:spPr>
          <a:xfrm>
            <a:off x="5699050" y="3184161"/>
            <a:ext cx="0" cy="44202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 name="Rectangle 13">
            <a:extLst>
              <a:ext uri="{FF2B5EF4-FFF2-40B4-BE49-F238E27FC236}">
                <a16:creationId xmlns:a16="http://schemas.microsoft.com/office/drawing/2014/main" id="{5DD8FFCF-910C-4873-9EC8-33F790FFEFFD}"/>
              </a:ext>
            </a:extLst>
          </p:cNvPr>
          <p:cNvSpPr/>
          <p:nvPr/>
        </p:nvSpPr>
        <p:spPr>
          <a:xfrm>
            <a:off x="3847865" y="5941838"/>
            <a:ext cx="3702369" cy="800896"/>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lumMod val="95000"/>
                    <a:lumOff val="5000"/>
                  </a:schemeClr>
                </a:solidFill>
              </a:rPr>
              <a:t>Print Disease(s) + Risk Factor(s)</a:t>
            </a:r>
          </a:p>
        </p:txBody>
      </p:sp>
      <p:sp>
        <p:nvSpPr>
          <p:cNvPr id="25" name="Rectangle: Rounded Corners 24">
            <a:extLst>
              <a:ext uri="{FF2B5EF4-FFF2-40B4-BE49-F238E27FC236}">
                <a16:creationId xmlns:a16="http://schemas.microsoft.com/office/drawing/2014/main" id="{FE4486ED-5FE3-4885-814C-234D4530761B}"/>
              </a:ext>
            </a:extLst>
          </p:cNvPr>
          <p:cNvSpPr/>
          <p:nvPr/>
        </p:nvSpPr>
        <p:spPr>
          <a:xfrm>
            <a:off x="1970391" y="696582"/>
            <a:ext cx="1418754" cy="66119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ICD10 code for GERD</a:t>
            </a:r>
          </a:p>
        </p:txBody>
      </p:sp>
      <p:sp>
        <p:nvSpPr>
          <p:cNvPr id="26" name="Rectangle: Rounded Corners 25">
            <a:extLst>
              <a:ext uri="{FF2B5EF4-FFF2-40B4-BE49-F238E27FC236}">
                <a16:creationId xmlns:a16="http://schemas.microsoft.com/office/drawing/2014/main" id="{304C2611-6F19-4959-8260-71EEE429A0C1}"/>
              </a:ext>
            </a:extLst>
          </p:cNvPr>
          <p:cNvSpPr/>
          <p:nvPr/>
        </p:nvSpPr>
        <p:spPr>
          <a:xfrm>
            <a:off x="7818596" y="663608"/>
            <a:ext cx="1158711" cy="67250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DOB</a:t>
            </a:r>
          </a:p>
        </p:txBody>
      </p:sp>
      <p:sp>
        <p:nvSpPr>
          <p:cNvPr id="27" name="Rectangle: Rounded Corners 26">
            <a:extLst>
              <a:ext uri="{FF2B5EF4-FFF2-40B4-BE49-F238E27FC236}">
                <a16:creationId xmlns:a16="http://schemas.microsoft.com/office/drawing/2014/main" id="{01ADE8DC-8478-432F-BF90-4C353A28DD09}"/>
              </a:ext>
            </a:extLst>
          </p:cNvPr>
          <p:cNvSpPr/>
          <p:nvPr/>
        </p:nvSpPr>
        <p:spPr>
          <a:xfrm>
            <a:off x="9243071" y="3317511"/>
            <a:ext cx="2782236" cy="856268"/>
          </a:xfrm>
          <a:prstGeom prst="roundRect">
            <a:avLst/>
          </a:prstGeom>
          <a:solidFill>
            <a:schemeClr val="tx2">
              <a:lumMod val="60000"/>
              <a:lumOff val="4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Misc. other conditions for Risk- Smoking status, Age, Race &amp; Gender</a:t>
            </a:r>
          </a:p>
        </p:txBody>
      </p:sp>
      <p:cxnSp>
        <p:nvCxnSpPr>
          <p:cNvPr id="46" name="Straight Arrow Connector 45">
            <a:extLst>
              <a:ext uri="{FF2B5EF4-FFF2-40B4-BE49-F238E27FC236}">
                <a16:creationId xmlns:a16="http://schemas.microsoft.com/office/drawing/2014/main" id="{FE282A9C-46E4-4128-B8EA-4E9745912609}"/>
              </a:ext>
            </a:extLst>
          </p:cNvPr>
          <p:cNvCxnSpPr>
            <a:cxnSpLocks/>
            <a:stCxn id="28" idx="4"/>
            <a:endCxn id="14" idx="0"/>
          </p:cNvCxnSpPr>
          <p:nvPr/>
        </p:nvCxnSpPr>
        <p:spPr>
          <a:xfrm>
            <a:off x="5699050" y="5500225"/>
            <a:ext cx="0" cy="44161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a:extLst>
              <a:ext uri="{FF2B5EF4-FFF2-40B4-BE49-F238E27FC236}">
                <a16:creationId xmlns:a16="http://schemas.microsoft.com/office/drawing/2014/main" id="{9B96EEBA-29A8-4600-8238-A4C83B5BE135}"/>
              </a:ext>
            </a:extLst>
          </p:cNvPr>
          <p:cNvCxnSpPr>
            <a:cxnSpLocks/>
            <a:stCxn id="5" idx="2"/>
          </p:cNvCxnSpPr>
          <p:nvPr/>
        </p:nvCxnSpPr>
        <p:spPr>
          <a:xfrm flipH="1">
            <a:off x="6112268" y="1310118"/>
            <a:ext cx="453555" cy="5778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a:extLst>
              <a:ext uri="{FF2B5EF4-FFF2-40B4-BE49-F238E27FC236}">
                <a16:creationId xmlns:a16="http://schemas.microsoft.com/office/drawing/2014/main" id="{17780127-76B8-40C4-AF17-42B584AB77AC}"/>
              </a:ext>
            </a:extLst>
          </p:cNvPr>
          <p:cNvCxnSpPr>
            <a:cxnSpLocks/>
          </p:cNvCxnSpPr>
          <p:nvPr/>
        </p:nvCxnSpPr>
        <p:spPr>
          <a:xfrm flipH="1">
            <a:off x="6590164" y="1357775"/>
            <a:ext cx="1733546" cy="64085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8" name="Oval 27">
            <a:extLst>
              <a:ext uri="{FF2B5EF4-FFF2-40B4-BE49-F238E27FC236}">
                <a16:creationId xmlns:a16="http://schemas.microsoft.com/office/drawing/2014/main" id="{EB9ED447-09AA-495D-8036-7563EAE26B0E}"/>
              </a:ext>
            </a:extLst>
          </p:cNvPr>
          <p:cNvSpPr/>
          <p:nvPr/>
        </p:nvSpPr>
        <p:spPr>
          <a:xfrm>
            <a:off x="3679751" y="3626182"/>
            <a:ext cx="4038598" cy="187404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If all the Risk(S) conditions are true as per our business rules, then print risk factor(s) + disease(s). </a:t>
            </a:r>
          </a:p>
          <a:p>
            <a:pPr algn="ctr"/>
            <a:r>
              <a:rPr lang="en-US" dirty="0">
                <a:ln w="0"/>
                <a:solidFill>
                  <a:schemeClr val="tx1"/>
                </a:solidFill>
                <a:effectLst>
                  <a:outerShdw blurRad="38100" dist="19050" dir="2700000" algn="tl" rotWithShape="0">
                    <a:schemeClr val="dk1">
                      <a:alpha val="40000"/>
                    </a:schemeClr>
                  </a:outerShdw>
                </a:effectLst>
              </a:rPr>
              <a:t>Else print nothing for risks.</a:t>
            </a:r>
          </a:p>
        </p:txBody>
      </p:sp>
      <p:cxnSp>
        <p:nvCxnSpPr>
          <p:cNvPr id="60" name="Straight Arrow Connector 59">
            <a:extLst>
              <a:ext uri="{FF2B5EF4-FFF2-40B4-BE49-F238E27FC236}">
                <a16:creationId xmlns:a16="http://schemas.microsoft.com/office/drawing/2014/main" id="{95575235-E4B1-4B3C-AC5F-C01CFA6B9E44}"/>
              </a:ext>
            </a:extLst>
          </p:cNvPr>
          <p:cNvCxnSpPr>
            <a:cxnSpLocks/>
            <a:stCxn id="27" idx="2"/>
            <a:endCxn id="28" idx="6"/>
          </p:cNvCxnSpPr>
          <p:nvPr/>
        </p:nvCxnSpPr>
        <p:spPr>
          <a:xfrm rot="5400000">
            <a:off x="8981557" y="2910571"/>
            <a:ext cx="389425" cy="2915840"/>
          </a:xfrm>
          <a:prstGeom prst="bentConnector2">
            <a:avLst/>
          </a:prstGeom>
          <a:ln>
            <a:tailEnd type="triangle"/>
          </a:ln>
        </p:spPr>
        <p:style>
          <a:lnRef idx="3">
            <a:schemeClr val="dk1"/>
          </a:lnRef>
          <a:fillRef idx="0">
            <a:schemeClr val="dk1"/>
          </a:fillRef>
          <a:effectRef idx="2">
            <a:schemeClr val="dk1"/>
          </a:effectRef>
          <a:fontRef idx="minor">
            <a:schemeClr val="tx1"/>
          </a:fontRef>
        </p:style>
      </p:cxnSp>
      <p:sp>
        <p:nvSpPr>
          <p:cNvPr id="62" name="TextBox 61">
            <a:extLst>
              <a:ext uri="{FF2B5EF4-FFF2-40B4-BE49-F238E27FC236}">
                <a16:creationId xmlns:a16="http://schemas.microsoft.com/office/drawing/2014/main" id="{E9E74310-D2C3-4DC3-9B42-B2B7F2F2B3ED}"/>
              </a:ext>
            </a:extLst>
          </p:cNvPr>
          <p:cNvSpPr txBox="1"/>
          <p:nvPr/>
        </p:nvSpPr>
        <p:spPr>
          <a:xfrm>
            <a:off x="5911139" y="3244334"/>
            <a:ext cx="855811" cy="369332"/>
          </a:xfrm>
          <a:prstGeom prst="rect">
            <a:avLst/>
          </a:prstGeom>
          <a:noFill/>
        </p:spPr>
        <p:txBody>
          <a:bodyPr wrap="square" rtlCol="0">
            <a:spAutoFit/>
          </a:bodyPr>
          <a:lstStyle/>
          <a:p>
            <a:r>
              <a:rPr lang="en-US" dirty="0"/>
              <a:t>True</a:t>
            </a:r>
          </a:p>
        </p:txBody>
      </p:sp>
      <p:cxnSp>
        <p:nvCxnSpPr>
          <p:cNvPr id="68" name="Straight Arrow Connector 67">
            <a:extLst>
              <a:ext uri="{FF2B5EF4-FFF2-40B4-BE49-F238E27FC236}">
                <a16:creationId xmlns:a16="http://schemas.microsoft.com/office/drawing/2014/main" id="{44840609-2CEF-4422-9769-16CC6C10E7FB}"/>
              </a:ext>
            </a:extLst>
          </p:cNvPr>
          <p:cNvCxnSpPr>
            <a:cxnSpLocks/>
            <a:stCxn id="3" idx="3"/>
          </p:cNvCxnSpPr>
          <p:nvPr/>
        </p:nvCxnSpPr>
        <p:spPr>
          <a:xfrm>
            <a:off x="6612775" y="2536270"/>
            <a:ext cx="2226425" cy="3405568"/>
          </a:xfrm>
          <a:prstGeom prst="bentConnector2">
            <a:avLst/>
          </a:prstGeom>
          <a:ln>
            <a:tailEnd type="triangle"/>
          </a:ln>
        </p:spPr>
        <p:style>
          <a:lnRef idx="3">
            <a:schemeClr val="dk1"/>
          </a:lnRef>
          <a:fillRef idx="0">
            <a:schemeClr val="dk1"/>
          </a:fillRef>
          <a:effectRef idx="2">
            <a:schemeClr val="dk1"/>
          </a:effectRef>
          <a:fontRef idx="minor">
            <a:schemeClr val="tx1"/>
          </a:fontRef>
        </p:style>
      </p:cxnSp>
      <p:sp>
        <p:nvSpPr>
          <p:cNvPr id="75" name="TextBox 74">
            <a:extLst>
              <a:ext uri="{FF2B5EF4-FFF2-40B4-BE49-F238E27FC236}">
                <a16:creationId xmlns:a16="http://schemas.microsoft.com/office/drawing/2014/main" id="{BEC0AEC8-8AFE-4978-9896-2B7D7CDD74D4}"/>
              </a:ext>
            </a:extLst>
          </p:cNvPr>
          <p:cNvSpPr txBox="1"/>
          <p:nvPr/>
        </p:nvSpPr>
        <p:spPr>
          <a:xfrm>
            <a:off x="6672984" y="2622762"/>
            <a:ext cx="1367906" cy="369332"/>
          </a:xfrm>
          <a:prstGeom prst="rect">
            <a:avLst/>
          </a:prstGeom>
          <a:noFill/>
        </p:spPr>
        <p:txBody>
          <a:bodyPr wrap="square" rtlCol="0">
            <a:spAutoFit/>
          </a:bodyPr>
          <a:lstStyle/>
          <a:p>
            <a:r>
              <a:rPr lang="en-US" dirty="0"/>
              <a:t>False</a:t>
            </a:r>
          </a:p>
        </p:txBody>
      </p:sp>
      <p:sp>
        <p:nvSpPr>
          <p:cNvPr id="76" name="Flowchart: Process 75">
            <a:extLst>
              <a:ext uri="{FF2B5EF4-FFF2-40B4-BE49-F238E27FC236}">
                <a16:creationId xmlns:a16="http://schemas.microsoft.com/office/drawing/2014/main" id="{9AF5593D-E285-4EEF-B1FD-DB825EAA7B72}"/>
              </a:ext>
            </a:extLst>
          </p:cNvPr>
          <p:cNvSpPr/>
          <p:nvPr/>
        </p:nvSpPr>
        <p:spPr>
          <a:xfrm>
            <a:off x="8521660" y="5916405"/>
            <a:ext cx="2226425" cy="826330"/>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Print Disease(s)</a:t>
            </a:r>
          </a:p>
        </p:txBody>
      </p:sp>
      <p:sp>
        <p:nvSpPr>
          <p:cNvPr id="79" name="Rectangle: Rounded Corners 78">
            <a:extLst>
              <a:ext uri="{FF2B5EF4-FFF2-40B4-BE49-F238E27FC236}">
                <a16:creationId xmlns:a16="http://schemas.microsoft.com/office/drawing/2014/main" id="{ED70C3C8-7E3C-4B58-91D5-4AABA97548AE}"/>
              </a:ext>
            </a:extLst>
          </p:cNvPr>
          <p:cNvSpPr/>
          <p:nvPr/>
        </p:nvSpPr>
        <p:spPr>
          <a:xfrm>
            <a:off x="122354" y="3115847"/>
            <a:ext cx="2360659" cy="1295781"/>
          </a:xfrm>
          <a:prstGeom prst="roundRect">
            <a:avLst/>
          </a:prstGeom>
          <a:solidFill>
            <a:schemeClr val="tx2">
              <a:lumMod val="60000"/>
              <a:lumOff val="40000"/>
            </a:schemeClr>
          </a:solidFill>
        </p:spPr>
        <p:style>
          <a:lnRef idx="1">
            <a:schemeClr val="accent4"/>
          </a:lnRef>
          <a:fillRef idx="2">
            <a:schemeClr val="accent4"/>
          </a:fillRef>
          <a:effectRef idx="1">
            <a:schemeClr val="accent4"/>
          </a:effectRef>
          <a:fontRef idx="minor">
            <a:schemeClr val="dk1"/>
          </a:fontRef>
        </p:style>
        <p:txBody>
          <a:bodyPr rtlCol="0" anchor="ctr"/>
          <a:lstStyle/>
          <a:p>
            <a:r>
              <a:rPr lang="en-US" dirty="0"/>
              <a:t>RISK: </a:t>
            </a:r>
            <a:br>
              <a:rPr lang="en-US" dirty="0"/>
            </a:br>
            <a:r>
              <a:rPr lang="en-US" dirty="0"/>
              <a:t>ICD10</a:t>
            </a:r>
            <a:br>
              <a:rPr lang="en-US" dirty="0"/>
            </a:br>
            <a:r>
              <a:rPr lang="en-US" dirty="0"/>
              <a:t>Status</a:t>
            </a:r>
            <a:br>
              <a:rPr lang="en-US" dirty="0"/>
            </a:br>
            <a:r>
              <a:rPr lang="en-US" dirty="0"/>
              <a:t>Timeframe</a:t>
            </a:r>
            <a:br>
              <a:rPr lang="en-US" dirty="0"/>
            </a:br>
            <a:r>
              <a:rPr lang="en-US" dirty="0"/>
              <a:t>DOB</a:t>
            </a:r>
          </a:p>
        </p:txBody>
      </p:sp>
      <p:cxnSp>
        <p:nvCxnSpPr>
          <p:cNvPr id="82" name="Straight Arrow Connector 81">
            <a:extLst>
              <a:ext uri="{FF2B5EF4-FFF2-40B4-BE49-F238E27FC236}">
                <a16:creationId xmlns:a16="http://schemas.microsoft.com/office/drawing/2014/main" id="{DBE46F8C-4E7B-41A8-A4FC-159D2C45409E}"/>
              </a:ext>
            </a:extLst>
          </p:cNvPr>
          <p:cNvCxnSpPr>
            <a:cxnSpLocks/>
            <a:stCxn id="79" idx="2"/>
            <a:endCxn id="28" idx="2"/>
          </p:cNvCxnSpPr>
          <p:nvPr/>
        </p:nvCxnSpPr>
        <p:spPr>
          <a:xfrm rot="16200000" flipH="1">
            <a:off x="2415429" y="3298882"/>
            <a:ext cx="151576" cy="2377067"/>
          </a:xfrm>
          <a:prstGeom prst="bentConnector2">
            <a:avLst/>
          </a:prstGeom>
          <a:ln>
            <a:tailEnd type="triangle"/>
          </a:ln>
        </p:spPr>
        <p:style>
          <a:lnRef idx="3">
            <a:schemeClr val="dk1"/>
          </a:lnRef>
          <a:fillRef idx="0">
            <a:schemeClr val="dk1"/>
          </a:fillRef>
          <a:effectRef idx="2">
            <a:schemeClr val="dk1"/>
          </a:effectRef>
          <a:fontRef idx="minor">
            <a:schemeClr val="tx1"/>
          </a:fontRef>
        </p:style>
      </p:cxnSp>
      <p:sp>
        <p:nvSpPr>
          <p:cNvPr id="100" name="TextBox 99">
            <a:extLst>
              <a:ext uri="{FF2B5EF4-FFF2-40B4-BE49-F238E27FC236}">
                <a16:creationId xmlns:a16="http://schemas.microsoft.com/office/drawing/2014/main" id="{C84EA6BD-609B-428C-B795-19927BD77E83}"/>
              </a:ext>
            </a:extLst>
          </p:cNvPr>
          <p:cNvSpPr txBox="1"/>
          <p:nvPr/>
        </p:nvSpPr>
        <p:spPr>
          <a:xfrm>
            <a:off x="2796765" y="4193872"/>
            <a:ext cx="599972" cy="369332"/>
          </a:xfrm>
          <a:prstGeom prst="rect">
            <a:avLst/>
          </a:prstGeom>
          <a:noFill/>
        </p:spPr>
        <p:txBody>
          <a:bodyPr wrap="none" rtlCol="0">
            <a:spAutoFit/>
          </a:bodyPr>
          <a:lstStyle/>
          <a:p>
            <a:r>
              <a:rPr lang="en-US" dirty="0"/>
              <a:t>True</a:t>
            </a:r>
          </a:p>
        </p:txBody>
      </p:sp>
      <p:sp>
        <p:nvSpPr>
          <p:cNvPr id="101" name="TextBox 100">
            <a:extLst>
              <a:ext uri="{FF2B5EF4-FFF2-40B4-BE49-F238E27FC236}">
                <a16:creationId xmlns:a16="http://schemas.microsoft.com/office/drawing/2014/main" id="{592E74F5-46AF-4FAE-AADA-64FFB5000B53}"/>
              </a:ext>
            </a:extLst>
          </p:cNvPr>
          <p:cNvSpPr txBox="1"/>
          <p:nvPr/>
        </p:nvSpPr>
        <p:spPr>
          <a:xfrm>
            <a:off x="5796013" y="5572506"/>
            <a:ext cx="599972" cy="369332"/>
          </a:xfrm>
          <a:prstGeom prst="rect">
            <a:avLst/>
          </a:prstGeom>
          <a:noFill/>
        </p:spPr>
        <p:txBody>
          <a:bodyPr wrap="none" rtlCol="0">
            <a:spAutoFit/>
          </a:bodyPr>
          <a:lstStyle/>
          <a:p>
            <a:r>
              <a:rPr lang="en-US" dirty="0"/>
              <a:t>True</a:t>
            </a:r>
          </a:p>
        </p:txBody>
      </p:sp>
      <p:cxnSp>
        <p:nvCxnSpPr>
          <p:cNvPr id="103" name="Straight Arrow Connector 102">
            <a:extLst>
              <a:ext uri="{FF2B5EF4-FFF2-40B4-BE49-F238E27FC236}">
                <a16:creationId xmlns:a16="http://schemas.microsoft.com/office/drawing/2014/main" id="{BECC3863-FF9C-4669-B50D-9DDCEFFF054E}"/>
              </a:ext>
            </a:extLst>
          </p:cNvPr>
          <p:cNvCxnSpPr>
            <a:stCxn id="28" idx="5"/>
          </p:cNvCxnSpPr>
          <p:nvPr/>
        </p:nvCxnSpPr>
        <p:spPr>
          <a:xfrm>
            <a:off x="7126910" y="5225778"/>
            <a:ext cx="1712290" cy="129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4" name="TextBox 103">
            <a:extLst>
              <a:ext uri="{FF2B5EF4-FFF2-40B4-BE49-F238E27FC236}">
                <a16:creationId xmlns:a16="http://schemas.microsoft.com/office/drawing/2014/main" id="{0D5AD715-360D-4CDC-A1D4-70900611F5D9}"/>
              </a:ext>
            </a:extLst>
          </p:cNvPr>
          <p:cNvSpPr txBox="1"/>
          <p:nvPr/>
        </p:nvSpPr>
        <p:spPr>
          <a:xfrm>
            <a:off x="7745015" y="4916178"/>
            <a:ext cx="652936" cy="369332"/>
          </a:xfrm>
          <a:prstGeom prst="rect">
            <a:avLst/>
          </a:prstGeom>
          <a:noFill/>
        </p:spPr>
        <p:txBody>
          <a:bodyPr wrap="none" rtlCol="0">
            <a:spAutoFit/>
          </a:bodyPr>
          <a:lstStyle/>
          <a:p>
            <a:r>
              <a:rPr lang="en-US" dirty="0"/>
              <a:t>False</a:t>
            </a:r>
          </a:p>
        </p:txBody>
      </p:sp>
    </p:spTree>
    <p:extLst>
      <p:ext uri="{BB962C8B-B14F-4D97-AF65-F5344CB8AC3E}">
        <p14:creationId xmlns:p14="http://schemas.microsoft.com/office/powerpoint/2010/main" val="2403332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19C6D-7FEA-4DDB-8F4D-51D63EBDB948}"/>
              </a:ext>
            </a:extLst>
          </p:cNvPr>
          <p:cNvSpPr>
            <a:spLocks noGrp="1"/>
          </p:cNvSpPr>
          <p:nvPr>
            <p:ph type="title"/>
          </p:nvPr>
        </p:nvSpPr>
        <p:spPr>
          <a:xfrm>
            <a:off x="2266950" y="217170"/>
            <a:ext cx="10511790" cy="857250"/>
          </a:xfrm>
        </p:spPr>
        <p:txBody>
          <a:bodyPr>
            <a:normAutofit fontScale="90000"/>
          </a:bodyPr>
          <a:lstStyle/>
          <a:p>
            <a:r>
              <a:rPr lang="en-US" sz="4400" b="1" dirty="0">
                <a:solidFill>
                  <a:srgbClr val="3A4D75"/>
                </a:solidFill>
                <a:latin typeface="Verdana" panose="020B0604030504040204" pitchFamily="34" charset="0"/>
                <a:ea typeface="Verdana" panose="020B0604030504040204" pitchFamily="34" charset="0"/>
              </a:rPr>
              <a:t>SAMPLE INPUT &amp; OUPUT </a:t>
            </a:r>
            <a:br>
              <a:rPr lang="en-US" sz="4400" b="1" dirty="0">
                <a:latin typeface="Verdana" panose="020B0604030504040204" pitchFamily="34" charset="0"/>
                <a:ea typeface="Verdana" panose="020B0604030504040204" pitchFamily="34" charset="0"/>
              </a:rPr>
            </a:br>
            <a:endParaRPr lang="en-US" dirty="0"/>
          </a:p>
        </p:txBody>
      </p:sp>
      <p:sp>
        <p:nvSpPr>
          <p:cNvPr id="4" name="TextBox 3">
            <a:extLst>
              <a:ext uri="{FF2B5EF4-FFF2-40B4-BE49-F238E27FC236}">
                <a16:creationId xmlns:a16="http://schemas.microsoft.com/office/drawing/2014/main" id="{5E9034FC-F1E7-4ABC-AD94-45159D6A5C5A}"/>
              </a:ext>
            </a:extLst>
          </p:cNvPr>
          <p:cNvSpPr txBox="1"/>
          <p:nvPr/>
        </p:nvSpPr>
        <p:spPr>
          <a:xfrm>
            <a:off x="278068" y="904518"/>
            <a:ext cx="4786888" cy="369332"/>
          </a:xfrm>
          <a:prstGeom prst="rect">
            <a:avLst/>
          </a:prstGeom>
          <a:noFill/>
        </p:spPr>
        <p:txBody>
          <a:bodyPr wrap="none" rtlCol="0">
            <a:spAutoFit/>
          </a:bodyPr>
          <a:lstStyle/>
          <a:p>
            <a:r>
              <a:rPr lang="en-US" b="1" dirty="0">
                <a:latin typeface="Verdana" panose="020B0604030504040204" pitchFamily="34" charset="0"/>
                <a:ea typeface="Verdana" panose="020B0604030504040204" pitchFamily="34" charset="0"/>
              </a:rPr>
              <a:t>SAMPLE RULE FROM RULESET 1 &amp; 2</a:t>
            </a:r>
          </a:p>
        </p:txBody>
      </p:sp>
      <p:pic>
        <p:nvPicPr>
          <p:cNvPr id="5" name="Picture 4">
            <a:extLst>
              <a:ext uri="{FF2B5EF4-FFF2-40B4-BE49-F238E27FC236}">
                <a16:creationId xmlns:a16="http://schemas.microsoft.com/office/drawing/2014/main" id="{2C3DE538-8F30-4DE3-9138-BF5986EE3B25}"/>
              </a:ext>
            </a:extLst>
          </p:cNvPr>
          <p:cNvPicPr>
            <a:picLocks noChangeAspect="1"/>
          </p:cNvPicPr>
          <p:nvPr/>
        </p:nvPicPr>
        <p:blipFill>
          <a:blip r:embed="rId2"/>
          <a:stretch>
            <a:fillRect/>
          </a:stretch>
        </p:blipFill>
        <p:spPr>
          <a:xfrm>
            <a:off x="278069" y="4198918"/>
            <a:ext cx="10458450" cy="2441912"/>
          </a:xfrm>
          <a:prstGeom prst="rect">
            <a:avLst/>
          </a:prstGeom>
        </p:spPr>
      </p:pic>
      <p:pic>
        <p:nvPicPr>
          <p:cNvPr id="7" name="Picture 6">
            <a:extLst>
              <a:ext uri="{FF2B5EF4-FFF2-40B4-BE49-F238E27FC236}">
                <a16:creationId xmlns:a16="http://schemas.microsoft.com/office/drawing/2014/main" id="{05F82D9D-92E2-48E8-B78D-65390C70BCA8}"/>
              </a:ext>
            </a:extLst>
          </p:cNvPr>
          <p:cNvPicPr>
            <a:picLocks noChangeAspect="1"/>
          </p:cNvPicPr>
          <p:nvPr/>
        </p:nvPicPr>
        <p:blipFill>
          <a:blip r:embed="rId3"/>
          <a:stretch>
            <a:fillRect/>
          </a:stretch>
        </p:blipFill>
        <p:spPr>
          <a:xfrm>
            <a:off x="278068" y="1357091"/>
            <a:ext cx="10458450" cy="2564554"/>
          </a:xfrm>
          <a:prstGeom prst="rect">
            <a:avLst/>
          </a:prstGeom>
        </p:spPr>
      </p:pic>
    </p:spTree>
    <p:extLst>
      <p:ext uri="{BB962C8B-B14F-4D97-AF65-F5344CB8AC3E}">
        <p14:creationId xmlns:p14="http://schemas.microsoft.com/office/powerpoint/2010/main" val="1930444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3EE6BBB-FCB0-42C3-9E01-CDBA0379736F}"/>
              </a:ext>
            </a:extLst>
          </p:cNvPr>
          <p:cNvPicPr>
            <a:picLocks noChangeAspect="1"/>
          </p:cNvPicPr>
          <p:nvPr/>
        </p:nvPicPr>
        <p:blipFill>
          <a:blip r:embed="rId2"/>
          <a:stretch>
            <a:fillRect/>
          </a:stretch>
        </p:blipFill>
        <p:spPr>
          <a:xfrm>
            <a:off x="360548" y="4959518"/>
            <a:ext cx="10354180" cy="1781225"/>
          </a:xfrm>
          <a:prstGeom prst="rect">
            <a:avLst/>
          </a:prstGeom>
        </p:spPr>
      </p:pic>
      <p:pic>
        <p:nvPicPr>
          <p:cNvPr id="5" name="Picture 4">
            <a:extLst>
              <a:ext uri="{FF2B5EF4-FFF2-40B4-BE49-F238E27FC236}">
                <a16:creationId xmlns:a16="http://schemas.microsoft.com/office/drawing/2014/main" id="{759E1D77-8178-42A0-B92A-CE76A7F61B0F}"/>
              </a:ext>
            </a:extLst>
          </p:cNvPr>
          <p:cNvPicPr>
            <a:picLocks noChangeAspect="1"/>
          </p:cNvPicPr>
          <p:nvPr/>
        </p:nvPicPr>
        <p:blipFill>
          <a:blip r:embed="rId3"/>
          <a:stretch>
            <a:fillRect/>
          </a:stretch>
        </p:blipFill>
        <p:spPr>
          <a:xfrm>
            <a:off x="360548" y="1069955"/>
            <a:ext cx="10354180" cy="3136684"/>
          </a:xfrm>
          <a:prstGeom prst="rect">
            <a:avLst/>
          </a:prstGeom>
        </p:spPr>
      </p:pic>
      <p:sp>
        <p:nvSpPr>
          <p:cNvPr id="6" name="TextBox 5">
            <a:extLst>
              <a:ext uri="{FF2B5EF4-FFF2-40B4-BE49-F238E27FC236}">
                <a16:creationId xmlns:a16="http://schemas.microsoft.com/office/drawing/2014/main" id="{82695B7E-6147-48D0-8B54-CAABAAA93689}"/>
              </a:ext>
            </a:extLst>
          </p:cNvPr>
          <p:cNvSpPr txBox="1"/>
          <p:nvPr/>
        </p:nvSpPr>
        <p:spPr>
          <a:xfrm>
            <a:off x="2057400" y="11430"/>
            <a:ext cx="8657328" cy="769441"/>
          </a:xfrm>
          <a:prstGeom prst="rect">
            <a:avLst/>
          </a:prstGeom>
          <a:noFill/>
        </p:spPr>
        <p:txBody>
          <a:bodyPr wrap="square" rtlCol="0">
            <a:spAutoFit/>
          </a:bodyPr>
          <a:lstStyle/>
          <a:p>
            <a:pPr algn="ctr"/>
            <a:r>
              <a:rPr lang="en-US" sz="4400" b="1" dirty="0">
                <a:solidFill>
                  <a:srgbClr val="3A4D75"/>
                </a:solidFill>
                <a:latin typeface="Verdana" panose="020B0604030504040204" pitchFamily="34" charset="0"/>
                <a:ea typeface="Verdana" panose="020B0604030504040204" pitchFamily="34" charset="0"/>
              </a:rPr>
              <a:t>SAMPLE RULES CONTD.</a:t>
            </a:r>
          </a:p>
        </p:txBody>
      </p:sp>
      <p:sp>
        <p:nvSpPr>
          <p:cNvPr id="7" name="TextBox 6">
            <a:extLst>
              <a:ext uri="{FF2B5EF4-FFF2-40B4-BE49-F238E27FC236}">
                <a16:creationId xmlns:a16="http://schemas.microsoft.com/office/drawing/2014/main" id="{AF34A99E-5EFD-491B-91B0-18DEC577FF7F}"/>
              </a:ext>
            </a:extLst>
          </p:cNvPr>
          <p:cNvSpPr txBox="1"/>
          <p:nvPr/>
        </p:nvSpPr>
        <p:spPr>
          <a:xfrm>
            <a:off x="137160" y="4234569"/>
            <a:ext cx="2125980" cy="369332"/>
          </a:xfrm>
          <a:prstGeom prst="rect">
            <a:avLst/>
          </a:prstGeom>
          <a:noFill/>
        </p:spPr>
        <p:txBody>
          <a:bodyPr wrap="square" rtlCol="0">
            <a:spAutoFit/>
          </a:bodyPr>
          <a:lstStyle/>
          <a:p>
            <a:pPr algn="ctr"/>
            <a:r>
              <a:rPr lang="en-US" b="1" dirty="0">
                <a:latin typeface="Verdana" panose="020B0604030504040204" pitchFamily="34" charset="0"/>
                <a:ea typeface="Verdana" panose="020B0604030504040204" pitchFamily="34" charset="0"/>
              </a:rPr>
              <a:t>OUTPUT:</a:t>
            </a:r>
          </a:p>
        </p:txBody>
      </p:sp>
    </p:spTree>
    <p:extLst>
      <p:ext uri="{BB962C8B-B14F-4D97-AF65-F5344CB8AC3E}">
        <p14:creationId xmlns:p14="http://schemas.microsoft.com/office/powerpoint/2010/main" val="1367473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8">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1" name="Freeform: Shape 20">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7A00013D-4ABC-40BD-83F8-3C6BA0577F8F}"/>
              </a:ext>
            </a:extLst>
          </p:cNvPr>
          <p:cNvSpPr>
            <a:spLocks noGrp="1"/>
          </p:cNvSpPr>
          <p:nvPr>
            <p:ph type="title"/>
          </p:nvPr>
        </p:nvSpPr>
        <p:spPr>
          <a:xfrm>
            <a:off x="3204642" y="2353641"/>
            <a:ext cx="5782716" cy="2150719"/>
          </a:xfrm>
          <a:noFill/>
        </p:spPr>
        <p:txBody>
          <a:bodyPr vert="horz" lIns="91440" tIns="45720" rIns="91440" bIns="45720" rtlCol="0" anchor="ctr">
            <a:normAutofit/>
          </a:bodyPr>
          <a:lstStyle/>
          <a:p>
            <a:pPr algn="ctr"/>
            <a:r>
              <a:rPr lang="en-US" sz="4000" b="1" kern="1200" dirty="0">
                <a:solidFill>
                  <a:srgbClr val="080808"/>
                </a:solidFill>
                <a:latin typeface="Verdana" panose="020B0604030504040204" pitchFamily="34" charset="0"/>
                <a:ea typeface="Verdana" panose="020B0604030504040204" pitchFamily="34" charset="0"/>
              </a:rPr>
              <a:t>JUNIT TESTS</a:t>
            </a:r>
          </a:p>
        </p:txBody>
      </p:sp>
      <p:sp>
        <p:nvSpPr>
          <p:cNvPr id="25" name="Freeform: Shape 24">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35222047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45E227F-52D8-4BFD-93B8-31DB8A06CCE9}"/>
              </a:ext>
            </a:extLst>
          </p:cNvPr>
          <p:cNvSpPr>
            <a:spLocks noGrp="1"/>
          </p:cNvSpPr>
          <p:nvPr>
            <p:ph type="title"/>
          </p:nvPr>
        </p:nvSpPr>
        <p:spPr>
          <a:xfrm>
            <a:off x="735330" y="297181"/>
            <a:ext cx="10515600" cy="480060"/>
          </a:xfrm>
        </p:spPr>
        <p:txBody>
          <a:bodyPr>
            <a:normAutofit fontScale="90000"/>
          </a:bodyPr>
          <a:lstStyle/>
          <a:p>
            <a:pPr algn="ctr"/>
            <a:r>
              <a:rPr lang="en-US" sz="4400" b="1" dirty="0">
                <a:solidFill>
                  <a:srgbClr val="3A4D75"/>
                </a:solidFill>
                <a:latin typeface="Verdana" panose="020B0604030504040204" pitchFamily="34" charset="0"/>
                <a:ea typeface="Verdana" panose="020B0604030504040204" pitchFamily="34" charset="0"/>
              </a:rPr>
              <a:t>JUNIT TEST CASES</a:t>
            </a:r>
            <a:br>
              <a:rPr lang="en-US" sz="4400" b="1" dirty="0">
                <a:solidFill>
                  <a:srgbClr val="3A4D75"/>
                </a:solidFill>
                <a:latin typeface="Verdana" panose="020B0604030504040204" pitchFamily="34" charset="0"/>
                <a:ea typeface="Verdana" panose="020B0604030504040204" pitchFamily="34" charset="0"/>
              </a:rPr>
            </a:br>
            <a:endParaRPr lang="en-US" dirty="0"/>
          </a:p>
        </p:txBody>
      </p:sp>
      <p:sp>
        <p:nvSpPr>
          <p:cNvPr id="7" name="TextBox 6">
            <a:extLst>
              <a:ext uri="{FF2B5EF4-FFF2-40B4-BE49-F238E27FC236}">
                <a16:creationId xmlns:a16="http://schemas.microsoft.com/office/drawing/2014/main" id="{6CA6C736-03FE-4C9F-92E5-0F48F5DDDDCC}"/>
              </a:ext>
            </a:extLst>
          </p:cNvPr>
          <p:cNvSpPr txBox="1"/>
          <p:nvPr/>
        </p:nvSpPr>
        <p:spPr>
          <a:xfrm>
            <a:off x="657356" y="1439393"/>
            <a:ext cx="1082348" cy="523220"/>
          </a:xfrm>
          <a:prstGeom prst="rect">
            <a:avLst/>
          </a:prstGeom>
          <a:noFill/>
        </p:spPr>
        <p:txBody>
          <a:bodyPr wrap="none" rtlCol="0">
            <a:spAutoFit/>
          </a:bodyPr>
          <a:lstStyle/>
          <a:p>
            <a:r>
              <a:rPr lang="en-US" sz="2800" b="1" dirty="0"/>
              <a:t>Input:</a:t>
            </a:r>
          </a:p>
        </p:txBody>
      </p:sp>
      <p:sp>
        <p:nvSpPr>
          <p:cNvPr id="11" name="TextBox 10">
            <a:extLst>
              <a:ext uri="{FF2B5EF4-FFF2-40B4-BE49-F238E27FC236}">
                <a16:creationId xmlns:a16="http://schemas.microsoft.com/office/drawing/2014/main" id="{39BC594B-7213-4893-8507-C30C31A58399}"/>
              </a:ext>
            </a:extLst>
          </p:cNvPr>
          <p:cNvSpPr txBox="1"/>
          <p:nvPr/>
        </p:nvSpPr>
        <p:spPr>
          <a:xfrm>
            <a:off x="6423650" y="1439393"/>
            <a:ext cx="1898310" cy="523220"/>
          </a:xfrm>
          <a:prstGeom prst="rect">
            <a:avLst/>
          </a:prstGeom>
          <a:noFill/>
        </p:spPr>
        <p:txBody>
          <a:bodyPr wrap="square" rtlCol="0">
            <a:spAutoFit/>
          </a:bodyPr>
          <a:lstStyle/>
          <a:p>
            <a:r>
              <a:rPr lang="en-US" sz="2800" b="1" dirty="0"/>
              <a:t>Output:</a:t>
            </a:r>
          </a:p>
        </p:txBody>
      </p:sp>
      <p:pic>
        <p:nvPicPr>
          <p:cNvPr id="13" name="Picture 12">
            <a:extLst>
              <a:ext uri="{FF2B5EF4-FFF2-40B4-BE49-F238E27FC236}">
                <a16:creationId xmlns:a16="http://schemas.microsoft.com/office/drawing/2014/main" id="{CECA7B12-EA7B-4CDB-87FE-77E7CFCC7DDF}"/>
              </a:ext>
            </a:extLst>
          </p:cNvPr>
          <p:cNvPicPr>
            <a:picLocks noChangeAspect="1"/>
          </p:cNvPicPr>
          <p:nvPr/>
        </p:nvPicPr>
        <p:blipFill>
          <a:blip r:embed="rId2"/>
          <a:stretch>
            <a:fillRect/>
          </a:stretch>
        </p:blipFill>
        <p:spPr>
          <a:xfrm>
            <a:off x="248032" y="2417766"/>
            <a:ext cx="6063233" cy="2499889"/>
          </a:xfrm>
          <a:prstGeom prst="rect">
            <a:avLst/>
          </a:prstGeom>
        </p:spPr>
      </p:pic>
      <p:pic>
        <p:nvPicPr>
          <p:cNvPr id="15" name="Picture 14">
            <a:extLst>
              <a:ext uri="{FF2B5EF4-FFF2-40B4-BE49-F238E27FC236}">
                <a16:creationId xmlns:a16="http://schemas.microsoft.com/office/drawing/2014/main" id="{46899E2B-5349-4381-97FF-274718A5AE1C}"/>
              </a:ext>
            </a:extLst>
          </p:cNvPr>
          <p:cNvPicPr>
            <a:picLocks noChangeAspect="1"/>
          </p:cNvPicPr>
          <p:nvPr/>
        </p:nvPicPr>
        <p:blipFill>
          <a:blip r:embed="rId3"/>
          <a:stretch>
            <a:fillRect/>
          </a:stretch>
        </p:blipFill>
        <p:spPr>
          <a:xfrm>
            <a:off x="6311265" y="2417766"/>
            <a:ext cx="5695950" cy="2507651"/>
          </a:xfrm>
          <a:prstGeom prst="rect">
            <a:avLst/>
          </a:prstGeom>
        </p:spPr>
      </p:pic>
    </p:spTree>
    <p:extLst>
      <p:ext uri="{BB962C8B-B14F-4D97-AF65-F5344CB8AC3E}">
        <p14:creationId xmlns:p14="http://schemas.microsoft.com/office/powerpoint/2010/main" val="604324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B3BC937-F75C-4F61-9692-1FF549B19CFE}"/>
              </a:ext>
            </a:extLst>
          </p:cNvPr>
          <p:cNvPicPr>
            <a:picLocks noChangeAspect="1"/>
          </p:cNvPicPr>
          <p:nvPr/>
        </p:nvPicPr>
        <p:blipFill>
          <a:blip r:embed="rId2"/>
          <a:stretch>
            <a:fillRect/>
          </a:stretch>
        </p:blipFill>
        <p:spPr>
          <a:xfrm>
            <a:off x="588005" y="4952909"/>
            <a:ext cx="9164329" cy="1295581"/>
          </a:xfrm>
          <a:prstGeom prst="rect">
            <a:avLst/>
          </a:prstGeom>
        </p:spPr>
      </p:pic>
      <p:pic>
        <p:nvPicPr>
          <p:cNvPr id="6" name="Picture 5">
            <a:extLst>
              <a:ext uri="{FF2B5EF4-FFF2-40B4-BE49-F238E27FC236}">
                <a16:creationId xmlns:a16="http://schemas.microsoft.com/office/drawing/2014/main" id="{156E89F6-D9F8-4B75-AE19-EA1210FA99BE}"/>
              </a:ext>
            </a:extLst>
          </p:cNvPr>
          <p:cNvPicPr>
            <a:picLocks noChangeAspect="1"/>
          </p:cNvPicPr>
          <p:nvPr/>
        </p:nvPicPr>
        <p:blipFill>
          <a:blip r:embed="rId3"/>
          <a:stretch>
            <a:fillRect/>
          </a:stretch>
        </p:blipFill>
        <p:spPr>
          <a:xfrm>
            <a:off x="588005" y="1345940"/>
            <a:ext cx="11189391" cy="1838695"/>
          </a:xfrm>
          <a:prstGeom prst="rect">
            <a:avLst/>
          </a:prstGeom>
        </p:spPr>
      </p:pic>
      <p:sp>
        <p:nvSpPr>
          <p:cNvPr id="7" name="TextBox 6">
            <a:extLst>
              <a:ext uri="{FF2B5EF4-FFF2-40B4-BE49-F238E27FC236}">
                <a16:creationId xmlns:a16="http://schemas.microsoft.com/office/drawing/2014/main" id="{FB3495E2-0168-4ADF-8ACE-66550B3E5A13}"/>
              </a:ext>
            </a:extLst>
          </p:cNvPr>
          <p:cNvSpPr txBox="1"/>
          <p:nvPr/>
        </p:nvSpPr>
        <p:spPr>
          <a:xfrm>
            <a:off x="588005" y="945930"/>
            <a:ext cx="1219774" cy="461665"/>
          </a:xfrm>
          <a:prstGeom prst="rect">
            <a:avLst/>
          </a:prstGeom>
          <a:noFill/>
        </p:spPr>
        <p:txBody>
          <a:bodyPr wrap="square" rtlCol="0">
            <a:spAutoFit/>
          </a:bodyPr>
          <a:lstStyle/>
          <a:p>
            <a:r>
              <a:rPr lang="en-US" sz="2400" b="1" dirty="0"/>
              <a:t>Input:</a:t>
            </a:r>
          </a:p>
        </p:txBody>
      </p:sp>
      <p:sp>
        <p:nvSpPr>
          <p:cNvPr id="8" name="TextBox 7">
            <a:extLst>
              <a:ext uri="{FF2B5EF4-FFF2-40B4-BE49-F238E27FC236}">
                <a16:creationId xmlns:a16="http://schemas.microsoft.com/office/drawing/2014/main" id="{1CADD088-9179-4950-9DC7-FCA2513B9EDE}"/>
              </a:ext>
            </a:extLst>
          </p:cNvPr>
          <p:cNvSpPr txBox="1"/>
          <p:nvPr/>
        </p:nvSpPr>
        <p:spPr>
          <a:xfrm>
            <a:off x="603819" y="4491244"/>
            <a:ext cx="1188146" cy="461665"/>
          </a:xfrm>
          <a:prstGeom prst="rect">
            <a:avLst/>
          </a:prstGeom>
          <a:noFill/>
        </p:spPr>
        <p:txBody>
          <a:bodyPr wrap="none" rtlCol="0">
            <a:spAutoFit/>
          </a:bodyPr>
          <a:lstStyle/>
          <a:p>
            <a:r>
              <a:rPr lang="en-US" sz="2400" b="1" dirty="0"/>
              <a:t>Output:</a:t>
            </a:r>
          </a:p>
        </p:txBody>
      </p:sp>
      <p:sp>
        <p:nvSpPr>
          <p:cNvPr id="9" name="TextBox 8">
            <a:extLst>
              <a:ext uri="{FF2B5EF4-FFF2-40B4-BE49-F238E27FC236}">
                <a16:creationId xmlns:a16="http://schemas.microsoft.com/office/drawing/2014/main" id="{0C5DA72D-4FF4-4BBF-807A-9D3B9E92CC29}"/>
              </a:ext>
            </a:extLst>
          </p:cNvPr>
          <p:cNvSpPr txBox="1"/>
          <p:nvPr/>
        </p:nvSpPr>
        <p:spPr>
          <a:xfrm>
            <a:off x="11510802" y="6198765"/>
            <a:ext cx="305410" cy="261610"/>
          </a:xfrm>
          <a:prstGeom prst="rect">
            <a:avLst/>
          </a:prstGeom>
          <a:noFill/>
        </p:spPr>
        <p:txBody>
          <a:bodyPr wrap="square" rtlCol="0">
            <a:spAutoFit/>
          </a:bodyPr>
          <a:lstStyle/>
          <a:p>
            <a:r>
              <a:rPr lang="en-US" sz="1100" dirty="0"/>
              <a:t>9</a:t>
            </a:r>
          </a:p>
        </p:txBody>
      </p:sp>
    </p:spTree>
    <p:extLst>
      <p:ext uri="{BB962C8B-B14F-4D97-AF65-F5344CB8AC3E}">
        <p14:creationId xmlns:p14="http://schemas.microsoft.com/office/powerpoint/2010/main" val="10177260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4551</TotalTime>
  <Words>373</Words>
  <Application>Microsoft Office PowerPoint</Application>
  <PresentationFormat>Widescreen</PresentationFormat>
  <Paragraphs>60</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-apple-system</vt:lpstr>
      <vt:lpstr>Arial</vt:lpstr>
      <vt:lpstr>Calibri</vt:lpstr>
      <vt:lpstr>Calibri Light</vt:lpstr>
      <vt:lpstr>Verdana</vt:lpstr>
      <vt:lpstr>Wingdings</vt:lpstr>
      <vt:lpstr>Office Theme</vt:lpstr>
      <vt:lpstr>CLINICAL ALGORITHM RULES</vt:lpstr>
      <vt:lpstr>PowerPoint Presentation</vt:lpstr>
      <vt:lpstr>WORKING OF OUR RULES – Ruleset 1</vt:lpstr>
      <vt:lpstr>WORKING OF OUR RULES – Ruleset 1 &amp; 2</vt:lpstr>
      <vt:lpstr>SAMPLE INPUT &amp; OUPUT  </vt:lpstr>
      <vt:lpstr>PowerPoint Presentation</vt:lpstr>
      <vt:lpstr>JUNIT TESTS</vt:lpstr>
      <vt:lpstr>JUNIT TEST CASES </vt:lpstr>
      <vt:lpstr>PowerPoint Presentation</vt:lpstr>
      <vt:lpstr>Clinical Algorithm Rules- API</vt:lpstr>
      <vt:lpstr>1. When only 1 disease is present </vt:lpstr>
      <vt:lpstr>3. When multiple diseases are present</vt:lpstr>
      <vt:lpstr>3. When multiple diseases are present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CLINICAL ALGORITHM RULES</dc:title>
  <dc:creator>Ganguly, Ditipriya</dc:creator>
  <cp:lastModifiedBy>Ganguly, Ditipriya</cp:lastModifiedBy>
  <cp:revision>31</cp:revision>
  <dcterms:created xsi:type="dcterms:W3CDTF">2022-07-22T06:43:48Z</dcterms:created>
  <dcterms:modified xsi:type="dcterms:W3CDTF">2022-07-27T10:10:04Z</dcterms:modified>
</cp:coreProperties>
</file>