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59" r:id="rId5"/>
    <p:sldId id="261" r:id="rId6"/>
    <p:sldId id="270" r:id="rId7"/>
    <p:sldId id="267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B13793-3606-4E24-9871-A3AD11FD34F3}">
          <p14:sldIdLst>
            <p14:sldId id="256"/>
            <p14:sldId id="257"/>
            <p14:sldId id="258"/>
            <p14:sldId id="259"/>
            <p14:sldId id="261"/>
            <p14:sldId id="270"/>
            <p14:sldId id="267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85E0-E739-4E07-B682-20EA695B8782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254E-B5BB-42D3-A195-7804C2B96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1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85E0-E739-4E07-B682-20EA695B8782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254E-B5BB-42D3-A195-7804C2B96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99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85E0-E739-4E07-B682-20EA695B8782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254E-B5BB-42D3-A195-7804C2B96CB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4048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85E0-E739-4E07-B682-20EA695B8782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254E-B5BB-42D3-A195-7804C2B96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366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85E0-E739-4E07-B682-20EA695B8782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254E-B5BB-42D3-A195-7804C2B96CB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4623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85E0-E739-4E07-B682-20EA695B8782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254E-B5BB-42D3-A195-7804C2B96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702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85E0-E739-4E07-B682-20EA695B8782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254E-B5BB-42D3-A195-7804C2B96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99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85E0-E739-4E07-B682-20EA695B8782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254E-B5BB-42D3-A195-7804C2B96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17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85E0-E739-4E07-B682-20EA695B8782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254E-B5BB-42D3-A195-7804C2B96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52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85E0-E739-4E07-B682-20EA695B8782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254E-B5BB-42D3-A195-7804C2B96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86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85E0-E739-4E07-B682-20EA695B8782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254E-B5BB-42D3-A195-7804C2B96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83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85E0-E739-4E07-B682-20EA695B8782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254E-B5BB-42D3-A195-7804C2B96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22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85E0-E739-4E07-B682-20EA695B8782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254E-B5BB-42D3-A195-7804C2B96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11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85E0-E739-4E07-B682-20EA695B8782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254E-B5BB-42D3-A195-7804C2B96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99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85E0-E739-4E07-B682-20EA695B8782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254E-B5BB-42D3-A195-7804C2B96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2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85E0-E739-4E07-B682-20EA695B8782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254E-B5BB-42D3-A195-7804C2B96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62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E85E0-E739-4E07-B682-20EA695B8782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80254E-B5BB-42D3-A195-7804C2B96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4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" TargetMode="External"/><Relationship Id="rId2" Type="http://schemas.openxmlformats.org/officeDocument/2006/relationships/hyperlink" Target="https://www.tensorflow.org/api_docs/python/tf/keras/applications/vgg16/VGG1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6251D6-16EE-15BF-B387-302993CB6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 Gesture Recognition Using CNN and OpenCV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03E561D-6605-3B87-9DF7-AF80DB212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Ditsa</a:t>
            </a:r>
            <a:r>
              <a:rPr lang="en-US" dirty="0"/>
              <a:t> Pandey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4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2AB58-0270-3835-DA0B-3AFF2E75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172ED2-BCE3-22B6-FEF5-79EDFDB2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iopscience.iop.org</a:t>
            </a: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pub.aimind.so</a:t>
            </a:r>
            <a:endParaRPr lang="en-IN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r>
              <a:rPr lang="en-IN" dirty="0">
                <a:hlinkClick r:id="rId2"/>
              </a:rPr>
              <a:t>https://www.tensorflow.org/api_docs/python/tf/keras/applications/vgg16/VGG16</a:t>
            </a:r>
            <a:endParaRPr lang="en-IN" dirty="0"/>
          </a:p>
          <a:p>
            <a:r>
              <a:rPr lang="en-IN" b="0" i="0" dirty="0">
                <a:solidFill>
                  <a:srgbClr val="9AA0A6"/>
                </a:solidFill>
                <a:effectLst/>
                <a:latin typeface="Segoe UI" panose="020B0502040204020203" pitchFamily="34" charset="0"/>
                <a:hlinkClick r:id="rId3"/>
              </a:rPr>
              <a:t>www.kaggle.com</a:t>
            </a:r>
            <a:endParaRPr lang="en-IN" b="0" i="0" dirty="0">
              <a:solidFill>
                <a:srgbClr val="9AA0A6"/>
              </a:solidFill>
              <a:effectLst/>
              <a:latin typeface="Segoe UI" panose="020B0502040204020203" pitchFamily="34" charset="0"/>
            </a:endParaRPr>
          </a:p>
          <a:p>
            <a:r>
              <a:rPr lang="en-IN" dirty="0"/>
              <a:t>https://github.com/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5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26401-4BCA-EADF-5778-B7B97FDE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0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A6A811-1AFF-539C-C396-7EF077E8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88DC03-7DF3-72A5-FE8E-953A7D0A1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Objective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Related </a:t>
            </a:r>
            <a:r>
              <a:rPr lang="en-US" dirty="0"/>
              <a:t>Work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Implementation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Summary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478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F5699E-8F94-911D-F85D-D145BD6E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A41305-FE96-A0E8-999E-A7E893C47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 Gesture Recognition plays a pivotal role in using various applications ranging from using sign language, virtual reality, gaming and many more.</a:t>
            </a:r>
          </a:p>
          <a:p>
            <a:r>
              <a:rPr lang="en-IN" dirty="0"/>
              <a:t>Imagine being able to communicate with different devices and applications just by hand gesturing we will be able to have immersive experience and better accessibility.</a:t>
            </a:r>
          </a:p>
          <a:p>
            <a:r>
              <a:rPr lang="en-IN" dirty="0"/>
              <a:t>Recognizing the hand gestures accurately bring its own set of challenges. Factors like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variability in hand shape and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Lighting 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Visibility and understanding of the problem.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4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D34A1E-F266-DE39-EABF-563AF1E1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CADEB3-28BE-46FE-5E18-EAD85C740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2797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To work on the factors of Hand Gesture Recognition to understand and to get better </a:t>
            </a:r>
            <a:r>
              <a:rPr lang="en-US" dirty="0" smtClean="0"/>
              <a:t>accuracy for prediction.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main objective is to develop Hand Gesture Recognition system using Convolutional Neural Network(CNN) and </a:t>
            </a:r>
            <a:r>
              <a:rPr lang="en-US" dirty="0" err="1"/>
              <a:t>OpenCV</a:t>
            </a:r>
            <a:r>
              <a:rPr lang="en-US" dirty="0"/>
              <a:t>.</a:t>
            </a:r>
          </a:p>
          <a:p>
            <a:r>
              <a:rPr lang="en-IN" dirty="0"/>
              <a:t>The dataset was collected and </a:t>
            </a:r>
            <a:r>
              <a:rPr lang="en-IN" dirty="0" err="1"/>
              <a:t>preprocessing</a:t>
            </a:r>
            <a:r>
              <a:rPr lang="en-IN" dirty="0"/>
              <a:t>.</a:t>
            </a:r>
          </a:p>
          <a:p>
            <a:r>
              <a:rPr lang="en-IN" dirty="0"/>
              <a:t>Designing and training of model using CNN.</a:t>
            </a:r>
          </a:p>
          <a:p>
            <a:r>
              <a:rPr lang="en-IN" dirty="0"/>
              <a:t>Real-time gesture recognition using </a:t>
            </a:r>
            <a:r>
              <a:rPr lang="en-IN" dirty="0" err="1"/>
              <a:t>OpenCV</a:t>
            </a:r>
            <a:r>
              <a:rPr lang="en-IN" dirty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8B1F8CB-EB29-E8CD-D9A5-62EB9000FD9D}"/>
              </a:ext>
            </a:extLst>
          </p:cNvPr>
          <p:cNvSpPr txBox="1">
            <a:spLocks/>
          </p:cNvSpPr>
          <p:nvPr/>
        </p:nvSpPr>
        <p:spPr>
          <a:xfrm>
            <a:off x="389059" y="25908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Objective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24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B48797-8BD7-6E3E-1595-91BBA7A4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Related Work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2081" y="12700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Font typeface="Wingdings 3" charset="2"/>
              <a:buNone/>
            </a:pPr>
            <a:r>
              <a:rPr lang="en-US" dirty="0" smtClean="0"/>
              <a:t>Data Definition:</a:t>
            </a:r>
          </a:p>
          <a:p>
            <a:r>
              <a:rPr lang="en-US" dirty="0" smtClean="0"/>
              <a:t>the dataset comprises of set of near infrared images acquired by the Leap motion sensors.</a:t>
            </a:r>
          </a:p>
          <a:p>
            <a:r>
              <a:rPr lang="en-US" dirty="0" smtClean="0"/>
              <a:t>The database is composed by 10 different hand gestures that were performed on different subjects(men and women).</a:t>
            </a:r>
          </a:p>
          <a:p>
            <a:r>
              <a:rPr lang="en-US" dirty="0" smtClean="0"/>
              <a:t>The dataset was segmented in different files and image classification was </a:t>
            </a:r>
            <a:r>
              <a:rPr lang="en-US" smtClean="0"/>
              <a:t>performed.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79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2741" y="238788"/>
            <a:ext cx="8596667" cy="566738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Implementation</a:t>
            </a:r>
            <a:endParaRPr lang="en-IN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05506" y="893661"/>
            <a:ext cx="8753461" cy="1194268"/>
          </a:xfrm>
        </p:spPr>
        <p:txBody>
          <a:bodyPr>
            <a:normAutofit fontScale="62500" lnSpcReduction="20000"/>
          </a:bodyPr>
          <a:lstStyle/>
          <a:p>
            <a:r>
              <a:rPr lang="en-US" sz="2900" dirty="0" smtClean="0">
                <a:solidFill>
                  <a:schemeClr val="tx1"/>
                </a:solidFill>
                <a:latin typeface="Söhne"/>
              </a:rPr>
              <a:t>1. Data </a:t>
            </a:r>
            <a:r>
              <a:rPr lang="en-US" sz="2900" dirty="0">
                <a:solidFill>
                  <a:schemeClr val="tx1"/>
                </a:solidFill>
                <a:latin typeface="Söhne"/>
              </a:rPr>
              <a:t>collection and preprocessing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900" dirty="0">
                <a:solidFill>
                  <a:schemeClr val="tx1"/>
                </a:solidFill>
                <a:latin typeface="Söhne"/>
              </a:rPr>
              <a:t>Dataset was collected from </a:t>
            </a:r>
            <a:r>
              <a:rPr lang="en-US" sz="2900" dirty="0" err="1">
                <a:solidFill>
                  <a:schemeClr val="tx1"/>
                </a:solidFill>
                <a:latin typeface="Söhne"/>
              </a:rPr>
              <a:t>Kaggle</a:t>
            </a:r>
            <a:r>
              <a:rPr lang="en-US" sz="2900" dirty="0">
                <a:solidFill>
                  <a:schemeClr val="tx1"/>
                </a:solidFill>
                <a:latin typeface="Söhne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900" dirty="0">
                <a:solidFill>
                  <a:schemeClr val="tx1"/>
                </a:solidFill>
                <a:latin typeface="Söhne"/>
              </a:rPr>
              <a:t>Preprocessing consists of classification of different gestures accordingly.</a:t>
            </a:r>
          </a:p>
          <a:p>
            <a:endParaRPr lang="en-IN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DE0CD61E-CC21-9FAE-1081-7813CA33D0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2" y="1990406"/>
            <a:ext cx="8295701" cy="43679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9B9177C-DD62-28DB-8003-9B0A49C21085}"/>
              </a:ext>
            </a:extLst>
          </p:cNvPr>
          <p:cNvSpPr txBox="1"/>
          <p:nvPr/>
        </p:nvSpPr>
        <p:spPr>
          <a:xfrm>
            <a:off x="974770" y="6358378"/>
            <a:ext cx="709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Classification of the </a:t>
            </a:r>
            <a:r>
              <a:rPr lang="en-US" dirty="0" smtClean="0"/>
              <a:t>images </a:t>
            </a:r>
            <a:r>
              <a:rPr lang="en-US" dirty="0"/>
              <a:t>as a part of preprocessing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34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DEBE63A-6E7F-3401-087B-1666E5EF4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82" y="2924016"/>
            <a:ext cx="8633447" cy="2965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983AE35-2DA3-5980-6C1D-83A7FBAF7896}"/>
              </a:ext>
            </a:extLst>
          </p:cNvPr>
          <p:cNvSpPr txBox="1"/>
          <p:nvPr/>
        </p:nvSpPr>
        <p:spPr>
          <a:xfrm>
            <a:off x="3229294" y="5519686"/>
            <a:ext cx="356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CNN Architecture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96982" y="887517"/>
            <a:ext cx="8292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öhne"/>
              </a:rPr>
              <a:t>2. </a:t>
            </a:r>
            <a:r>
              <a:rPr lang="en-US" dirty="0" err="1" smtClean="0">
                <a:latin typeface="Söhne"/>
              </a:rPr>
              <a:t>Cnn</a:t>
            </a:r>
            <a:r>
              <a:rPr lang="en-US" dirty="0" smtClean="0">
                <a:latin typeface="Söhne"/>
              </a:rPr>
              <a:t> </a:t>
            </a:r>
            <a:r>
              <a:rPr lang="en-US" dirty="0">
                <a:latin typeface="Söhne"/>
              </a:rPr>
              <a:t>model design and training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Söhne"/>
              </a:rPr>
              <a:t>The model was Sequential and Convolutional 2D layer were used.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Söhne"/>
              </a:rPr>
              <a:t>Training data and testing data were taken in 75:25 ratio.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Söhne"/>
              </a:rPr>
              <a:t>Activation function for hidden layer used is ‘</a:t>
            </a:r>
            <a:r>
              <a:rPr lang="en-US" dirty="0" err="1">
                <a:latin typeface="Söhne"/>
              </a:rPr>
              <a:t>relu</a:t>
            </a:r>
            <a:r>
              <a:rPr lang="en-US" dirty="0">
                <a:latin typeface="Söhne"/>
              </a:rPr>
              <a:t>’ and  for output layer is ‘</a:t>
            </a:r>
            <a:r>
              <a:rPr lang="en-US" dirty="0" err="1">
                <a:latin typeface="Söhne"/>
              </a:rPr>
              <a:t>softmax</a:t>
            </a:r>
            <a:r>
              <a:rPr lang="en-US" dirty="0">
                <a:latin typeface="Söhne"/>
              </a:rPr>
              <a:t>’ </a:t>
            </a:r>
            <a:endParaRPr lang="en-US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424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6D6CA-C658-F072-74D7-619EF7085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4" y="4352947"/>
            <a:ext cx="8596668" cy="388077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 smtClean="0">
                <a:solidFill>
                  <a:schemeClr val="tx1"/>
                </a:solidFill>
                <a:effectLst/>
                <a:latin typeface="Söhne"/>
              </a:rPr>
              <a:t>3.  Real-time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gesture recognition using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opencv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pretrained model was used for real- time gesture recognition.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48" y="1341979"/>
            <a:ext cx="3609145" cy="2213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516" y="1341979"/>
            <a:ext cx="3788641" cy="2152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8F7B90E-0169-D3CD-455C-403B999ACAB4}"/>
              </a:ext>
            </a:extLst>
          </p:cNvPr>
          <p:cNvSpPr txBox="1"/>
          <p:nvPr/>
        </p:nvSpPr>
        <p:spPr>
          <a:xfrm>
            <a:off x="2851823" y="913625"/>
            <a:ext cx="3608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Accuracy and Loss plot by CNN Model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9604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34F50E-7E08-0CDE-B23E-4414C01F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 &amp; 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F7E93-EE65-8F20-289F-377E47E63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762"/>
            <a:ext cx="8596668" cy="44054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Hand Gesture recognition project has a real time impact using OpenCV.</a:t>
            </a:r>
          </a:p>
          <a:p>
            <a:r>
              <a:rPr lang="en-US" dirty="0"/>
              <a:t>It would enhance the accuracy and adaptability to various different conditions in the real-world applications that can help humans and machine interaction more accessible.</a:t>
            </a:r>
          </a:p>
          <a:p>
            <a:r>
              <a:rPr lang="en-US" dirty="0"/>
              <a:t>The current model worked on 10 different gestures, however, in future multiple gestures could be used for more intuitive human-computer more intuitive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Future Work: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To Blur the background in real-time application and create a threshold region.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To include other commonly used hand-gestures in the model.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To reduce the lag-time in </a:t>
            </a:r>
            <a:r>
              <a:rPr lang="en-US" sz="1800" dirty="0" err="1" smtClean="0"/>
              <a:t>OpenCV</a:t>
            </a:r>
            <a:r>
              <a:rPr lang="en-US" sz="18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I</a:t>
            </a:r>
            <a:r>
              <a:rPr lang="en-US" sz="1800" dirty="0" smtClean="0"/>
              <a:t>nclude video in real-time application.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5126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969</TotalTime>
  <Words>438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Segoe UI</vt:lpstr>
      <vt:lpstr>Söhne</vt:lpstr>
      <vt:lpstr>Trebuchet MS</vt:lpstr>
      <vt:lpstr>Wingdings 3</vt:lpstr>
      <vt:lpstr>Facet</vt:lpstr>
      <vt:lpstr>Hand Gesture Recognition Using CNN and OpenCV</vt:lpstr>
      <vt:lpstr>Contents</vt:lpstr>
      <vt:lpstr>Introduction</vt:lpstr>
      <vt:lpstr>Problem Statement</vt:lpstr>
      <vt:lpstr>Related Work</vt:lpstr>
      <vt:lpstr>Implementation</vt:lpstr>
      <vt:lpstr>PowerPoint Presentation</vt:lpstr>
      <vt:lpstr>PowerPoint Presentation</vt:lpstr>
      <vt:lpstr>Summary &amp; Conclusion</vt:lpstr>
      <vt:lpstr>References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Gesture Recognition Using CNN and OpenCV</dc:title>
  <dc:creator>GameX</dc:creator>
  <cp:lastModifiedBy>Microsoft account</cp:lastModifiedBy>
  <cp:revision>11</cp:revision>
  <dcterms:created xsi:type="dcterms:W3CDTF">2023-11-05T07:40:00Z</dcterms:created>
  <dcterms:modified xsi:type="dcterms:W3CDTF">2023-11-07T04:45:33Z</dcterms:modified>
</cp:coreProperties>
</file>