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9" r:id="rId3"/>
    <p:sldId id="275" r:id="rId4"/>
    <p:sldId id="270" r:id="rId5"/>
    <p:sldId id="272" r:id="rId6"/>
    <p:sldId id="258" r:id="rId7"/>
    <p:sldId id="273" r:id="rId8"/>
    <p:sldId id="277" r:id="rId9"/>
    <p:sldId id="263" r:id="rId10"/>
    <p:sldId id="262" r:id="rId11"/>
    <p:sldId id="278" r:id="rId12"/>
    <p:sldId id="276" r:id="rId13"/>
    <p:sldId id="274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9EBC0-B0AA-4A33-8345-3547E23CC68B}">
          <p14:sldIdLst>
            <p14:sldId id="257"/>
            <p14:sldId id="269"/>
            <p14:sldId id="275"/>
            <p14:sldId id="270"/>
            <p14:sldId id="272"/>
            <p14:sldId id="258"/>
            <p14:sldId id="273"/>
            <p14:sldId id="277"/>
            <p14:sldId id="263"/>
            <p14:sldId id="262"/>
            <p14:sldId id="278"/>
          </p14:sldIdLst>
        </p14:section>
        <p14:section name="Untitled Section" id="{8663CFD2-6467-4060-9B03-A59DF7F5EE38}">
          <p14:sldIdLst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108" d="100"/>
          <a:sy n="108" d="100"/>
        </p:scale>
        <p:origin x="714" y="9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62DA5-2A2F-436D-961C-27F71082B80A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F70AF45-7F05-453B-9B84-F6A146359D3C}">
      <dgm:prSet phldrT="[Text]" custT="1"/>
      <dgm:spPr/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Import libraries and Load data 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FE741D6D-7588-497C-B378-98F2629BB9EF}" type="parTrans" cxnId="{9D54F492-9A48-40B5-99B0-77A65815C721}">
      <dgm:prSet/>
      <dgm:spPr/>
      <dgm:t>
        <a:bodyPr/>
        <a:lstStyle/>
        <a:p>
          <a:endParaRPr lang="en-US"/>
        </a:p>
      </dgm:t>
    </dgm:pt>
    <dgm:pt modelId="{EF509D38-45B4-40DE-A0DF-06D9D2478DAC}" type="sibTrans" cxnId="{9D54F492-9A48-40B5-99B0-77A65815C72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showing clockwise direction"/>
        </a:ext>
      </dgm:extLst>
    </dgm:pt>
    <dgm:pt modelId="{63CA2DEA-31F6-4CF4-88E6-63724842EACC}">
      <dgm:prSet phldrT="[Text]" custT="1"/>
      <dgm:spPr/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Preprocessing of the data</a:t>
          </a:r>
          <a:endParaRPr lang="en-US" sz="4500" dirty="0"/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24D3743-3BAB-4121-937F-7A1AB8F2477A}" type="parTrans" cxnId="{8004C9FB-4B8F-4EDA-BFED-1E99947F14D1}">
      <dgm:prSet/>
      <dgm:spPr/>
      <dgm:t>
        <a:bodyPr/>
        <a:lstStyle/>
        <a:p>
          <a:endParaRPr lang="en-US"/>
        </a:p>
      </dgm:t>
    </dgm:pt>
    <dgm:pt modelId="{30559FF1-E3F5-41E8-94EA-9DDAAF7240F9}" type="sibTrans" cxnId="{8004C9FB-4B8F-4EDA-BFED-1E99947F14D1}">
      <dgm:prSet/>
      <dgm:spPr/>
      <dgm:t>
        <a:bodyPr/>
        <a:lstStyle/>
        <a:p>
          <a:endParaRPr lang="en-US"/>
        </a:p>
      </dgm:t>
    </dgm:pt>
    <dgm:pt modelId="{2A04600B-ADF7-4BE9-933C-2309B67F2DB8}">
      <dgm:prSet phldrT="[Text]" custT="1"/>
      <dgm:spPr/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Visualization and Exploratory Data Analysis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BC4974DB-2187-4F03-8E80-1FD9F1638001}" type="parTrans" cxnId="{63EAD1FB-574C-40DB-A937-07AFBB797323}">
      <dgm:prSet/>
      <dgm:spPr/>
      <dgm:t>
        <a:bodyPr/>
        <a:lstStyle/>
        <a:p>
          <a:endParaRPr lang="en-US"/>
        </a:p>
      </dgm:t>
    </dgm:pt>
    <dgm:pt modelId="{95CC6B17-9BC3-4B13-96B6-5372B8AF3CC0}" type="sibTrans" cxnId="{63EAD1FB-574C-40DB-A937-07AFBB797323}">
      <dgm:prSet/>
      <dgm:spPr/>
      <dgm:t>
        <a:bodyPr/>
        <a:lstStyle/>
        <a:p>
          <a:endParaRPr lang="en-US"/>
        </a:p>
      </dgm:t>
    </dgm:pt>
    <dgm:pt modelId="{89FFD1B1-83F5-4E55-AB67-A892038B615E}">
      <dgm:prSet phldrT="[Text]" custT="1"/>
      <dgm:spPr/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Time –series analysis and feature-selection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960564C4-1CE0-4EE8-98B7-97E95C8A3DF6}" type="parTrans" cxnId="{0B035D58-4A3E-4B92-87EC-7E5CE1DA1EE8}">
      <dgm:prSet/>
      <dgm:spPr/>
      <dgm:t>
        <a:bodyPr/>
        <a:lstStyle/>
        <a:p>
          <a:endParaRPr lang="en-US"/>
        </a:p>
      </dgm:t>
    </dgm:pt>
    <dgm:pt modelId="{4FB5A869-F3B9-4CA5-91C3-28D47C1A7F10}" type="sibTrans" cxnId="{0B035D58-4A3E-4B92-87EC-7E5CE1DA1EE8}">
      <dgm:prSet/>
      <dgm:spPr/>
      <dgm:t>
        <a:bodyPr/>
        <a:lstStyle/>
        <a:p>
          <a:endParaRPr lang="en-US"/>
        </a:p>
      </dgm:t>
    </dgm:pt>
    <dgm:pt modelId="{7C63F5DD-85B9-42D3-8D98-A8E103092C2B}">
      <dgm:prSet phldrT="[Text]" custT="1"/>
      <dgm:spPr/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Model training, Evaluation and Hyperparameter Tuning</a:t>
          </a:r>
        </a:p>
      </dgm:t>
      <dgm:extLst>
        <a:ext uri="{E40237B7-FDA0-4F09-8148-C483321AD2D9}">
          <dgm14:cNvPr xmlns:dgm14="http://schemas.microsoft.com/office/drawing/2010/diagram" id="0" name="" title="Task 5"/>
        </a:ext>
      </dgm:extLst>
    </dgm:pt>
    <dgm:pt modelId="{A2B122DF-66F4-47D5-8861-25D521DE88D9}" type="parTrans" cxnId="{5D810978-30D9-4EEF-8462-9F1B23D73D78}">
      <dgm:prSet/>
      <dgm:spPr/>
      <dgm:t>
        <a:bodyPr/>
        <a:lstStyle/>
        <a:p>
          <a:endParaRPr lang="en-US"/>
        </a:p>
      </dgm:t>
    </dgm:pt>
    <dgm:pt modelId="{6A9FCCFE-E2A1-40B1-8168-6105E40DC83F}" type="sibTrans" cxnId="{5D810978-30D9-4EEF-8462-9F1B23D73D78}">
      <dgm:prSet/>
      <dgm:spPr/>
      <dgm:t>
        <a:bodyPr/>
        <a:lstStyle/>
        <a:p>
          <a:endParaRPr lang="en-US"/>
        </a:p>
      </dgm:t>
    </dgm:pt>
    <dgm:pt modelId="{32801804-0B6B-4BEC-BD7D-DDCE5B3A0B95}" type="pres">
      <dgm:prSet presAssocID="{01C62DA5-2A2F-436D-961C-27F71082B80A}" presName="cycle" presStyleCnt="0">
        <dgm:presLayoutVars>
          <dgm:dir/>
          <dgm:resizeHandles val="exact"/>
        </dgm:presLayoutVars>
      </dgm:prSet>
      <dgm:spPr/>
    </dgm:pt>
    <dgm:pt modelId="{6B042025-FB18-4985-99F3-FBE217E0470C}" type="pres">
      <dgm:prSet presAssocID="{BF70AF45-7F05-453B-9B84-F6A146359D3C}" presName="node" presStyleLbl="node1" presStyleIdx="0" presStyleCnt="5">
        <dgm:presLayoutVars>
          <dgm:bulletEnabled val="1"/>
        </dgm:presLayoutVars>
      </dgm:prSet>
      <dgm:spPr/>
    </dgm:pt>
    <dgm:pt modelId="{E2F96A98-6310-4B60-86E1-5B8725015C06}" type="pres">
      <dgm:prSet presAssocID="{BF70AF45-7F05-453B-9B84-F6A146359D3C}" presName="spNode" presStyleCnt="0"/>
      <dgm:spPr/>
    </dgm:pt>
    <dgm:pt modelId="{7ABF56C4-0A18-4BB7-8854-1C8B7CCA4805}" type="pres">
      <dgm:prSet presAssocID="{EF509D38-45B4-40DE-A0DF-06D9D2478DAC}" presName="sibTrans" presStyleLbl="sibTrans1D1" presStyleIdx="0" presStyleCnt="5"/>
      <dgm:spPr/>
    </dgm:pt>
    <dgm:pt modelId="{0AB94A0D-B74F-40E7-91C3-E3ED31F567BC}" type="pres">
      <dgm:prSet presAssocID="{63CA2DEA-31F6-4CF4-88E6-63724842EACC}" presName="node" presStyleLbl="node1" presStyleIdx="1" presStyleCnt="5">
        <dgm:presLayoutVars>
          <dgm:bulletEnabled val="1"/>
        </dgm:presLayoutVars>
      </dgm:prSet>
      <dgm:spPr/>
    </dgm:pt>
    <dgm:pt modelId="{D974DA35-8C70-4666-8F97-F87B22C81486}" type="pres">
      <dgm:prSet presAssocID="{63CA2DEA-31F6-4CF4-88E6-63724842EACC}" presName="spNode" presStyleCnt="0"/>
      <dgm:spPr/>
    </dgm:pt>
    <dgm:pt modelId="{A830EBF3-776D-4E27-8CFF-F76629839918}" type="pres">
      <dgm:prSet presAssocID="{30559FF1-E3F5-41E8-94EA-9DDAAF7240F9}" presName="sibTrans" presStyleLbl="sibTrans1D1" presStyleIdx="1" presStyleCnt="5"/>
      <dgm:spPr/>
    </dgm:pt>
    <dgm:pt modelId="{E7F267C8-3627-46DD-806A-2601B76E0A8B}" type="pres">
      <dgm:prSet presAssocID="{2A04600B-ADF7-4BE9-933C-2309B67F2DB8}" presName="node" presStyleLbl="node1" presStyleIdx="2" presStyleCnt="5">
        <dgm:presLayoutVars>
          <dgm:bulletEnabled val="1"/>
        </dgm:presLayoutVars>
      </dgm:prSet>
      <dgm:spPr/>
    </dgm:pt>
    <dgm:pt modelId="{D0482028-2312-4241-ADEF-197CEBD17E94}" type="pres">
      <dgm:prSet presAssocID="{2A04600B-ADF7-4BE9-933C-2309B67F2DB8}" presName="spNode" presStyleCnt="0"/>
      <dgm:spPr/>
    </dgm:pt>
    <dgm:pt modelId="{BC9B6A69-52C8-4F60-A7E9-57884CC082CC}" type="pres">
      <dgm:prSet presAssocID="{95CC6B17-9BC3-4B13-96B6-5372B8AF3CC0}" presName="sibTrans" presStyleLbl="sibTrans1D1" presStyleIdx="2" presStyleCnt="5"/>
      <dgm:spPr/>
    </dgm:pt>
    <dgm:pt modelId="{1E372ECA-2FAB-44FE-96FC-4B40A30CF424}" type="pres">
      <dgm:prSet presAssocID="{89FFD1B1-83F5-4E55-AB67-A892038B615E}" presName="node" presStyleLbl="node1" presStyleIdx="3" presStyleCnt="5">
        <dgm:presLayoutVars>
          <dgm:bulletEnabled val="1"/>
        </dgm:presLayoutVars>
      </dgm:prSet>
      <dgm:spPr/>
    </dgm:pt>
    <dgm:pt modelId="{10E97D3E-D81D-4F0A-B1D7-5650933B7EF7}" type="pres">
      <dgm:prSet presAssocID="{89FFD1B1-83F5-4E55-AB67-A892038B615E}" presName="spNode" presStyleCnt="0"/>
      <dgm:spPr/>
    </dgm:pt>
    <dgm:pt modelId="{75D0884F-E42F-4B0E-942C-867E7A90667B}" type="pres">
      <dgm:prSet presAssocID="{4FB5A869-F3B9-4CA5-91C3-28D47C1A7F10}" presName="sibTrans" presStyleLbl="sibTrans1D1" presStyleIdx="3" presStyleCnt="5"/>
      <dgm:spPr/>
    </dgm:pt>
    <dgm:pt modelId="{5EF6BBC6-BAE6-4EE8-A683-21551833F9B7}" type="pres">
      <dgm:prSet presAssocID="{7C63F5DD-85B9-42D3-8D98-A8E103092C2B}" presName="node" presStyleLbl="node1" presStyleIdx="4" presStyleCnt="5">
        <dgm:presLayoutVars>
          <dgm:bulletEnabled val="1"/>
        </dgm:presLayoutVars>
      </dgm:prSet>
      <dgm:spPr/>
    </dgm:pt>
    <dgm:pt modelId="{0882C5F8-8CFF-402F-BCC6-9A8BE7A596D9}" type="pres">
      <dgm:prSet presAssocID="{7C63F5DD-85B9-42D3-8D98-A8E103092C2B}" presName="spNode" presStyleCnt="0"/>
      <dgm:spPr/>
    </dgm:pt>
    <dgm:pt modelId="{401C7AAA-1C04-4D7A-8BF9-36CE3D7F2F97}" type="pres">
      <dgm:prSet presAssocID="{6A9FCCFE-E2A1-40B1-8168-6105E40DC83F}" presName="sibTrans" presStyleLbl="sibTrans1D1" presStyleIdx="4" presStyleCnt="5"/>
      <dgm:spPr/>
    </dgm:pt>
  </dgm:ptLst>
  <dgm:cxnLst>
    <dgm:cxn modelId="{FCEDBF26-D816-4015-9CE0-30B6C5022B39}" type="presOf" srcId="{63CA2DEA-31F6-4CF4-88E6-63724842EACC}" destId="{0AB94A0D-B74F-40E7-91C3-E3ED31F567BC}" srcOrd="0" destOrd="0" presId="urn:microsoft.com/office/officeart/2005/8/layout/cycle6"/>
    <dgm:cxn modelId="{8DADCD29-AE64-406D-A727-CDEDA2C10916}" type="presOf" srcId="{7C63F5DD-85B9-42D3-8D98-A8E103092C2B}" destId="{5EF6BBC6-BAE6-4EE8-A683-21551833F9B7}" srcOrd="0" destOrd="0" presId="urn:microsoft.com/office/officeart/2005/8/layout/cycle6"/>
    <dgm:cxn modelId="{FEC8F82F-88F3-4E76-8C82-9821FCD95275}" type="presOf" srcId="{95CC6B17-9BC3-4B13-96B6-5372B8AF3CC0}" destId="{BC9B6A69-52C8-4F60-A7E9-57884CC082CC}" srcOrd="0" destOrd="0" presId="urn:microsoft.com/office/officeart/2005/8/layout/cycle6"/>
    <dgm:cxn modelId="{DB5FD432-C2AA-40EF-813A-3D6EF6867914}" type="presOf" srcId="{30559FF1-E3F5-41E8-94EA-9DDAAF7240F9}" destId="{A830EBF3-776D-4E27-8CFF-F76629839918}" srcOrd="0" destOrd="0" presId="urn:microsoft.com/office/officeart/2005/8/layout/cycle6"/>
    <dgm:cxn modelId="{963D173B-CDD5-4DD0-BA42-6800230C4B40}" type="presOf" srcId="{2A04600B-ADF7-4BE9-933C-2309B67F2DB8}" destId="{E7F267C8-3627-46DD-806A-2601B76E0A8B}" srcOrd="0" destOrd="0" presId="urn:microsoft.com/office/officeart/2005/8/layout/cycle6"/>
    <dgm:cxn modelId="{80066948-0C59-4589-A969-7766DB3EA496}" type="presOf" srcId="{6A9FCCFE-E2A1-40B1-8168-6105E40DC83F}" destId="{401C7AAA-1C04-4D7A-8BF9-36CE3D7F2F97}" srcOrd="0" destOrd="0" presId="urn:microsoft.com/office/officeart/2005/8/layout/cycle6"/>
    <dgm:cxn modelId="{5D810978-30D9-4EEF-8462-9F1B23D73D78}" srcId="{01C62DA5-2A2F-436D-961C-27F71082B80A}" destId="{7C63F5DD-85B9-42D3-8D98-A8E103092C2B}" srcOrd="4" destOrd="0" parTransId="{A2B122DF-66F4-47D5-8861-25D521DE88D9}" sibTransId="{6A9FCCFE-E2A1-40B1-8168-6105E40DC83F}"/>
    <dgm:cxn modelId="{0B035D58-4A3E-4B92-87EC-7E5CE1DA1EE8}" srcId="{01C62DA5-2A2F-436D-961C-27F71082B80A}" destId="{89FFD1B1-83F5-4E55-AB67-A892038B615E}" srcOrd="3" destOrd="0" parTransId="{960564C4-1CE0-4EE8-98B7-97E95C8A3DF6}" sibTransId="{4FB5A869-F3B9-4CA5-91C3-28D47C1A7F10}"/>
    <dgm:cxn modelId="{73650481-2799-4E8B-971B-4B56ED2CCA9C}" type="presOf" srcId="{BF70AF45-7F05-453B-9B84-F6A146359D3C}" destId="{6B042025-FB18-4985-99F3-FBE217E0470C}" srcOrd="0" destOrd="0" presId="urn:microsoft.com/office/officeart/2005/8/layout/cycle6"/>
    <dgm:cxn modelId="{F3669F91-5541-4D17-A4AA-3ABEE01D6AFF}" type="presOf" srcId="{89FFD1B1-83F5-4E55-AB67-A892038B615E}" destId="{1E372ECA-2FAB-44FE-96FC-4B40A30CF424}" srcOrd="0" destOrd="0" presId="urn:microsoft.com/office/officeart/2005/8/layout/cycle6"/>
    <dgm:cxn modelId="{9D54F492-9A48-40B5-99B0-77A65815C721}" srcId="{01C62DA5-2A2F-436D-961C-27F71082B80A}" destId="{BF70AF45-7F05-453B-9B84-F6A146359D3C}" srcOrd="0" destOrd="0" parTransId="{FE741D6D-7588-497C-B378-98F2629BB9EF}" sibTransId="{EF509D38-45B4-40DE-A0DF-06D9D2478DAC}"/>
    <dgm:cxn modelId="{930B96AB-CCB2-41A6-B92E-E978B1407996}" type="presOf" srcId="{EF509D38-45B4-40DE-A0DF-06D9D2478DAC}" destId="{7ABF56C4-0A18-4BB7-8854-1C8B7CCA4805}" srcOrd="0" destOrd="0" presId="urn:microsoft.com/office/officeart/2005/8/layout/cycle6"/>
    <dgm:cxn modelId="{9A8375D1-A56B-494C-9C94-C9A40107D2D5}" type="presOf" srcId="{4FB5A869-F3B9-4CA5-91C3-28D47C1A7F10}" destId="{75D0884F-E42F-4B0E-942C-867E7A90667B}" srcOrd="0" destOrd="0" presId="urn:microsoft.com/office/officeart/2005/8/layout/cycle6"/>
    <dgm:cxn modelId="{0033E1F3-7907-4291-AF8E-0274F14FFE82}" type="presOf" srcId="{01C62DA5-2A2F-436D-961C-27F71082B80A}" destId="{32801804-0B6B-4BEC-BD7D-DDCE5B3A0B95}" srcOrd="0" destOrd="0" presId="urn:microsoft.com/office/officeart/2005/8/layout/cycle6"/>
    <dgm:cxn modelId="{8004C9FB-4B8F-4EDA-BFED-1E99947F14D1}" srcId="{01C62DA5-2A2F-436D-961C-27F71082B80A}" destId="{63CA2DEA-31F6-4CF4-88E6-63724842EACC}" srcOrd="1" destOrd="0" parTransId="{F24D3743-3BAB-4121-937F-7A1AB8F2477A}" sibTransId="{30559FF1-E3F5-41E8-94EA-9DDAAF7240F9}"/>
    <dgm:cxn modelId="{63EAD1FB-574C-40DB-A937-07AFBB797323}" srcId="{01C62DA5-2A2F-436D-961C-27F71082B80A}" destId="{2A04600B-ADF7-4BE9-933C-2309B67F2DB8}" srcOrd="2" destOrd="0" parTransId="{BC4974DB-2187-4F03-8E80-1FD9F1638001}" sibTransId="{95CC6B17-9BC3-4B13-96B6-5372B8AF3CC0}"/>
    <dgm:cxn modelId="{E4505912-C9C7-484C-A5B4-F0DA608B40B2}" type="presParOf" srcId="{32801804-0B6B-4BEC-BD7D-DDCE5B3A0B95}" destId="{6B042025-FB18-4985-99F3-FBE217E0470C}" srcOrd="0" destOrd="0" presId="urn:microsoft.com/office/officeart/2005/8/layout/cycle6"/>
    <dgm:cxn modelId="{61E04300-688B-45AF-91D9-C6BC16C983A1}" type="presParOf" srcId="{32801804-0B6B-4BEC-BD7D-DDCE5B3A0B95}" destId="{E2F96A98-6310-4B60-86E1-5B8725015C06}" srcOrd="1" destOrd="0" presId="urn:microsoft.com/office/officeart/2005/8/layout/cycle6"/>
    <dgm:cxn modelId="{6358654B-61B8-406C-A7BC-A8518FBE03A8}" type="presParOf" srcId="{32801804-0B6B-4BEC-BD7D-DDCE5B3A0B95}" destId="{7ABF56C4-0A18-4BB7-8854-1C8B7CCA4805}" srcOrd="2" destOrd="0" presId="urn:microsoft.com/office/officeart/2005/8/layout/cycle6"/>
    <dgm:cxn modelId="{B4A5AD7D-5AC4-473D-ADA3-83E1A69D4CCA}" type="presParOf" srcId="{32801804-0B6B-4BEC-BD7D-DDCE5B3A0B95}" destId="{0AB94A0D-B74F-40E7-91C3-E3ED31F567BC}" srcOrd="3" destOrd="0" presId="urn:microsoft.com/office/officeart/2005/8/layout/cycle6"/>
    <dgm:cxn modelId="{B8EDFC54-73C8-4656-9412-658D74FC0258}" type="presParOf" srcId="{32801804-0B6B-4BEC-BD7D-DDCE5B3A0B95}" destId="{D974DA35-8C70-4666-8F97-F87B22C81486}" srcOrd="4" destOrd="0" presId="urn:microsoft.com/office/officeart/2005/8/layout/cycle6"/>
    <dgm:cxn modelId="{21B67451-7A6B-41DF-9688-95AB863F19F1}" type="presParOf" srcId="{32801804-0B6B-4BEC-BD7D-DDCE5B3A0B95}" destId="{A830EBF3-776D-4E27-8CFF-F76629839918}" srcOrd="5" destOrd="0" presId="urn:microsoft.com/office/officeart/2005/8/layout/cycle6"/>
    <dgm:cxn modelId="{D8E81AA2-730C-4385-8559-FF4729F62745}" type="presParOf" srcId="{32801804-0B6B-4BEC-BD7D-DDCE5B3A0B95}" destId="{E7F267C8-3627-46DD-806A-2601B76E0A8B}" srcOrd="6" destOrd="0" presId="urn:microsoft.com/office/officeart/2005/8/layout/cycle6"/>
    <dgm:cxn modelId="{E1F918F4-C4E4-4141-8AA7-EAC1E33BE0FC}" type="presParOf" srcId="{32801804-0B6B-4BEC-BD7D-DDCE5B3A0B95}" destId="{D0482028-2312-4241-ADEF-197CEBD17E94}" srcOrd="7" destOrd="0" presId="urn:microsoft.com/office/officeart/2005/8/layout/cycle6"/>
    <dgm:cxn modelId="{3B38E7D2-3BF9-4A6A-A970-F4A9FD16EA2E}" type="presParOf" srcId="{32801804-0B6B-4BEC-BD7D-DDCE5B3A0B95}" destId="{BC9B6A69-52C8-4F60-A7E9-57884CC082CC}" srcOrd="8" destOrd="0" presId="urn:microsoft.com/office/officeart/2005/8/layout/cycle6"/>
    <dgm:cxn modelId="{D17DA681-533D-4BB3-AC9D-37C1F21ACBC8}" type="presParOf" srcId="{32801804-0B6B-4BEC-BD7D-DDCE5B3A0B95}" destId="{1E372ECA-2FAB-44FE-96FC-4B40A30CF424}" srcOrd="9" destOrd="0" presId="urn:microsoft.com/office/officeart/2005/8/layout/cycle6"/>
    <dgm:cxn modelId="{6D38A63E-0A52-4827-AE87-4CBAE8B3D843}" type="presParOf" srcId="{32801804-0B6B-4BEC-BD7D-DDCE5B3A0B95}" destId="{10E97D3E-D81D-4F0A-B1D7-5650933B7EF7}" srcOrd="10" destOrd="0" presId="urn:microsoft.com/office/officeart/2005/8/layout/cycle6"/>
    <dgm:cxn modelId="{D3C3E763-B3AF-4ACC-ACAD-A691CFBD3523}" type="presParOf" srcId="{32801804-0B6B-4BEC-BD7D-DDCE5B3A0B95}" destId="{75D0884F-E42F-4B0E-942C-867E7A90667B}" srcOrd="11" destOrd="0" presId="urn:microsoft.com/office/officeart/2005/8/layout/cycle6"/>
    <dgm:cxn modelId="{F0707615-3076-4CCF-A786-2C9811753287}" type="presParOf" srcId="{32801804-0B6B-4BEC-BD7D-DDCE5B3A0B95}" destId="{5EF6BBC6-BAE6-4EE8-A683-21551833F9B7}" srcOrd="12" destOrd="0" presId="urn:microsoft.com/office/officeart/2005/8/layout/cycle6"/>
    <dgm:cxn modelId="{EB701F23-9FA0-4C78-8309-A75393EC1CA6}" type="presParOf" srcId="{32801804-0B6B-4BEC-BD7D-DDCE5B3A0B95}" destId="{0882C5F8-8CFF-402F-BCC6-9A8BE7A596D9}" srcOrd="13" destOrd="0" presId="urn:microsoft.com/office/officeart/2005/8/layout/cycle6"/>
    <dgm:cxn modelId="{EE971C0C-E5EF-4E9A-995B-6834DFE40C74}" type="presParOf" srcId="{32801804-0B6B-4BEC-BD7D-DDCE5B3A0B95}" destId="{401C7AAA-1C04-4D7A-8BF9-36CE3D7F2F9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42025-FB18-4985-99F3-FBE217E0470C}">
      <dsp:nvSpPr>
        <dsp:cNvPr id="0" name=""/>
        <dsp:cNvSpPr/>
      </dsp:nvSpPr>
      <dsp:spPr>
        <a:xfrm>
          <a:off x="2141222" y="677"/>
          <a:ext cx="1595870" cy="1037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Import libraries and Load data </a:t>
          </a:r>
        </a:p>
      </dsp:txBody>
      <dsp:txXfrm>
        <a:off x="2191860" y="51315"/>
        <a:ext cx="1494594" cy="936039"/>
      </dsp:txXfrm>
    </dsp:sp>
    <dsp:sp modelId="{7ABF56C4-0A18-4BB7-8854-1C8B7CCA4805}">
      <dsp:nvSpPr>
        <dsp:cNvPr id="0" name=""/>
        <dsp:cNvSpPr/>
      </dsp:nvSpPr>
      <dsp:spPr>
        <a:xfrm>
          <a:off x="867516" y="519335"/>
          <a:ext cx="4143281" cy="4143281"/>
        </a:xfrm>
        <a:custGeom>
          <a:avLst/>
          <a:gdLst/>
          <a:ahLst/>
          <a:cxnLst/>
          <a:rect l="0" t="0" r="0" b="0"/>
          <a:pathLst>
            <a:path>
              <a:moveTo>
                <a:pt x="2880528" y="164445"/>
              </a:moveTo>
              <a:arcTo wR="2071640" hR="2071640" stAng="17578979" swAng="19605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94A0D-B74F-40E7-91C3-E3ED31F567BC}">
      <dsp:nvSpPr>
        <dsp:cNvPr id="0" name=""/>
        <dsp:cNvSpPr/>
      </dsp:nvSpPr>
      <dsp:spPr>
        <a:xfrm>
          <a:off x="4111469" y="1432145"/>
          <a:ext cx="1595870" cy="1037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Preprocessing of the data</a:t>
          </a:r>
          <a:endParaRPr lang="en-US" sz="4500" kern="1200" dirty="0"/>
        </a:p>
      </dsp:txBody>
      <dsp:txXfrm>
        <a:off x="4162107" y="1482783"/>
        <a:ext cx="1494594" cy="936039"/>
      </dsp:txXfrm>
    </dsp:sp>
    <dsp:sp modelId="{A830EBF3-776D-4E27-8CFF-F76629839918}">
      <dsp:nvSpPr>
        <dsp:cNvPr id="0" name=""/>
        <dsp:cNvSpPr/>
      </dsp:nvSpPr>
      <dsp:spPr>
        <a:xfrm>
          <a:off x="867516" y="519335"/>
          <a:ext cx="4143281" cy="4143281"/>
        </a:xfrm>
        <a:custGeom>
          <a:avLst/>
          <a:gdLst/>
          <a:ahLst/>
          <a:cxnLst/>
          <a:rect l="0" t="0" r="0" b="0"/>
          <a:pathLst>
            <a:path>
              <a:moveTo>
                <a:pt x="4140449" y="1963364"/>
              </a:moveTo>
              <a:arcTo wR="2071640" hR="2071640" stAng="21420241" swAng="21955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267C8-3627-46DD-806A-2601B76E0A8B}">
      <dsp:nvSpPr>
        <dsp:cNvPr id="0" name=""/>
        <dsp:cNvSpPr/>
      </dsp:nvSpPr>
      <dsp:spPr>
        <a:xfrm>
          <a:off x="3358901" y="3748310"/>
          <a:ext cx="1595870" cy="1037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Visualization and Exploratory Data Analysis</a:t>
          </a:r>
        </a:p>
      </dsp:txBody>
      <dsp:txXfrm>
        <a:off x="3409539" y="3798948"/>
        <a:ext cx="1494594" cy="936039"/>
      </dsp:txXfrm>
    </dsp:sp>
    <dsp:sp modelId="{BC9B6A69-52C8-4F60-A7E9-57884CC082CC}">
      <dsp:nvSpPr>
        <dsp:cNvPr id="0" name=""/>
        <dsp:cNvSpPr/>
      </dsp:nvSpPr>
      <dsp:spPr>
        <a:xfrm>
          <a:off x="867516" y="519335"/>
          <a:ext cx="4143281" cy="4143281"/>
        </a:xfrm>
        <a:custGeom>
          <a:avLst/>
          <a:gdLst/>
          <a:ahLst/>
          <a:cxnLst/>
          <a:rect l="0" t="0" r="0" b="0"/>
          <a:pathLst>
            <a:path>
              <a:moveTo>
                <a:pt x="2483160" y="4101996"/>
              </a:moveTo>
              <a:arcTo wR="2071640" hR="2071640" stAng="4712537" swAng="13749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72ECA-2FAB-44FE-96FC-4B40A30CF424}">
      <dsp:nvSpPr>
        <dsp:cNvPr id="0" name=""/>
        <dsp:cNvSpPr/>
      </dsp:nvSpPr>
      <dsp:spPr>
        <a:xfrm>
          <a:off x="923542" y="3748310"/>
          <a:ext cx="1595870" cy="1037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Time –series analysis and feature-selection</a:t>
          </a:r>
        </a:p>
      </dsp:txBody>
      <dsp:txXfrm>
        <a:off x="974180" y="3798948"/>
        <a:ext cx="1494594" cy="936039"/>
      </dsp:txXfrm>
    </dsp:sp>
    <dsp:sp modelId="{75D0884F-E42F-4B0E-942C-867E7A90667B}">
      <dsp:nvSpPr>
        <dsp:cNvPr id="0" name=""/>
        <dsp:cNvSpPr/>
      </dsp:nvSpPr>
      <dsp:spPr>
        <a:xfrm>
          <a:off x="867516" y="519335"/>
          <a:ext cx="4143281" cy="4143281"/>
        </a:xfrm>
        <a:custGeom>
          <a:avLst/>
          <a:gdLst/>
          <a:ahLst/>
          <a:cxnLst/>
          <a:rect l="0" t="0" r="0" b="0"/>
          <a:pathLst>
            <a:path>
              <a:moveTo>
                <a:pt x="346051" y="3217954"/>
              </a:moveTo>
              <a:arcTo wR="2071640" hR="2071640" stAng="8784227" swAng="219553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6BBC6-BAE6-4EE8-A683-21551833F9B7}">
      <dsp:nvSpPr>
        <dsp:cNvPr id="0" name=""/>
        <dsp:cNvSpPr/>
      </dsp:nvSpPr>
      <dsp:spPr>
        <a:xfrm>
          <a:off x="170974" y="1432145"/>
          <a:ext cx="1595870" cy="10373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Model training, Evaluation and Hyperparameter Tuning</a:t>
          </a:r>
        </a:p>
      </dsp:txBody>
      <dsp:txXfrm>
        <a:off x="221612" y="1482783"/>
        <a:ext cx="1494594" cy="936039"/>
      </dsp:txXfrm>
    </dsp:sp>
    <dsp:sp modelId="{401C7AAA-1C04-4D7A-8BF9-36CE3D7F2F97}">
      <dsp:nvSpPr>
        <dsp:cNvPr id="0" name=""/>
        <dsp:cNvSpPr/>
      </dsp:nvSpPr>
      <dsp:spPr>
        <a:xfrm>
          <a:off x="867516" y="519335"/>
          <a:ext cx="4143281" cy="4143281"/>
        </a:xfrm>
        <a:custGeom>
          <a:avLst/>
          <a:gdLst/>
          <a:ahLst/>
          <a:cxnLst/>
          <a:rect l="0" t="0" r="0" b="0"/>
          <a:pathLst>
            <a:path>
              <a:moveTo>
                <a:pt x="361106" y="902979"/>
              </a:moveTo>
              <a:arcTo wR="2071640" hR="2071640" stAng="12860486" swAng="19605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8/28/2023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8859" y="1186484"/>
            <a:ext cx="8846041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778" y="2075505"/>
            <a:ext cx="867765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398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780" y="3906267"/>
            <a:ext cx="8671168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799" b="0">
                <a:solidFill>
                  <a:srgbClr val="FFFEFF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3829175-527E-46A3-863C-1BB1F163B84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arallelogram 7">
            <a:extLst>
              <a:ext uri="{FF2B5EF4-FFF2-40B4-BE49-F238E27FC236}">
                <a16:creationId xmlns:a16="http://schemas.microsoft.com/office/drawing/2014/main" id="{CF4B1C1C-D230-3EFE-D48A-433790CF9EA2}"/>
              </a:ext>
            </a:extLst>
          </p:cNvPr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1" y="2349926"/>
            <a:ext cx="3500284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8653" y="794719"/>
            <a:ext cx="6273401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0837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6938" y="1699589"/>
            <a:ext cx="3673519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404" y="2349925"/>
            <a:ext cx="3500283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538" y="798445"/>
            <a:ext cx="6266990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115" y="803186"/>
            <a:ext cx="6280237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8697" y="1186484"/>
            <a:ext cx="5664669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345" y="2074730"/>
            <a:ext cx="5488794" cy="1689390"/>
          </a:xfrm>
        </p:spPr>
        <p:txBody>
          <a:bodyPr bIns="0" anchor="b">
            <a:normAutofit/>
          </a:bodyPr>
          <a:lstStyle>
            <a:lvl1pPr algn="ctr">
              <a:defRPr sz="4399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345" y="3846851"/>
            <a:ext cx="548879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799">
                <a:solidFill>
                  <a:srgbClr val="FFFE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69" y="2339670"/>
            <a:ext cx="3499916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9545" y="803188"/>
            <a:ext cx="6267958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114" y="3672162"/>
            <a:ext cx="6270389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70" y="2363916"/>
            <a:ext cx="3499916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3803" y="803185"/>
            <a:ext cx="6263456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3970" y="1488986"/>
            <a:ext cx="6262719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7320" y="3665887"/>
            <a:ext cx="626278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114" y="4351687"/>
            <a:ext cx="6263956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1" y="2349925"/>
            <a:ext cx="3500284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0" y="2352026"/>
            <a:ext cx="3500285" cy="1223298"/>
          </a:xfrm>
        </p:spPr>
        <p:txBody>
          <a:bodyPr bIns="0" anchor="b">
            <a:noAutofit/>
          </a:bodyPr>
          <a:lstStyle>
            <a:lvl1pPr algn="ctr">
              <a:defRPr sz="3199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653" y="802809"/>
            <a:ext cx="6273401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400" y="3580186"/>
            <a:ext cx="3500285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126" y="1698332"/>
            <a:ext cx="5939993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1546" y="0"/>
            <a:ext cx="4647279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12" y="2360255"/>
            <a:ext cx="5775142" cy="1178032"/>
          </a:xfrm>
        </p:spPr>
        <p:txBody>
          <a:bodyPr bIns="0" anchor="b">
            <a:normAutofit/>
          </a:bodyPr>
          <a:lstStyle>
            <a:lvl1pPr>
              <a:defRPr sz="3599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12" y="3545012"/>
            <a:ext cx="5775142" cy="1274198"/>
          </a:xfrm>
        </p:spPr>
        <p:txBody>
          <a:bodyPr>
            <a:normAutofit/>
          </a:bodyPr>
          <a:lstStyle>
            <a:lvl1pPr marL="0" indent="0" algn="ctr">
              <a:buNone/>
              <a:defRPr sz="1799">
                <a:solidFill>
                  <a:srgbClr val="FFFE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463" y="6227064"/>
            <a:ext cx="5940656" cy="32004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6859" y="320040"/>
            <a:ext cx="914162" cy="320040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929" y="2358392"/>
            <a:ext cx="3497756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566" y="794719"/>
            <a:ext cx="5948487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462" y="320040"/>
            <a:ext cx="365664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85000"/>
        </a:lnSpc>
        <a:spcBef>
          <a:spcPct val="0"/>
        </a:spcBef>
        <a:buNone/>
        <a:defRPr sz="3999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7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0H43hMoWM&amp;amp;t=1430s" TargetMode="External"/><Relationship Id="rId7" Type="http://schemas.openxmlformats.org/officeDocument/2006/relationships/hyperlink" Target="https://www.amazon.com/s/ref=dp_byline_sr_book_1?ie=UTF8&amp;field-author=Tarek+A.+Atwan&amp;text=Tarek+A.+Atwan&amp;sort=relevancerank&amp;search-alias=books" TargetMode="External"/><Relationship Id="rId2" Type="http://schemas.openxmlformats.org/officeDocument/2006/relationships/hyperlink" Target="https://towardsdatascience.com/feature-extraction-using-principal-component-analysis-a-simplified-visual-demo-e5592ced100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implement-machine-learning-for-predictive-maintenance-4633cdbe4860" TargetMode="External"/><Relationship Id="rId5" Type="http://schemas.openxmlformats.org/officeDocument/2006/relationships/hyperlink" Target="https://www.kaggle.com/code/antimattermatters/using-xgboost-to-predict-supply-downtime" TargetMode="External"/><Relationship Id="rId4" Type="http://schemas.openxmlformats.org/officeDocument/2006/relationships/hyperlink" Target="https://www.kaggle.com/code/jananikariyawasam/data-cleaning-and-feature-enginee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udoxus/553335229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Maintenance Analysis for Water Pump Sensor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Ditsa Pandey</a:t>
            </a:r>
          </a:p>
          <a:p>
            <a:r>
              <a:rPr lang="en-US" dirty="0"/>
              <a:t>PGA 22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37C9-9888-EA8D-4C09-33F42E15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We have performed a to predict downtime or normal operation using different classifier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As the dataset is unbalanced with a majority of normal operation target data, weights for this class are given lower influence.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With this method we can predict the major downtime periods based on the most important sensors.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There seems to be no cyclic relationship between downtime and time of day or day of the week. This makes forecasting the sensor signals quite hard to get right.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AB09-D49F-74F8-B84D-AAE8701E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0B10-7AD8-2419-2A22-257A6360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highly unbalanced, which means model will be highly biased towards ‘Normal’ machine status.</a:t>
            </a:r>
          </a:p>
          <a:p>
            <a:r>
              <a:rPr lang="en-US" dirty="0"/>
              <a:t>Further we can use the Time Series to understand the machine </a:t>
            </a:r>
            <a:r>
              <a:rPr lang="en-US" dirty="0" err="1"/>
              <a:t>behaviour</a:t>
            </a:r>
            <a:r>
              <a:rPr lang="en-US" dirty="0"/>
              <a:t> and schedule advance maintenance to </a:t>
            </a:r>
            <a:r>
              <a:rPr lang="en-US"/>
              <a:t>reduce overall cost.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6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19EF-72DE-0DE2-E0EA-E2E6062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01E9-2BFC-437A-D731-298A42E4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0" i="0" dirty="0">
                <a:effectLst/>
                <a:latin typeface="Georgia" panose="02040502050405020303" pitchFamily="18" charset="0"/>
              </a:rPr>
              <a:t>Zhao, K. (2019, December 10). Feature extraction using principal component analysis - A simplified visual demo. Medium. Retrieved July 19, 2022, from </a:t>
            </a:r>
            <a:r>
              <a:rPr lang="en-IN" sz="1000" dirty="0">
                <a:latin typeface="Georgia" panose="02040502050405020303" pitchFamily="18" charset="0"/>
                <a:hlinkClick r:id="rId2"/>
              </a:rPr>
              <a:t>https://towardsdatascience.com/feature-extraction-using-principal-component-analysis-a-simplified-visual-demo-e5592ced100a</a:t>
            </a:r>
            <a:endParaRPr lang="en-IN" sz="1000" dirty="0">
              <a:latin typeface="Georgia" panose="02040502050405020303" pitchFamily="18" charset="0"/>
            </a:endParaRPr>
          </a:p>
          <a:p>
            <a:r>
              <a:rPr lang="en-US" sz="1000" i="0" dirty="0">
                <a:effectLst/>
                <a:latin typeface="Georgia" panose="02040502050405020303" pitchFamily="18" charset="0"/>
              </a:rPr>
              <a:t>Predictive maintenance: Unsupervised and supervised machine learning. YouTube. Retrieved July 19, 2022, from </a:t>
            </a:r>
            <a:r>
              <a:rPr lang="en-US" sz="1000" i="0" u="none" strike="noStrike" dirty="0">
                <a:solidFill>
                  <a:srgbClr val="20BEFF"/>
                </a:solidFill>
                <a:effectLst/>
                <a:latin typeface="Georgia" panose="02040502050405020303" pitchFamily="18" charset="0"/>
                <a:hlinkClick r:id="rId3"/>
              </a:rPr>
              <a:t>https://www.youtube.com/watch?v=AS0H43hMoWM&amp;amp;t=1430s</a:t>
            </a:r>
            <a:endParaRPr lang="en-US" sz="1000" i="0" u="none" strike="noStrike" dirty="0">
              <a:solidFill>
                <a:srgbClr val="20BEFF"/>
              </a:solidFill>
              <a:effectLst/>
              <a:latin typeface="Georgia" panose="02040502050405020303" pitchFamily="18" charset="0"/>
            </a:endParaRPr>
          </a:p>
          <a:p>
            <a:r>
              <a:rPr lang="en-US" sz="1000" i="0" dirty="0" err="1">
                <a:effectLst/>
                <a:latin typeface="Georgia" panose="02040502050405020303" pitchFamily="18" charset="0"/>
              </a:rPr>
              <a:t>Jananikariyawasam</a:t>
            </a:r>
            <a:r>
              <a:rPr lang="en-US" sz="1000" i="0" dirty="0">
                <a:effectLst/>
                <a:latin typeface="Georgia" panose="02040502050405020303" pitchFamily="18" charset="0"/>
              </a:rPr>
              <a:t>. (2021, October 14). Data Cleaning and feature engineering. Kaggle. Retrieved July 19, 2022, from </a:t>
            </a:r>
            <a:r>
              <a:rPr lang="en-US" sz="1000" i="0" u="none" strike="noStrike" dirty="0">
                <a:solidFill>
                  <a:srgbClr val="008ABC"/>
                </a:solidFill>
                <a:effectLst/>
                <a:latin typeface="Georgia" panose="02040502050405020303" pitchFamily="18" charset="0"/>
                <a:hlinkClick r:id="rId4"/>
              </a:rPr>
              <a:t>https://www.kaggle.com/code/jananikariyawasam/data-cleaning-and-feature-engineering</a:t>
            </a:r>
            <a:endParaRPr lang="en-US" sz="1000" i="0" u="none" strike="noStrike" dirty="0">
              <a:solidFill>
                <a:srgbClr val="008ABC"/>
              </a:solidFill>
              <a:effectLst/>
              <a:latin typeface="Georgia" panose="02040502050405020303" pitchFamily="18" charset="0"/>
            </a:endParaRPr>
          </a:p>
          <a:p>
            <a:r>
              <a:rPr lang="en-US" sz="100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A Brief Introduction to </a:t>
            </a:r>
            <a:r>
              <a:rPr lang="en-US" sz="1000" i="0" dirty="0" err="1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SciKit</a:t>
            </a:r>
            <a:r>
              <a:rPr lang="en-US" sz="100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 Pipelines, from https://towardsdatascience.com/a-brief-introduction-to-scikit-pipelines-888edc86da9b</a:t>
            </a:r>
          </a:p>
          <a:p>
            <a:pPr algn="l"/>
            <a:r>
              <a:rPr lang="en-US" sz="10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Predicting supply downtime using Lagged Features and </a:t>
            </a:r>
            <a:r>
              <a:rPr lang="en-US" sz="100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Classifiers,Author</a:t>
            </a:r>
            <a:r>
              <a:rPr lang="en-US" sz="10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Christian </a:t>
            </a:r>
            <a:r>
              <a:rPr lang="en-US" sz="100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Grech</a:t>
            </a:r>
            <a:r>
              <a:rPr lang="en-US" sz="10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from </a:t>
            </a:r>
            <a:r>
              <a:rPr lang="en-US" sz="1000" i="0" dirty="0">
                <a:solidFill>
                  <a:srgbClr val="000000"/>
                </a:solidFill>
                <a:effectLst/>
                <a:latin typeface="Georgia" panose="02040502050405020303" pitchFamily="18" charset="0"/>
                <a:hlinkClick r:id="rId5"/>
              </a:rPr>
              <a:t>https://www.kaggle.com/code/antimattermatters/using-xgboost-to-predict-supply-downtime</a:t>
            </a:r>
            <a:endParaRPr lang="en-US" sz="100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sz="1000" i="0" dirty="0">
                <a:solidFill>
                  <a:srgbClr val="000000"/>
                </a:solidFill>
                <a:effectLst/>
                <a:latin typeface="Georgia" panose="02040502050405020303" pitchFamily="18" charset="0"/>
                <a:hlinkClick r:id="rId6"/>
              </a:rPr>
              <a:t>https://towardsdatascience.com/how-to-implement-machine-learning-for-predictive-maintenance-4633cdbe4860</a:t>
            </a:r>
            <a:endParaRPr lang="en-US" sz="100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sz="1000" i="0" u="none" strike="noStrike" dirty="0">
                <a:solidFill>
                  <a:srgbClr val="0F1111"/>
                </a:solidFill>
                <a:effectLst/>
                <a:latin typeface="Georgia" panose="02040502050405020303" pitchFamily="18" charset="0"/>
              </a:rPr>
              <a:t>Time Series Analysis with Python Cookbook: Practical recipes for exploratory data analysis, data preparation, forecasting, and model evaluation </a:t>
            </a:r>
            <a:r>
              <a:rPr lang="en-US" sz="1000" i="0" dirty="0">
                <a:solidFill>
                  <a:srgbClr val="0F1111"/>
                </a:solidFill>
                <a:effectLst/>
                <a:latin typeface="Georgia" panose="02040502050405020303" pitchFamily="18" charset="0"/>
              </a:rPr>
              <a:t>by </a:t>
            </a:r>
            <a:r>
              <a:rPr lang="en-US" sz="1000" i="0" u="none" strike="noStrike" dirty="0">
                <a:solidFill>
                  <a:srgbClr val="007185"/>
                </a:solidFill>
                <a:effectLst/>
                <a:latin typeface="Georgia" panose="02040502050405020303" pitchFamily="18" charset="0"/>
                <a:hlinkClick r:id="rId7"/>
              </a:rPr>
              <a:t>Tarek A. </a:t>
            </a:r>
            <a:r>
              <a:rPr lang="en-US" sz="1000" i="0" u="none" strike="noStrike" dirty="0" err="1">
                <a:solidFill>
                  <a:srgbClr val="007185"/>
                </a:solidFill>
                <a:effectLst/>
                <a:latin typeface="Georgia" panose="02040502050405020303" pitchFamily="18" charset="0"/>
                <a:hlinkClick r:id="rId7"/>
              </a:rPr>
              <a:t>Atwan</a:t>
            </a:r>
            <a:r>
              <a:rPr lang="en-US" sz="1000" i="0" dirty="0">
                <a:solidFill>
                  <a:srgbClr val="0F111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1000" i="0" dirty="0">
                <a:solidFill>
                  <a:srgbClr val="565959"/>
                </a:solidFill>
                <a:effectLst/>
                <a:latin typeface="Georgia" panose="02040502050405020303" pitchFamily="18" charset="0"/>
              </a:rPr>
              <a:t>(Author)</a:t>
            </a:r>
            <a:endParaRPr lang="en-US" sz="1000" i="0" dirty="0">
              <a:solidFill>
                <a:srgbClr val="0F1111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sz="100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4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Predictive Maintenance 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Related Work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Summary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5544-02B7-C29D-3DD2-A2C7D010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B4E2-5180-63FA-C508-5BDD0BD68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b="1" i="1" u="sng" dirty="0">
              <a:effectLst/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b="1" i="1" u="sng" dirty="0">
              <a:effectLst/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b="1" i="1" u="sng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b="1" i="1" u="sng" dirty="0">
              <a:effectLst/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b="1" i="1" u="sng" dirty="0">
                <a:effectLst/>
                <a:latin typeface="Georgia" panose="02040502050405020303" pitchFamily="18" charset="0"/>
              </a:rPr>
              <a:t>What is predictive maintenance?</a:t>
            </a:r>
            <a:r>
              <a:rPr lang="en-US" i="1" u="sng" dirty="0">
                <a:latin typeface="Georgia" panose="02040502050405020303" pitchFamily="18" charset="0"/>
              </a:rPr>
              <a:t> </a:t>
            </a:r>
          </a:p>
          <a:p>
            <a:pPr marL="0" indent="0" algn="just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algn="just"/>
            <a:r>
              <a:rPr lang="en-US" sz="1600" dirty="0">
                <a:latin typeface="Georgia" panose="02040502050405020303" pitchFamily="18" charset="0"/>
              </a:rPr>
              <a:t>In predictive maintenance scenarios, data is collected over time to monitor the state of equipment. The goal is to find patterns that can help predict and ultimately prevent failures. </a:t>
            </a:r>
          </a:p>
          <a:p>
            <a:pPr algn="just"/>
            <a:r>
              <a:rPr lang="en-US" sz="1600" dirty="0">
                <a:latin typeface="Georgia" panose="02040502050405020303" pitchFamily="18" charset="0"/>
              </a:rPr>
              <a:t>This is a powerful technique that helps businesses reduce downtime, minimize repair costs and increase overall efficiency.</a:t>
            </a:r>
          </a:p>
          <a:p>
            <a:pPr algn="just"/>
            <a:r>
              <a:rPr lang="en-US" sz="1600" dirty="0">
                <a:solidFill>
                  <a:srgbClr val="242424"/>
                </a:solidFill>
                <a:latin typeface="Georgia" panose="02040502050405020303" pitchFamily="18" charset="0"/>
              </a:rPr>
              <a:t>T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he benefits of predictive maintenance is to help determine the condition of equipment and predicting when maintenance should be performed, are extremely strategic.</a:t>
            </a:r>
            <a:endParaRPr lang="en-US" sz="1600" dirty="0">
              <a:latin typeface="Georgia" panose="02040502050405020303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86BA7-F6F8-76AD-59EE-33BEA9DF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b="0" i="0" dirty="0">
                <a:effectLst/>
                <a:latin typeface="Georgia" panose="02040502050405020303" pitchFamily="18" charset="0"/>
              </a:rPr>
              <a:t>This data is of water pump in small area where supply is provided to a big town located far from it.</a:t>
            </a:r>
          </a:p>
          <a:p>
            <a:pPr algn="just"/>
            <a:r>
              <a:rPr lang="en-US" sz="1600" b="0" i="0" dirty="0">
                <a:effectLst/>
                <a:latin typeface="Georgia" panose="02040502050405020303" pitchFamily="18" charset="0"/>
              </a:rPr>
              <a:t>The water pump sensor dataset for a company handling water pump for supply in a town everyday. This dataset consists of 220320 rows and 54 columns consisting of unique id, timestamp, details about the sensors.</a:t>
            </a:r>
          </a:p>
          <a:p>
            <a:pPr algn="just"/>
            <a:r>
              <a:rPr lang="en-US" sz="1600" u="sng" dirty="0">
                <a:effectLst/>
                <a:latin typeface="Georgia" panose="02040502050405020303" pitchFamily="18" charset="0"/>
              </a:rPr>
              <a:t>Data Definitions :</a:t>
            </a:r>
          </a:p>
          <a:p>
            <a:pPr lvl="1" algn="just"/>
            <a:r>
              <a:rPr lang="en-US" sz="1100" b="0" i="0" dirty="0">
                <a:effectLst/>
                <a:latin typeface="Georgia" panose="02040502050405020303" pitchFamily="18" charset="0"/>
              </a:rPr>
              <a:t>Unnamed 0: Consists of Id foe each time of sensors working.</a:t>
            </a:r>
          </a:p>
          <a:p>
            <a:pPr lvl="1" algn="just"/>
            <a:r>
              <a:rPr lang="en-US" sz="1100" b="0" i="0" dirty="0">
                <a:effectLst/>
                <a:latin typeface="Georgia" panose="02040502050405020303" pitchFamily="18" charset="0"/>
              </a:rPr>
              <a:t>timestamp : Date and time(year, month, day, hour, minute) for each sensors</a:t>
            </a:r>
          </a:p>
          <a:p>
            <a:pPr lvl="1" algn="just"/>
            <a:r>
              <a:rPr lang="en-US" sz="1100" b="0" i="0" dirty="0">
                <a:effectLst/>
                <a:latin typeface="Georgia" panose="02040502050405020303" pitchFamily="18" charset="0"/>
              </a:rPr>
              <a:t>sensor_00 to sensor_51 : This is total of 52 sensors and performance value of each sensors for every hour.</a:t>
            </a:r>
          </a:p>
          <a:p>
            <a:endParaRPr 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Prediction of failure of equipment 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reinforcing better preventive maintenance schedule.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Lesser downtime of equipment.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EF8BC4-530E-1FC4-3049-9B05136E9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06380" y="800288"/>
            <a:ext cx="4362281" cy="2628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5A82F-1AE8-5137-6C36-F2E9C206D839}"/>
              </a:ext>
            </a:extLst>
          </p:cNvPr>
          <p:cNvSpPr txBox="1"/>
          <p:nvPr/>
        </p:nvSpPr>
        <p:spPr>
          <a:xfrm>
            <a:off x="5806380" y="3284984"/>
            <a:ext cx="4362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www.flickr.com/photos/eudoxus/553335229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graphicFrame>
        <p:nvGraphicFramePr>
          <p:cNvPr id="5" name="Content Placeholder 8" descr="Continous cycle diagram showing 5 tasks in clockwise direction">
            <a:extLst>
              <a:ext uri="{FF2B5EF4-FFF2-40B4-BE49-F238E27FC236}">
                <a16:creationId xmlns:a16="http://schemas.microsoft.com/office/drawing/2014/main" id="{4262B71C-D901-DE69-1DF0-4D6C94B7B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21838"/>
              </p:ext>
            </p:extLst>
          </p:nvPr>
        </p:nvGraphicFramePr>
        <p:xfrm>
          <a:off x="5422110" y="764704"/>
          <a:ext cx="5878315" cy="4854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027" y="3457203"/>
            <a:ext cx="6262783" cy="685800"/>
          </a:xfrm>
        </p:spPr>
        <p:txBody>
          <a:bodyPr/>
          <a:lstStyle/>
          <a:p>
            <a:r>
              <a:rPr lang="en-US" dirty="0"/>
              <a:t>Time series analysis and conversion to supervised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Analysis of machine status.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Converting the dataset from Time-Series using lagged features.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Finding best features using Dimensionality reduction feature selection.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Preprocessing and EDA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Checking for missing values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Finding correlations between dataset</a:t>
            </a:r>
          </a:p>
          <a:p>
            <a:r>
              <a:rPr lang="en-US" sz="1600" dirty="0">
                <a:latin typeface="Georgia" panose="02040502050405020303" pitchFamily="18" charset="0"/>
              </a:rPr>
              <a:t>Visualization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92F2-A255-D0ED-73D7-666D7295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5A5FF-4B1F-8343-4694-71538953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fitting and evaluation </a:t>
            </a:r>
          </a:p>
          <a:p>
            <a:r>
              <a:rPr lang="en-US" dirty="0" err="1"/>
              <a:t>Spliting</a:t>
            </a:r>
            <a:r>
              <a:rPr lang="en-US" dirty="0"/>
              <a:t> dataset into training and testing </a:t>
            </a:r>
          </a:p>
          <a:p>
            <a:r>
              <a:rPr lang="en-US" dirty="0"/>
              <a:t>Training using different model </a:t>
            </a:r>
          </a:p>
          <a:p>
            <a:r>
              <a:rPr lang="en-US" dirty="0"/>
              <a:t>Evaluation of model performance</a:t>
            </a:r>
          </a:p>
          <a:p>
            <a:r>
              <a:rPr lang="en-US" dirty="0"/>
              <a:t>Hyperparameter tuning of ML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0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9ECC9-7E09-8612-2626-A7783A6A0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16632"/>
            <a:ext cx="4776042" cy="36004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4956F-76A2-0B29-E469-D64D4196CC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86300" y="154806"/>
            <a:ext cx="3312368" cy="3778250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This is working image of different sensors for predictive maintenance which gives information about how machines is working.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The blue represents the normal working of the sensors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The yellow part informs about the recovery of the status of the machine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The red describes the downtime of the machine .</a:t>
            </a:r>
          </a:p>
          <a:p>
            <a:pPr marL="0" indent="0">
              <a:buNone/>
            </a:pPr>
            <a:endParaRPr lang="en-IN" sz="1600" dirty="0">
              <a:latin typeface="Georgia" panose="020405020504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032532-3BA9-DCE8-C320-8B766E1C93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4014356"/>
            <a:ext cx="5167701" cy="2409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AA7FC4-A779-DB84-A0F5-2788D2D2E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352735"/>
            <a:ext cx="2974906" cy="3128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B71AF9-0EA5-8415-9974-42A165BBC30E}"/>
              </a:ext>
            </a:extLst>
          </p:cNvPr>
          <p:cNvSpPr txBox="1"/>
          <p:nvPr/>
        </p:nvSpPr>
        <p:spPr>
          <a:xfrm>
            <a:off x="8783585" y="3621066"/>
            <a:ext cx="290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Best performing sensors</a:t>
            </a:r>
            <a:endParaRPr lang="en-IN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818</TotalTime>
  <Words>738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 Light</vt:lpstr>
      <vt:lpstr>Georgia</vt:lpstr>
      <vt:lpstr>Inter</vt:lpstr>
      <vt:lpstr>Palatino Linotype</vt:lpstr>
      <vt:lpstr>Rockwell</vt:lpstr>
      <vt:lpstr>Wingdings</vt:lpstr>
      <vt:lpstr>Atlas</vt:lpstr>
      <vt:lpstr>Predictive Maintenance Analysis for Water Pump Sensor</vt:lpstr>
      <vt:lpstr>Contents for Predictive Maintenance  </vt:lpstr>
      <vt:lpstr>Introduction</vt:lpstr>
      <vt:lpstr>Problem Statement</vt:lpstr>
      <vt:lpstr>Objective </vt:lpstr>
      <vt:lpstr>Related Work</vt:lpstr>
      <vt:lpstr>Implementation</vt:lpstr>
      <vt:lpstr>Implementation </vt:lpstr>
      <vt:lpstr>PowerPoint Presentation</vt:lpstr>
      <vt:lpstr>Summary</vt:lpstr>
      <vt:lpstr>Conclusion 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for Water Pump Sensor</dc:title>
  <dc:creator>Microsoft account</dc:creator>
  <cp:lastModifiedBy>GameX</cp:lastModifiedBy>
  <cp:revision>5</cp:revision>
  <dcterms:created xsi:type="dcterms:W3CDTF">2023-08-27T01:24:56Z</dcterms:created>
  <dcterms:modified xsi:type="dcterms:W3CDTF">2023-08-27T22:47:57Z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