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E9696-4927-4549-91C6-116990BEAB1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02F225-02A6-42AA-AC70-426B76DDBF79}">
      <dgm:prSet/>
      <dgm:spPr/>
      <dgm:t>
        <a:bodyPr/>
        <a:lstStyle/>
        <a:p>
          <a:r>
            <a:rPr lang="pl-PL" b="0" i="0"/>
            <a:t>Wybrany gracz (w zależności od odmiany gry) deklaruje ilość kości i oczek w całej puli (np. dwie trójki)</a:t>
          </a:r>
          <a:endParaRPr lang="en-US"/>
        </a:p>
      </dgm:t>
    </dgm:pt>
    <dgm:pt modelId="{878CF59F-00D3-47AB-8E95-D286A6031A1C}" type="parTrans" cxnId="{7C8E33F9-E89F-486D-ABA0-4CFFBAE59DDF}">
      <dgm:prSet/>
      <dgm:spPr/>
      <dgm:t>
        <a:bodyPr/>
        <a:lstStyle/>
        <a:p>
          <a:endParaRPr lang="en-US"/>
        </a:p>
      </dgm:t>
    </dgm:pt>
    <dgm:pt modelId="{8C7105FE-ABD5-450D-B291-24E8CBCB62C8}" type="sibTrans" cxnId="{7C8E33F9-E89F-486D-ABA0-4CFFBAE59DDF}">
      <dgm:prSet/>
      <dgm:spPr/>
      <dgm:t>
        <a:bodyPr/>
        <a:lstStyle/>
        <a:p>
          <a:endParaRPr lang="en-US"/>
        </a:p>
      </dgm:t>
    </dgm:pt>
    <dgm:pt modelId="{C5A13F2A-792E-40DE-A922-D036CC794055}">
      <dgm:prSet/>
      <dgm:spPr/>
      <dgm:t>
        <a:bodyPr/>
        <a:lstStyle/>
        <a:p>
          <a:r>
            <a:rPr lang="pl-PL" b="0" i="0"/>
            <a:t>Gracz po jego lewej może:</a:t>
          </a:r>
          <a:endParaRPr lang="en-US"/>
        </a:p>
      </dgm:t>
    </dgm:pt>
    <dgm:pt modelId="{7F3BC073-F6F1-4C1C-BDB6-84C3B7974572}" type="parTrans" cxnId="{696E1298-3342-4CEB-A805-59A94731AF1A}">
      <dgm:prSet/>
      <dgm:spPr/>
      <dgm:t>
        <a:bodyPr/>
        <a:lstStyle/>
        <a:p>
          <a:endParaRPr lang="en-US"/>
        </a:p>
      </dgm:t>
    </dgm:pt>
    <dgm:pt modelId="{4244053A-5865-4534-8922-58A8CFE954E1}" type="sibTrans" cxnId="{696E1298-3342-4CEB-A805-59A94731AF1A}">
      <dgm:prSet/>
      <dgm:spPr/>
      <dgm:t>
        <a:bodyPr/>
        <a:lstStyle/>
        <a:p>
          <a:endParaRPr lang="en-US"/>
        </a:p>
      </dgm:t>
    </dgm:pt>
    <dgm:pt modelId="{5C27B529-7BA1-490E-805F-466B8FC5D92D}">
      <dgm:prSet/>
      <dgm:spPr/>
      <dgm:t>
        <a:bodyPr/>
        <a:lstStyle/>
        <a:p>
          <a:r>
            <a:rPr lang="pl-PL" b="0" i="0"/>
            <a:t>Podbić ilość kości lub oczek (w tym przypadku np. trzy jedynki; dwie szóstki)</a:t>
          </a:r>
          <a:endParaRPr lang="en-US"/>
        </a:p>
      </dgm:t>
    </dgm:pt>
    <dgm:pt modelId="{068799C4-8AE3-43E0-9C61-824AE1714696}" type="parTrans" cxnId="{3049D4B3-3350-461D-A604-165EAA592193}">
      <dgm:prSet/>
      <dgm:spPr/>
      <dgm:t>
        <a:bodyPr/>
        <a:lstStyle/>
        <a:p>
          <a:endParaRPr lang="en-US"/>
        </a:p>
      </dgm:t>
    </dgm:pt>
    <dgm:pt modelId="{EB3A4B27-5540-4EBB-A527-EAB21EB09909}" type="sibTrans" cxnId="{3049D4B3-3350-461D-A604-165EAA592193}">
      <dgm:prSet/>
      <dgm:spPr/>
      <dgm:t>
        <a:bodyPr/>
        <a:lstStyle/>
        <a:p>
          <a:endParaRPr lang="en-US"/>
        </a:p>
      </dgm:t>
    </dgm:pt>
    <dgm:pt modelId="{70A03000-3AD0-4439-B493-FA4242F32804}">
      <dgm:prSet/>
      <dgm:spPr/>
      <dgm:t>
        <a:bodyPr/>
        <a:lstStyle/>
        <a:p>
          <a:r>
            <a:rPr lang="pl-PL" b="0" i="0"/>
            <a:t>Sprawdzić powyższą deklaracje- wszyscy gracze podliczają kości i asy (w tym przypadku kolejno trójki i jedynki), jeśli jest ich co najmniej tyle ile zadeklarował poprzedni gracz to gracz który sprawdzał odrzuca kość, w przeciwnym wypadku gracz który nie miał racji</a:t>
          </a:r>
          <a:endParaRPr lang="en-US"/>
        </a:p>
      </dgm:t>
    </dgm:pt>
    <dgm:pt modelId="{33A47FD5-FA30-4CAC-BCC0-17127F7A49C3}" type="parTrans" cxnId="{4961DDCC-82EB-4562-B412-9601D8C1EA7C}">
      <dgm:prSet/>
      <dgm:spPr/>
      <dgm:t>
        <a:bodyPr/>
        <a:lstStyle/>
        <a:p>
          <a:endParaRPr lang="en-US"/>
        </a:p>
      </dgm:t>
    </dgm:pt>
    <dgm:pt modelId="{7105823D-46CC-4363-A267-F7CD3748D97D}" type="sibTrans" cxnId="{4961DDCC-82EB-4562-B412-9601D8C1EA7C}">
      <dgm:prSet/>
      <dgm:spPr/>
      <dgm:t>
        <a:bodyPr/>
        <a:lstStyle/>
        <a:p>
          <a:endParaRPr lang="en-US"/>
        </a:p>
      </dgm:t>
    </dgm:pt>
    <dgm:pt modelId="{ABDD60A6-13B2-4EB9-BF65-D5825353C171}">
      <dgm:prSet/>
      <dgm:spPr/>
      <dgm:t>
        <a:bodyPr/>
        <a:lstStyle/>
        <a:p>
          <a:r>
            <a:rPr lang="pl-PL" b="0" i="0"/>
            <a:t>Powiedzieć „dokładnie”, tak jak poprzednio wszyscy podliczają kości o zadeklarowanej liczbie oczek i asy, jeśli jest dokładnie tyle to odrzucają wszyscy oprócz gracza mówiącego „dokładnie”, jeśli nie, gracz mówiący dokładnie</a:t>
          </a:r>
          <a:endParaRPr lang="en-US"/>
        </a:p>
      </dgm:t>
    </dgm:pt>
    <dgm:pt modelId="{F8D4EE16-83E6-4516-8B7A-325065E8BCAC}" type="parTrans" cxnId="{EE9C6B33-B61C-496F-8926-8C28E0E9F17E}">
      <dgm:prSet/>
      <dgm:spPr/>
      <dgm:t>
        <a:bodyPr/>
        <a:lstStyle/>
        <a:p>
          <a:endParaRPr lang="en-US"/>
        </a:p>
      </dgm:t>
    </dgm:pt>
    <dgm:pt modelId="{1FD33DE2-9EE5-4ECA-A9D3-60C4AE6ADD01}" type="sibTrans" cxnId="{EE9C6B33-B61C-496F-8926-8C28E0E9F17E}">
      <dgm:prSet/>
      <dgm:spPr/>
      <dgm:t>
        <a:bodyPr/>
        <a:lstStyle/>
        <a:p>
          <a:endParaRPr lang="en-US"/>
        </a:p>
      </dgm:t>
    </dgm:pt>
    <dgm:pt modelId="{D196F2D0-16B3-4E8C-A19E-D784E6CE0686}">
      <dgm:prSet/>
      <dgm:spPr/>
      <dgm:t>
        <a:bodyPr/>
        <a:lstStyle/>
        <a:p>
          <a:r>
            <a:rPr lang="pl-PL" b="0" i="0"/>
            <a:t>Tura toczy się puki którykolwiek gracz musi odrzucić kość, następnie gracze zaczynają nową turę</a:t>
          </a:r>
          <a:endParaRPr lang="en-US"/>
        </a:p>
      </dgm:t>
    </dgm:pt>
    <dgm:pt modelId="{07D3F637-8B4D-4378-B4F9-81FD9B27D3F2}" type="parTrans" cxnId="{1F2B544A-6804-46C7-88EB-A24461E6BC88}">
      <dgm:prSet/>
      <dgm:spPr/>
      <dgm:t>
        <a:bodyPr/>
        <a:lstStyle/>
        <a:p>
          <a:endParaRPr lang="en-US"/>
        </a:p>
      </dgm:t>
    </dgm:pt>
    <dgm:pt modelId="{AECEE739-854A-4038-8CC8-59BE07021A04}" type="sibTrans" cxnId="{1F2B544A-6804-46C7-88EB-A24461E6BC88}">
      <dgm:prSet/>
      <dgm:spPr/>
      <dgm:t>
        <a:bodyPr/>
        <a:lstStyle/>
        <a:p>
          <a:endParaRPr lang="en-US"/>
        </a:p>
      </dgm:t>
    </dgm:pt>
    <dgm:pt modelId="{4CFD6B18-A16C-4D32-981D-F6482D94E5AB}" type="pres">
      <dgm:prSet presAssocID="{FC1E9696-4927-4549-91C6-116990BEAB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08AF5B-31F2-4352-8DC7-A22435F5F310}" type="pres">
      <dgm:prSet presAssocID="{4902F225-02A6-42AA-AC70-426B76DDBF79}" presName="root1" presStyleCnt="0"/>
      <dgm:spPr/>
    </dgm:pt>
    <dgm:pt modelId="{3C15CF04-37AE-40A1-9307-5FDA983FA15E}" type="pres">
      <dgm:prSet presAssocID="{4902F225-02A6-42AA-AC70-426B76DDBF79}" presName="LevelOneTextNode" presStyleLbl="node0" presStyleIdx="0" presStyleCnt="3">
        <dgm:presLayoutVars>
          <dgm:chPref val="3"/>
        </dgm:presLayoutVars>
      </dgm:prSet>
      <dgm:spPr/>
    </dgm:pt>
    <dgm:pt modelId="{27A61ECE-7327-488C-AA73-B0F070D422F4}" type="pres">
      <dgm:prSet presAssocID="{4902F225-02A6-42AA-AC70-426B76DDBF79}" presName="level2hierChild" presStyleCnt="0"/>
      <dgm:spPr/>
    </dgm:pt>
    <dgm:pt modelId="{DB77F64A-254C-426B-A30D-C95B2181F3C5}" type="pres">
      <dgm:prSet presAssocID="{C5A13F2A-792E-40DE-A922-D036CC794055}" presName="root1" presStyleCnt="0"/>
      <dgm:spPr/>
    </dgm:pt>
    <dgm:pt modelId="{C771FC30-3DDC-4CDE-AC4B-49B905BDFBE2}" type="pres">
      <dgm:prSet presAssocID="{C5A13F2A-792E-40DE-A922-D036CC794055}" presName="LevelOneTextNode" presStyleLbl="node0" presStyleIdx="1" presStyleCnt="3">
        <dgm:presLayoutVars>
          <dgm:chPref val="3"/>
        </dgm:presLayoutVars>
      </dgm:prSet>
      <dgm:spPr/>
    </dgm:pt>
    <dgm:pt modelId="{EE9B064B-BF20-466B-9C91-918C64B578E5}" type="pres">
      <dgm:prSet presAssocID="{C5A13F2A-792E-40DE-A922-D036CC794055}" presName="level2hierChild" presStyleCnt="0"/>
      <dgm:spPr/>
    </dgm:pt>
    <dgm:pt modelId="{98A77A4A-7C6B-4B72-9DC3-E99FDDF4E2DB}" type="pres">
      <dgm:prSet presAssocID="{068799C4-8AE3-43E0-9C61-824AE1714696}" presName="conn2-1" presStyleLbl="parChTrans1D2" presStyleIdx="0" presStyleCnt="3"/>
      <dgm:spPr/>
    </dgm:pt>
    <dgm:pt modelId="{3EB65D01-DFAD-4600-9209-54314A2ADB2B}" type="pres">
      <dgm:prSet presAssocID="{068799C4-8AE3-43E0-9C61-824AE1714696}" presName="connTx" presStyleLbl="parChTrans1D2" presStyleIdx="0" presStyleCnt="3"/>
      <dgm:spPr/>
    </dgm:pt>
    <dgm:pt modelId="{E0FA7A3E-7554-404C-ABD9-102B29323B7A}" type="pres">
      <dgm:prSet presAssocID="{5C27B529-7BA1-490E-805F-466B8FC5D92D}" presName="root2" presStyleCnt="0"/>
      <dgm:spPr/>
    </dgm:pt>
    <dgm:pt modelId="{C3D143FA-A183-4B86-81F0-C88D9877EB07}" type="pres">
      <dgm:prSet presAssocID="{5C27B529-7BA1-490E-805F-466B8FC5D92D}" presName="LevelTwoTextNode" presStyleLbl="node2" presStyleIdx="0" presStyleCnt="3">
        <dgm:presLayoutVars>
          <dgm:chPref val="3"/>
        </dgm:presLayoutVars>
      </dgm:prSet>
      <dgm:spPr/>
    </dgm:pt>
    <dgm:pt modelId="{14D23FF2-EF59-4069-82B1-481974C4674E}" type="pres">
      <dgm:prSet presAssocID="{5C27B529-7BA1-490E-805F-466B8FC5D92D}" presName="level3hierChild" presStyleCnt="0"/>
      <dgm:spPr/>
    </dgm:pt>
    <dgm:pt modelId="{D12E59F6-1036-4605-A743-30C6205EBBEC}" type="pres">
      <dgm:prSet presAssocID="{33A47FD5-FA30-4CAC-BCC0-17127F7A49C3}" presName="conn2-1" presStyleLbl="parChTrans1D2" presStyleIdx="1" presStyleCnt="3"/>
      <dgm:spPr/>
    </dgm:pt>
    <dgm:pt modelId="{DC3BCD12-19DC-40BC-BCA5-5EBC2C88CEEE}" type="pres">
      <dgm:prSet presAssocID="{33A47FD5-FA30-4CAC-BCC0-17127F7A49C3}" presName="connTx" presStyleLbl="parChTrans1D2" presStyleIdx="1" presStyleCnt="3"/>
      <dgm:spPr/>
    </dgm:pt>
    <dgm:pt modelId="{D8F111F7-8464-4594-B17E-9B423F638DF3}" type="pres">
      <dgm:prSet presAssocID="{70A03000-3AD0-4439-B493-FA4242F32804}" presName="root2" presStyleCnt="0"/>
      <dgm:spPr/>
    </dgm:pt>
    <dgm:pt modelId="{162ADAD6-8F4C-49CA-A1D1-709987761E99}" type="pres">
      <dgm:prSet presAssocID="{70A03000-3AD0-4439-B493-FA4242F32804}" presName="LevelTwoTextNode" presStyleLbl="node2" presStyleIdx="1" presStyleCnt="3">
        <dgm:presLayoutVars>
          <dgm:chPref val="3"/>
        </dgm:presLayoutVars>
      </dgm:prSet>
      <dgm:spPr/>
    </dgm:pt>
    <dgm:pt modelId="{3C4C33CD-E265-4534-97C9-B171707F5400}" type="pres">
      <dgm:prSet presAssocID="{70A03000-3AD0-4439-B493-FA4242F32804}" presName="level3hierChild" presStyleCnt="0"/>
      <dgm:spPr/>
    </dgm:pt>
    <dgm:pt modelId="{9CD4F7B4-1D4B-4360-B5A6-4254175C2EC2}" type="pres">
      <dgm:prSet presAssocID="{F8D4EE16-83E6-4516-8B7A-325065E8BCAC}" presName="conn2-1" presStyleLbl="parChTrans1D2" presStyleIdx="2" presStyleCnt="3"/>
      <dgm:spPr/>
    </dgm:pt>
    <dgm:pt modelId="{BC703B39-C3BD-4738-A5F0-F66EF76B18CD}" type="pres">
      <dgm:prSet presAssocID="{F8D4EE16-83E6-4516-8B7A-325065E8BCAC}" presName="connTx" presStyleLbl="parChTrans1D2" presStyleIdx="2" presStyleCnt="3"/>
      <dgm:spPr/>
    </dgm:pt>
    <dgm:pt modelId="{421FC3E8-4148-458D-8D03-0C63DEF9158C}" type="pres">
      <dgm:prSet presAssocID="{ABDD60A6-13B2-4EB9-BF65-D5825353C171}" presName="root2" presStyleCnt="0"/>
      <dgm:spPr/>
    </dgm:pt>
    <dgm:pt modelId="{D865BD7B-E8D2-47BA-A4F2-ABBADF720D30}" type="pres">
      <dgm:prSet presAssocID="{ABDD60A6-13B2-4EB9-BF65-D5825353C171}" presName="LevelTwoTextNode" presStyleLbl="node2" presStyleIdx="2" presStyleCnt="3">
        <dgm:presLayoutVars>
          <dgm:chPref val="3"/>
        </dgm:presLayoutVars>
      </dgm:prSet>
      <dgm:spPr/>
    </dgm:pt>
    <dgm:pt modelId="{952CB669-904F-4675-8F82-4ED7C1007565}" type="pres">
      <dgm:prSet presAssocID="{ABDD60A6-13B2-4EB9-BF65-D5825353C171}" presName="level3hierChild" presStyleCnt="0"/>
      <dgm:spPr/>
    </dgm:pt>
    <dgm:pt modelId="{44C30550-8794-4635-A2C3-2CA4B1118279}" type="pres">
      <dgm:prSet presAssocID="{D196F2D0-16B3-4E8C-A19E-D784E6CE0686}" presName="root1" presStyleCnt="0"/>
      <dgm:spPr/>
    </dgm:pt>
    <dgm:pt modelId="{50A78405-4A2E-4243-9F46-E3DBC784C124}" type="pres">
      <dgm:prSet presAssocID="{D196F2D0-16B3-4E8C-A19E-D784E6CE0686}" presName="LevelOneTextNode" presStyleLbl="node0" presStyleIdx="2" presStyleCnt="3">
        <dgm:presLayoutVars>
          <dgm:chPref val="3"/>
        </dgm:presLayoutVars>
      </dgm:prSet>
      <dgm:spPr/>
    </dgm:pt>
    <dgm:pt modelId="{404DED5C-A024-4758-8B8F-C4F0E1BDE862}" type="pres">
      <dgm:prSet presAssocID="{D196F2D0-16B3-4E8C-A19E-D784E6CE0686}" presName="level2hierChild" presStyleCnt="0"/>
      <dgm:spPr/>
    </dgm:pt>
  </dgm:ptLst>
  <dgm:cxnLst>
    <dgm:cxn modelId="{5E67AC1D-0F18-4804-BE7D-DEE5A196F621}" type="presOf" srcId="{33A47FD5-FA30-4CAC-BCC0-17127F7A49C3}" destId="{D12E59F6-1036-4605-A743-30C6205EBBEC}" srcOrd="0" destOrd="0" presId="urn:microsoft.com/office/officeart/2005/8/layout/hierarchy2"/>
    <dgm:cxn modelId="{EE9C6B33-B61C-496F-8926-8C28E0E9F17E}" srcId="{C5A13F2A-792E-40DE-A922-D036CC794055}" destId="{ABDD60A6-13B2-4EB9-BF65-D5825353C171}" srcOrd="2" destOrd="0" parTransId="{F8D4EE16-83E6-4516-8B7A-325065E8BCAC}" sibTransId="{1FD33DE2-9EE5-4ECA-A9D3-60C4AE6ADD01}"/>
    <dgm:cxn modelId="{FF77595F-A43A-4929-A186-98F95822809E}" type="presOf" srcId="{5C27B529-7BA1-490E-805F-466B8FC5D92D}" destId="{C3D143FA-A183-4B86-81F0-C88D9877EB07}" srcOrd="0" destOrd="0" presId="urn:microsoft.com/office/officeart/2005/8/layout/hierarchy2"/>
    <dgm:cxn modelId="{1F2B544A-6804-46C7-88EB-A24461E6BC88}" srcId="{FC1E9696-4927-4549-91C6-116990BEAB15}" destId="{D196F2D0-16B3-4E8C-A19E-D784E6CE0686}" srcOrd="2" destOrd="0" parTransId="{07D3F637-8B4D-4378-B4F9-81FD9B27D3F2}" sibTransId="{AECEE739-854A-4038-8CC8-59BE07021A04}"/>
    <dgm:cxn modelId="{0A4E2A6C-3A85-413E-ACD6-D40E1966DA16}" type="presOf" srcId="{D196F2D0-16B3-4E8C-A19E-D784E6CE0686}" destId="{50A78405-4A2E-4243-9F46-E3DBC784C124}" srcOrd="0" destOrd="0" presId="urn:microsoft.com/office/officeart/2005/8/layout/hierarchy2"/>
    <dgm:cxn modelId="{7255FD76-C9BE-42F1-A01E-36A6324DC60A}" type="presOf" srcId="{70A03000-3AD0-4439-B493-FA4242F32804}" destId="{162ADAD6-8F4C-49CA-A1D1-709987761E99}" srcOrd="0" destOrd="0" presId="urn:microsoft.com/office/officeart/2005/8/layout/hierarchy2"/>
    <dgm:cxn modelId="{C02D3A57-AD39-48AD-AA98-80587EC6DFD5}" type="presOf" srcId="{FC1E9696-4927-4549-91C6-116990BEAB15}" destId="{4CFD6B18-A16C-4D32-981D-F6482D94E5AB}" srcOrd="0" destOrd="0" presId="urn:microsoft.com/office/officeart/2005/8/layout/hierarchy2"/>
    <dgm:cxn modelId="{B5B1867B-9274-4582-AA84-FB1FC0CDC84C}" type="presOf" srcId="{F8D4EE16-83E6-4516-8B7A-325065E8BCAC}" destId="{BC703B39-C3BD-4738-A5F0-F66EF76B18CD}" srcOrd="1" destOrd="0" presId="urn:microsoft.com/office/officeart/2005/8/layout/hierarchy2"/>
    <dgm:cxn modelId="{696E1298-3342-4CEB-A805-59A94731AF1A}" srcId="{FC1E9696-4927-4549-91C6-116990BEAB15}" destId="{C5A13F2A-792E-40DE-A922-D036CC794055}" srcOrd="1" destOrd="0" parTransId="{7F3BC073-F6F1-4C1C-BDB6-84C3B7974572}" sibTransId="{4244053A-5865-4534-8922-58A8CFE954E1}"/>
    <dgm:cxn modelId="{C99A44AB-C89C-4AB0-A111-08CFFFD00018}" type="presOf" srcId="{F8D4EE16-83E6-4516-8B7A-325065E8BCAC}" destId="{9CD4F7B4-1D4B-4360-B5A6-4254175C2EC2}" srcOrd="0" destOrd="0" presId="urn:microsoft.com/office/officeart/2005/8/layout/hierarchy2"/>
    <dgm:cxn modelId="{D6EFB4AF-6101-4959-93C4-2285A1948281}" type="presOf" srcId="{068799C4-8AE3-43E0-9C61-824AE1714696}" destId="{3EB65D01-DFAD-4600-9209-54314A2ADB2B}" srcOrd="1" destOrd="0" presId="urn:microsoft.com/office/officeart/2005/8/layout/hierarchy2"/>
    <dgm:cxn modelId="{3049D4B3-3350-461D-A604-165EAA592193}" srcId="{C5A13F2A-792E-40DE-A922-D036CC794055}" destId="{5C27B529-7BA1-490E-805F-466B8FC5D92D}" srcOrd="0" destOrd="0" parTransId="{068799C4-8AE3-43E0-9C61-824AE1714696}" sibTransId="{EB3A4B27-5540-4EBB-A527-EAB21EB09909}"/>
    <dgm:cxn modelId="{F55748B9-EC86-4EE0-9146-D0DCCA44F7A4}" type="presOf" srcId="{4902F225-02A6-42AA-AC70-426B76DDBF79}" destId="{3C15CF04-37AE-40A1-9307-5FDA983FA15E}" srcOrd="0" destOrd="0" presId="urn:microsoft.com/office/officeart/2005/8/layout/hierarchy2"/>
    <dgm:cxn modelId="{4961DDCC-82EB-4562-B412-9601D8C1EA7C}" srcId="{C5A13F2A-792E-40DE-A922-D036CC794055}" destId="{70A03000-3AD0-4439-B493-FA4242F32804}" srcOrd="1" destOrd="0" parTransId="{33A47FD5-FA30-4CAC-BCC0-17127F7A49C3}" sibTransId="{7105823D-46CC-4363-A267-F7CD3748D97D}"/>
    <dgm:cxn modelId="{0CC69FD6-C1F2-41BA-81C3-8B8DD5376B7D}" type="presOf" srcId="{068799C4-8AE3-43E0-9C61-824AE1714696}" destId="{98A77A4A-7C6B-4B72-9DC3-E99FDDF4E2DB}" srcOrd="0" destOrd="0" presId="urn:microsoft.com/office/officeart/2005/8/layout/hierarchy2"/>
    <dgm:cxn modelId="{E47863E5-035B-4446-A7AA-5F7A79EA4E39}" type="presOf" srcId="{ABDD60A6-13B2-4EB9-BF65-D5825353C171}" destId="{D865BD7B-E8D2-47BA-A4F2-ABBADF720D30}" srcOrd="0" destOrd="0" presId="urn:microsoft.com/office/officeart/2005/8/layout/hierarchy2"/>
    <dgm:cxn modelId="{285F5BF2-4BB9-4782-8E41-B8837A6CA5AA}" type="presOf" srcId="{C5A13F2A-792E-40DE-A922-D036CC794055}" destId="{C771FC30-3DDC-4CDE-AC4B-49B905BDFBE2}" srcOrd="0" destOrd="0" presId="urn:microsoft.com/office/officeart/2005/8/layout/hierarchy2"/>
    <dgm:cxn modelId="{68D9A8F8-E5E2-4CEF-A06A-26F2C09AD140}" type="presOf" srcId="{33A47FD5-FA30-4CAC-BCC0-17127F7A49C3}" destId="{DC3BCD12-19DC-40BC-BCA5-5EBC2C88CEEE}" srcOrd="1" destOrd="0" presId="urn:microsoft.com/office/officeart/2005/8/layout/hierarchy2"/>
    <dgm:cxn modelId="{7C8E33F9-E89F-486D-ABA0-4CFFBAE59DDF}" srcId="{FC1E9696-4927-4549-91C6-116990BEAB15}" destId="{4902F225-02A6-42AA-AC70-426B76DDBF79}" srcOrd="0" destOrd="0" parTransId="{878CF59F-00D3-47AB-8E95-D286A6031A1C}" sibTransId="{8C7105FE-ABD5-450D-B291-24E8CBCB62C8}"/>
    <dgm:cxn modelId="{224CE3C5-C3E8-4B4D-94A2-E5FE840E23E3}" type="presParOf" srcId="{4CFD6B18-A16C-4D32-981D-F6482D94E5AB}" destId="{1508AF5B-31F2-4352-8DC7-A22435F5F310}" srcOrd="0" destOrd="0" presId="urn:microsoft.com/office/officeart/2005/8/layout/hierarchy2"/>
    <dgm:cxn modelId="{A4AE8D66-C9A3-4C6D-A68F-BECFDA44597A}" type="presParOf" srcId="{1508AF5B-31F2-4352-8DC7-A22435F5F310}" destId="{3C15CF04-37AE-40A1-9307-5FDA983FA15E}" srcOrd="0" destOrd="0" presId="urn:microsoft.com/office/officeart/2005/8/layout/hierarchy2"/>
    <dgm:cxn modelId="{E9825CCA-611A-4785-ABE6-0ADF13633868}" type="presParOf" srcId="{1508AF5B-31F2-4352-8DC7-A22435F5F310}" destId="{27A61ECE-7327-488C-AA73-B0F070D422F4}" srcOrd="1" destOrd="0" presId="urn:microsoft.com/office/officeart/2005/8/layout/hierarchy2"/>
    <dgm:cxn modelId="{2BEE1FA2-8656-44F2-8468-C89EA23E1A74}" type="presParOf" srcId="{4CFD6B18-A16C-4D32-981D-F6482D94E5AB}" destId="{DB77F64A-254C-426B-A30D-C95B2181F3C5}" srcOrd="1" destOrd="0" presId="urn:microsoft.com/office/officeart/2005/8/layout/hierarchy2"/>
    <dgm:cxn modelId="{7701E7E2-0ABF-4F17-B3CE-5D5F5E0F7A31}" type="presParOf" srcId="{DB77F64A-254C-426B-A30D-C95B2181F3C5}" destId="{C771FC30-3DDC-4CDE-AC4B-49B905BDFBE2}" srcOrd="0" destOrd="0" presId="urn:microsoft.com/office/officeart/2005/8/layout/hierarchy2"/>
    <dgm:cxn modelId="{33228CAC-FF6F-431F-9391-743F48E69388}" type="presParOf" srcId="{DB77F64A-254C-426B-A30D-C95B2181F3C5}" destId="{EE9B064B-BF20-466B-9C91-918C64B578E5}" srcOrd="1" destOrd="0" presId="urn:microsoft.com/office/officeart/2005/8/layout/hierarchy2"/>
    <dgm:cxn modelId="{13445D4E-E4E9-4119-A8EA-DA7CB3113227}" type="presParOf" srcId="{EE9B064B-BF20-466B-9C91-918C64B578E5}" destId="{98A77A4A-7C6B-4B72-9DC3-E99FDDF4E2DB}" srcOrd="0" destOrd="0" presId="urn:microsoft.com/office/officeart/2005/8/layout/hierarchy2"/>
    <dgm:cxn modelId="{85D6F7D6-D19F-4C12-B32B-0B3F6E1DF09E}" type="presParOf" srcId="{98A77A4A-7C6B-4B72-9DC3-E99FDDF4E2DB}" destId="{3EB65D01-DFAD-4600-9209-54314A2ADB2B}" srcOrd="0" destOrd="0" presId="urn:microsoft.com/office/officeart/2005/8/layout/hierarchy2"/>
    <dgm:cxn modelId="{CD0D8B8E-B08C-4BC1-9FFB-2C5A9E59D859}" type="presParOf" srcId="{EE9B064B-BF20-466B-9C91-918C64B578E5}" destId="{E0FA7A3E-7554-404C-ABD9-102B29323B7A}" srcOrd="1" destOrd="0" presId="urn:microsoft.com/office/officeart/2005/8/layout/hierarchy2"/>
    <dgm:cxn modelId="{2A073355-107E-4AD8-865C-2D5F423C29C4}" type="presParOf" srcId="{E0FA7A3E-7554-404C-ABD9-102B29323B7A}" destId="{C3D143FA-A183-4B86-81F0-C88D9877EB07}" srcOrd="0" destOrd="0" presId="urn:microsoft.com/office/officeart/2005/8/layout/hierarchy2"/>
    <dgm:cxn modelId="{EDD06E2F-6F70-4F7B-A412-547F06E760B8}" type="presParOf" srcId="{E0FA7A3E-7554-404C-ABD9-102B29323B7A}" destId="{14D23FF2-EF59-4069-82B1-481974C4674E}" srcOrd="1" destOrd="0" presId="urn:microsoft.com/office/officeart/2005/8/layout/hierarchy2"/>
    <dgm:cxn modelId="{D690FFAE-AB8F-4BA0-B789-1129C22484F4}" type="presParOf" srcId="{EE9B064B-BF20-466B-9C91-918C64B578E5}" destId="{D12E59F6-1036-4605-A743-30C6205EBBEC}" srcOrd="2" destOrd="0" presId="urn:microsoft.com/office/officeart/2005/8/layout/hierarchy2"/>
    <dgm:cxn modelId="{6B648C4A-DCA4-4069-AEAA-1489845AB16E}" type="presParOf" srcId="{D12E59F6-1036-4605-A743-30C6205EBBEC}" destId="{DC3BCD12-19DC-40BC-BCA5-5EBC2C88CEEE}" srcOrd="0" destOrd="0" presId="urn:microsoft.com/office/officeart/2005/8/layout/hierarchy2"/>
    <dgm:cxn modelId="{2113443C-53FD-4EAF-B0F8-46D2323AA8B6}" type="presParOf" srcId="{EE9B064B-BF20-466B-9C91-918C64B578E5}" destId="{D8F111F7-8464-4594-B17E-9B423F638DF3}" srcOrd="3" destOrd="0" presId="urn:microsoft.com/office/officeart/2005/8/layout/hierarchy2"/>
    <dgm:cxn modelId="{84EE5DAD-5EB3-438B-A815-0C178980947B}" type="presParOf" srcId="{D8F111F7-8464-4594-B17E-9B423F638DF3}" destId="{162ADAD6-8F4C-49CA-A1D1-709987761E99}" srcOrd="0" destOrd="0" presId="urn:microsoft.com/office/officeart/2005/8/layout/hierarchy2"/>
    <dgm:cxn modelId="{A2764933-434F-4CC0-B1A7-AF27D1AFD88A}" type="presParOf" srcId="{D8F111F7-8464-4594-B17E-9B423F638DF3}" destId="{3C4C33CD-E265-4534-97C9-B171707F5400}" srcOrd="1" destOrd="0" presId="urn:microsoft.com/office/officeart/2005/8/layout/hierarchy2"/>
    <dgm:cxn modelId="{FC950652-7E6E-4D10-B021-3E34E630F259}" type="presParOf" srcId="{EE9B064B-BF20-466B-9C91-918C64B578E5}" destId="{9CD4F7B4-1D4B-4360-B5A6-4254175C2EC2}" srcOrd="4" destOrd="0" presId="urn:microsoft.com/office/officeart/2005/8/layout/hierarchy2"/>
    <dgm:cxn modelId="{99D66AB0-C4DD-4C3D-8C03-C443C24C0F50}" type="presParOf" srcId="{9CD4F7B4-1D4B-4360-B5A6-4254175C2EC2}" destId="{BC703B39-C3BD-4738-A5F0-F66EF76B18CD}" srcOrd="0" destOrd="0" presId="urn:microsoft.com/office/officeart/2005/8/layout/hierarchy2"/>
    <dgm:cxn modelId="{BC7C2669-19DA-43C4-8AAA-A465CDA64B72}" type="presParOf" srcId="{EE9B064B-BF20-466B-9C91-918C64B578E5}" destId="{421FC3E8-4148-458D-8D03-0C63DEF9158C}" srcOrd="5" destOrd="0" presId="urn:microsoft.com/office/officeart/2005/8/layout/hierarchy2"/>
    <dgm:cxn modelId="{A2BAC2C2-2476-461D-BE86-8A138D3FDE21}" type="presParOf" srcId="{421FC3E8-4148-458D-8D03-0C63DEF9158C}" destId="{D865BD7B-E8D2-47BA-A4F2-ABBADF720D30}" srcOrd="0" destOrd="0" presId="urn:microsoft.com/office/officeart/2005/8/layout/hierarchy2"/>
    <dgm:cxn modelId="{67B950AC-FD19-40BF-991E-07CB4DE34640}" type="presParOf" srcId="{421FC3E8-4148-458D-8D03-0C63DEF9158C}" destId="{952CB669-904F-4675-8F82-4ED7C1007565}" srcOrd="1" destOrd="0" presId="urn:microsoft.com/office/officeart/2005/8/layout/hierarchy2"/>
    <dgm:cxn modelId="{91C1F85F-C150-4D43-A49F-6077605900D0}" type="presParOf" srcId="{4CFD6B18-A16C-4D32-981D-F6482D94E5AB}" destId="{44C30550-8794-4635-A2C3-2CA4B1118279}" srcOrd="2" destOrd="0" presId="urn:microsoft.com/office/officeart/2005/8/layout/hierarchy2"/>
    <dgm:cxn modelId="{3324A796-887B-4E76-A28E-3721AE7D1C0A}" type="presParOf" srcId="{44C30550-8794-4635-A2C3-2CA4B1118279}" destId="{50A78405-4A2E-4243-9F46-E3DBC784C124}" srcOrd="0" destOrd="0" presId="urn:microsoft.com/office/officeart/2005/8/layout/hierarchy2"/>
    <dgm:cxn modelId="{F85B8116-36A4-4A07-B8B5-1F6A9DCDA03F}" type="presParOf" srcId="{44C30550-8794-4635-A2C3-2CA4B1118279}" destId="{404DED5C-A024-4758-8B8F-C4F0E1BDE8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5CF04-37AE-40A1-9307-5FDA983FA15E}">
      <dsp:nvSpPr>
        <dsp:cNvPr id="0" name=""/>
        <dsp:cNvSpPr/>
      </dsp:nvSpPr>
      <dsp:spPr>
        <a:xfrm>
          <a:off x="2755900" y="2054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Wybrany gracz (w zależności od odmiany gry) deklaruje ilość kości i oczek w całej puli (np. dwie trójki)</a:t>
          </a:r>
          <a:endParaRPr lang="en-US" sz="1000" kern="1200"/>
        </a:p>
      </dsp:txBody>
      <dsp:txXfrm>
        <a:off x="2793213" y="39367"/>
        <a:ext cx="2473311" cy="1199342"/>
      </dsp:txXfrm>
    </dsp:sp>
    <dsp:sp modelId="{C771FC30-3DDC-4CDE-AC4B-49B905BDFBE2}">
      <dsp:nvSpPr>
        <dsp:cNvPr id="0" name=""/>
        <dsp:cNvSpPr/>
      </dsp:nvSpPr>
      <dsp:spPr>
        <a:xfrm>
          <a:off x="2755900" y="1467118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Gracz po jego lewej może:</a:t>
          </a:r>
          <a:endParaRPr lang="en-US" sz="1000" kern="1200"/>
        </a:p>
      </dsp:txBody>
      <dsp:txXfrm>
        <a:off x="2793213" y="1504431"/>
        <a:ext cx="2473311" cy="1199342"/>
      </dsp:txXfrm>
    </dsp:sp>
    <dsp:sp modelId="{98A77A4A-7C6B-4B72-9DC3-E99FDDF4E2DB}">
      <dsp:nvSpPr>
        <dsp:cNvPr id="0" name=""/>
        <dsp:cNvSpPr/>
      </dsp:nvSpPr>
      <dsp:spPr>
        <a:xfrm rot="18289469">
          <a:off x="4921078" y="1344324"/>
          <a:ext cx="178469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469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68807" y="1326953"/>
        <a:ext cx="89234" cy="89234"/>
      </dsp:txXfrm>
    </dsp:sp>
    <dsp:sp modelId="{C3D143FA-A183-4B86-81F0-C88D9877EB07}">
      <dsp:nvSpPr>
        <dsp:cNvPr id="0" name=""/>
        <dsp:cNvSpPr/>
      </dsp:nvSpPr>
      <dsp:spPr>
        <a:xfrm>
          <a:off x="6323012" y="2054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Podbić ilość kości lub oczek (w tym przypadku np. trzy jedynki; dwie szóstki)</a:t>
          </a:r>
          <a:endParaRPr lang="en-US" sz="1000" kern="1200"/>
        </a:p>
      </dsp:txBody>
      <dsp:txXfrm>
        <a:off x="6360325" y="39367"/>
        <a:ext cx="2473311" cy="1199342"/>
      </dsp:txXfrm>
    </dsp:sp>
    <dsp:sp modelId="{D12E59F6-1036-4605-A743-30C6205EBBEC}">
      <dsp:nvSpPr>
        <dsp:cNvPr id="0" name=""/>
        <dsp:cNvSpPr/>
      </dsp:nvSpPr>
      <dsp:spPr>
        <a:xfrm>
          <a:off x="5303837" y="2076856"/>
          <a:ext cx="10191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19174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7945" y="2078623"/>
        <a:ext cx="50958" cy="50958"/>
      </dsp:txXfrm>
    </dsp:sp>
    <dsp:sp modelId="{162ADAD6-8F4C-49CA-A1D1-709987761E99}">
      <dsp:nvSpPr>
        <dsp:cNvPr id="0" name=""/>
        <dsp:cNvSpPr/>
      </dsp:nvSpPr>
      <dsp:spPr>
        <a:xfrm>
          <a:off x="6323012" y="1467118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Sprawdzić powyższą deklaracje- wszyscy gracze podliczają kości i asy (w tym przypadku kolejno trójki i jedynki), jeśli jest ich co najmniej tyle ile zadeklarował poprzedni gracz to gracz który sprawdzał odrzuca kość, w przeciwnym wypadku gracz który nie miał racji</a:t>
          </a:r>
          <a:endParaRPr lang="en-US" sz="1000" kern="1200"/>
        </a:p>
      </dsp:txBody>
      <dsp:txXfrm>
        <a:off x="6360325" y="1504431"/>
        <a:ext cx="2473311" cy="1199342"/>
      </dsp:txXfrm>
    </dsp:sp>
    <dsp:sp modelId="{9CD4F7B4-1D4B-4360-B5A6-4254175C2EC2}">
      <dsp:nvSpPr>
        <dsp:cNvPr id="0" name=""/>
        <dsp:cNvSpPr/>
      </dsp:nvSpPr>
      <dsp:spPr>
        <a:xfrm rot="3310531">
          <a:off x="4921078" y="2809388"/>
          <a:ext cx="178469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469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68807" y="2792017"/>
        <a:ext cx="89234" cy="89234"/>
      </dsp:txXfrm>
    </dsp:sp>
    <dsp:sp modelId="{D865BD7B-E8D2-47BA-A4F2-ABBADF720D30}">
      <dsp:nvSpPr>
        <dsp:cNvPr id="0" name=""/>
        <dsp:cNvSpPr/>
      </dsp:nvSpPr>
      <dsp:spPr>
        <a:xfrm>
          <a:off x="6323012" y="2932182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Powiedzieć „dokładnie”, tak jak poprzednio wszyscy podliczają kości o zadeklarowanej liczbie oczek i asy, jeśli jest dokładnie tyle to odrzucają wszyscy oprócz gracza mówiącego „dokładnie”, jeśli nie, gracz mówiący dokładnie</a:t>
          </a:r>
          <a:endParaRPr lang="en-US" sz="1000" kern="1200"/>
        </a:p>
      </dsp:txBody>
      <dsp:txXfrm>
        <a:off x="6360325" y="2969495"/>
        <a:ext cx="2473311" cy="1199342"/>
      </dsp:txXfrm>
    </dsp:sp>
    <dsp:sp modelId="{50A78405-4A2E-4243-9F46-E3DBC784C124}">
      <dsp:nvSpPr>
        <dsp:cNvPr id="0" name=""/>
        <dsp:cNvSpPr/>
      </dsp:nvSpPr>
      <dsp:spPr>
        <a:xfrm>
          <a:off x="2755900" y="2932182"/>
          <a:ext cx="2547937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Tura toczy się puki którykolwiek gracz musi odrzucić kość, następnie gracze zaczynają nową turę</a:t>
          </a:r>
          <a:endParaRPr lang="en-US" sz="1000" kern="1200"/>
        </a:p>
      </dsp:txBody>
      <dsp:txXfrm>
        <a:off x="2793213" y="2969495"/>
        <a:ext cx="2473311" cy="11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63A72-F8D3-4034-AFF4-5E3D91E0DC64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D3322-6A97-4612-BBA8-75958B4849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4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D3322-6A97-4612-BBA8-75958B48494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4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6/17/2024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77234A-1BDA-9F08-F295-9F67A5632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sz="6700" dirty="0"/>
              <a:t>Sieć neuronowa grająca w kości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FC430-CDCE-3BE9-AF1F-A8684D82C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pic>
        <p:nvPicPr>
          <p:cNvPr id="4" name="Picture 3" descr="Two dice rolling in mid-air">
            <a:extLst>
              <a:ext uri="{FF2B5EF4-FFF2-40B4-BE49-F238E27FC236}">
                <a16:creationId xmlns:a16="http://schemas.microsoft.com/office/drawing/2014/main" id="{9B920B6B-61A1-7BC6-1306-E6C0E7F27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4" r="19806" b="-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31" name="Cross 3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48D61A-9DB1-DA7E-99AA-D63205F4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49" y="1204721"/>
            <a:ext cx="6946891" cy="1446550"/>
          </a:xfrm>
        </p:spPr>
        <p:txBody>
          <a:bodyPr>
            <a:normAutofit/>
          </a:bodyPr>
          <a:lstStyle/>
          <a:p>
            <a:r>
              <a:rPr lang="pl-PL" dirty="0"/>
              <a:t>Zasady gry</a:t>
            </a:r>
          </a:p>
        </p:txBody>
      </p:sp>
      <p:sp>
        <p:nvSpPr>
          <p:cNvPr id="32" name="Symbol zastępczy zawartości 2">
            <a:extLst>
              <a:ext uri="{FF2B5EF4-FFF2-40B4-BE49-F238E27FC236}">
                <a16:creationId xmlns:a16="http://schemas.microsoft.com/office/drawing/2014/main" id="{3599BDEA-58A6-5448-BC60-35DB6659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50" y="2691638"/>
            <a:ext cx="6946891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000"/>
              <a:t>Na początku gry każdy gracz posiada 5 kości</a:t>
            </a:r>
          </a:p>
          <a:p>
            <a:pPr>
              <a:lnSpc>
                <a:spcPct val="90000"/>
              </a:lnSpc>
            </a:pPr>
            <a:r>
              <a:rPr lang="pl-PL" sz="2000"/>
              <a:t>W każdej turze gracz rzuca swoimi kośćmi i zakrywa wynik rzutu przed innymi</a:t>
            </a:r>
          </a:p>
          <a:p>
            <a:pPr>
              <a:lnSpc>
                <a:spcPct val="90000"/>
              </a:lnSpc>
            </a:pPr>
            <a:r>
              <a:rPr lang="pl-PL" sz="2000"/>
              <a:t>Zostaje odegrana tura wg. zasad na następnym slajdzie</a:t>
            </a:r>
          </a:p>
          <a:p>
            <a:pPr>
              <a:lnSpc>
                <a:spcPct val="90000"/>
              </a:lnSpc>
            </a:pPr>
            <a:r>
              <a:rPr lang="pl-PL" sz="2000"/>
              <a:t>Pod koniec tury wybrany gracz lub gracze odrzucają kość</a:t>
            </a:r>
          </a:p>
          <a:p>
            <a:pPr>
              <a:lnSpc>
                <a:spcPct val="90000"/>
              </a:lnSpc>
            </a:pPr>
            <a:r>
              <a:rPr lang="pl-PL" sz="2000"/>
              <a:t>Gdy któryś gracz nie będzie miał żadnych kości- przegrywa</a:t>
            </a:r>
          </a:p>
          <a:p>
            <a:pPr>
              <a:lnSpc>
                <a:spcPct val="90000"/>
              </a:lnSpc>
            </a:pPr>
            <a:r>
              <a:rPr lang="pl-PL" sz="2000"/>
              <a:t>Wygrywa gracz który pozostanie ostatnim grającym</a:t>
            </a:r>
          </a:p>
          <a:p>
            <a:pPr>
              <a:lnSpc>
                <a:spcPct val="90000"/>
              </a:lnSpc>
            </a:pPr>
            <a:endParaRPr lang="pl-PL" sz="2000"/>
          </a:p>
        </p:txBody>
      </p:sp>
      <p:pic>
        <p:nvPicPr>
          <p:cNvPr id="6" name="Graphic 6" descr="Kostka do gry">
            <a:extLst>
              <a:ext uri="{FF2B5EF4-FFF2-40B4-BE49-F238E27FC236}">
                <a16:creationId xmlns:a16="http://schemas.microsoft.com/office/drawing/2014/main" id="{3810E572-E072-362D-291A-A95B676E1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6" y="2164438"/>
            <a:ext cx="2792794" cy="2792794"/>
          </a:xfrm>
          <a:prstGeom prst="rect">
            <a:avLst/>
          </a:prstGeom>
        </p:spPr>
      </p:pic>
      <p:sp>
        <p:nvSpPr>
          <p:cNvPr id="40" name="Cross 39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646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94FF5-3AE9-F2DF-209F-8B944DF7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Przebieg tury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03A7F21-A4F4-DD87-DD6D-9D8FAEF709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281084"/>
          <a:ext cx="11626850" cy="4208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5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07CC95-790A-9962-61DF-0B8A106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pl-PL" dirty="0"/>
              <a:t>Gra z niepełną informacją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981A2F-25B5-7CB3-D0CF-77678EAD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2000"/>
              <a:t>Gra </a:t>
            </a:r>
            <a:r>
              <a:rPr lang="pl-PL" sz="2000" err="1"/>
              <a:t>wkości</a:t>
            </a:r>
            <a:r>
              <a:rPr lang="pl-PL" sz="2000"/>
              <a:t> jest klasycznym przykładem gry z niepełną informacją. W takich grach gracze nie mają pełnej wiedzy o wszystkich elementach gry, co wpływa na podejmowane przez nich decyzje. W przypadku </a:t>
            </a:r>
            <a:r>
              <a:rPr lang="pl-PL" sz="2000" err="1"/>
              <a:t>Liar’s</a:t>
            </a:r>
            <a:r>
              <a:rPr lang="pl-PL" sz="2000"/>
              <a:t> </a:t>
            </a:r>
            <a:r>
              <a:rPr lang="pl-PL" sz="2000" err="1"/>
              <a:t>Dice</a:t>
            </a:r>
            <a:r>
              <a:rPr lang="pl-PL" sz="2000"/>
              <a:t>, każdy gracz zna jedynie wyniki swoich własnych rzutów kostkami, ale nie zna wyników rzutów innych graczy. Ta niepełna informacja zmusza graczy do spekulacji i strategii opartych na przewidywaniach dotyczących rzutów przeciwników oraz ich </a:t>
            </a:r>
            <a:r>
              <a:rPr lang="pl-PL" sz="2000" err="1"/>
              <a:t>zachowań</a:t>
            </a:r>
            <a:r>
              <a:rPr lang="pl-PL" sz="2000"/>
              <a:t>.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BDFB2C20-215F-83EF-3005-22B4543C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2912A0-10B4-671F-0A5B-F9925BEB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pl-PL" dirty="0"/>
              <a:t>Architektura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1E646-9F24-AE5E-E9F3-AD33D8D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2200" dirty="0"/>
              <a:t>Model sieci który zastosowaliśmy to </a:t>
            </a:r>
            <a:r>
              <a:rPr lang="pl-PL" sz="2200" dirty="0" err="1"/>
              <a:t>NetConcat</a:t>
            </a:r>
            <a:r>
              <a:rPr lang="pl-PL" sz="2200" dirty="0"/>
              <a:t>, który składa się z pięciu ukrytych w pełni </a:t>
            </a:r>
            <a:r>
              <a:rPr lang="pl-PL" sz="2200" dirty="0" err="1"/>
              <a:t>polączonych</a:t>
            </a:r>
            <a:r>
              <a:rPr lang="pl-PL" sz="2200" dirty="0"/>
              <a:t> warstw o liczbie neuronów odpowiednio: 500, 400, 300, 200, 100. Warstwy te wykorzystują funkcję aktywacji </a:t>
            </a:r>
            <a:r>
              <a:rPr lang="pl-PL" sz="2200" dirty="0" err="1"/>
              <a:t>relu</a:t>
            </a:r>
            <a:r>
              <a:rPr lang="pl-PL" sz="2200" dirty="0"/>
              <a:t>. Warstwa wyjściowa posiada jeden neuron z funkcją aktywacji </a:t>
            </a:r>
            <a:r>
              <a:rPr lang="pl-PL" sz="2200" dirty="0" err="1"/>
              <a:t>tanh</a:t>
            </a:r>
            <a:r>
              <a:rPr lang="pl-PL" sz="2200" dirty="0"/>
              <a:t>. </a:t>
            </a:r>
          </a:p>
        </p:txBody>
      </p:sp>
      <p:pic>
        <p:nvPicPr>
          <p:cNvPr id="5" name="Picture 4" descr="Sieć utworzona przez białe kropki">
            <a:extLst>
              <a:ext uri="{FF2B5EF4-FFF2-40B4-BE49-F238E27FC236}">
                <a16:creationId xmlns:a16="http://schemas.microsoft.com/office/drawing/2014/main" id="{8551F2F2-68D3-BD0E-33E4-1C22878C0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8" r="-1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DA72F2-3929-FF98-0F7C-C8F088D1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pl-PL" dirty="0"/>
              <a:t>Proces trenowania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A90CE8-558D-8073-A12B-0335BE4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300" dirty="0"/>
              <a:t>Model jest trenowany za pomocą optymalizatora Adam z szybkością uczenia 10−3 . Funkcją straty jest średni błąd kwadratowy (</a:t>
            </a:r>
            <a:r>
              <a:rPr lang="pl-PL" sz="1300" dirty="0" err="1"/>
              <a:t>Mean</a:t>
            </a:r>
            <a:r>
              <a:rPr lang="pl-PL" sz="1300" dirty="0"/>
              <a:t> </a:t>
            </a:r>
            <a:r>
              <a:rPr lang="pl-PL" sz="1300" dirty="0" err="1"/>
              <a:t>Squared</a:t>
            </a:r>
            <a:r>
              <a:rPr lang="pl-PL" sz="1300" dirty="0"/>
              <a:t> Error).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300" dirty="0"/>
              <a:t>Oto wykres przedstawiający wartość funkcji straty w </a:t>
            </a:r>
            <a:r>
              <a:rPr lang="pl-PL" sz="1300" dirty="0" err="1"/>
              <a:t>zal</a:t>
            </a:r>
            <a:r>
              <a:rPr lang="pl-PL" sz="1300" dirty="0"/>
              <a:t>. od epoki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300" dirty="0"/>
              <a:t>W przedziale ok. [75,225] epok widać że model się uczy.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300" dirty="0"/>
              <a:t>Nasz model, przeciwieństwie do modeli sieci neuronowych takich rozpoznających obrazy, my nie możemy doprowadzić </a:t>
            </a:r>
            <a:r>
              <a:rPr lang="pl-PL" sz="1300" dirty="0" err="1"/>
              <a:t>loss</a:t>
            </a:r>
            <a:r>
              <a:rPr lang="pl-PL" sz="1300" dirty="0"/>
              <a:t> do wartości bliskich zera. Jest to spowodowane tym, że w każdej iteracji model gra na bardzo delikatnie gorszą </a:t>
            </a:r>
            <a:r>
              <a:rPr lang="pl-PL" sz="1300" dirty="0" err="1"/>
              <a:t>wejsę</a:t>
            </a:r>
            <a:r>
              <a:rPr lang="pl-PL" sz="1300" dirty="0"/>
              <a:t> siebie, przez co ma szanse na wygraną bliskie 50%.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D2DC573-EDB8-4C89-F1BB-DF450F80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62" y="1497220"/>
            <a:ext cx="4884296" cy="412723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7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Cross 2077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7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9E3CFF-0FD2-5271-F930-0665FE43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pl-PL" dirty="0"/>
              <a:t>Przykładowa gra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576A15-1762-B940-2496-83FE70B8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/>
              <a:t>Jako pierwszy gracz deklarujemy trzy czwórki</a:t>
            </a:r>
          </a:p>
          <a:p>
            <a:pPr>
              <a:lnSpc>
                <a:spcPct val="90000"/>
              </a:lnSpc>
            </a:pPr>
            <a:r>
              <a:rPr lang="pl-PL" sz="2200"/>
              <a:t>Model deklaruje trzy szóstki</a:t>
            </a:r>
          </a:p>
          <a:p>
            <a:pPr>
              <a:lnSpc>
                <a:spcPct val="90000"/>
              </a:lnSpc>
            </a:pPr>
            <a:r>
              <a:rPr lang="pl-PL" sz="2200"/>
              <a:t>Następnie deklarujemy cztery szóstki</a:t>
            </a:r>
          </a:p>
          <a:p>
            <a:pPr>
              <a:lnSpc>
                <a:spcPct val="90000"/>
              </a:lnSpc>
            </a:pPr>
            <a:r>
              <a:rPr lang="pl-PL" sz="2200"/>
              <a:t>Model sprawdza twierdząc że w puli nie ma czterech szóstek i asów, ma racje i wygrywa turę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24E3248-5AB3-3DC3-2ED9-E22CC50D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3325" y="3614302"/>
            <a:ext cx="2698178" cy="20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677DFAE-E33E-2D32-0F2E-C38EACF7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049" y="3614302"/>
            <a:ext cx="2689154" cy="20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8DEC215-1E3E-E814-B5FF-AAB549E2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781" y="1496211"/>
            <a:ext cx="2707261" cy="20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5B67CE-3B09-D4AA-EC44-3DF352F4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2531" y="1496211"/>
            <a:ext cx="2680189" cy="20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9754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468</Words>
  <Application>Microsoft Office PowerPoint</Application>
  <PresentationFormat>Panoramiczny</PresentationFormat>
  <Paragraphs>30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Aptos</vt:lpstr>
      <vt:lpstr>Arial</vt:lpstr>
      <vt:lpstr>Seaford Display</vt:lpstr>
      <vt:lpstr>System Font Regular</vt:lpstr>
      <vt:lpstr>Tenorite</vt:lpstr>
      <vt:lpstr>MadridVTI</vt:lpstr>
      <vt:lpstr> Sieć neuronowa grająca w kości</vt:lpstr>
      <vt:lpstr>Zasady gry</vt:lpstr>
      <vt:lpstr>Przebieg tury</vt:lpstr>
      <vt:lpstr>Gra z niepełną informacją</vt:lpstr>
      <vt:lpstr>Architektura sieci</vt:lpstr>
      <vt:lpstr>Proces trenowania</vt:lpstr>
      <vt:lpstr>Przykładowa gra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Szymon Wojturski</dc:creator>
  <cp:lastModifiedBy>Szymon Wojturski</cp:lastModifiedBy>
  <cp:revision>5</cp:revision>
  <dcterms:created xsi:type="dcterms:W3CDTF">2024-06-16T21:04:11Z</dcterms:created>
  <dcterms:modified xsi:type="dcterms:W3CDTF">2024-06-16T23:55:03Z</dcterms:modified>
</cp:coreProperties>
</file>