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1"/>
  </p:notesMasterIdLst>
  <p:sldIdLst>
    <p:sldId id="354" r:id="rId4"/>
    <p:sldId id="357" r:id="rId5"/>
    <p:sldId id="353" r:id="rId6"/>
    <p:sldId id="256" r:id="rId7"/>
    <p:sldId id="358" r:id="rId8"/>
    <p:sldId id="356" r:id="rId9"/>
    <p:sldId id="35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5846" autoAdjust="0"/>
  </p:normalViewPr>
  <p:slideViewPr>
    <p:cSldViewPr snapToGrid="0" showGuides="1">
      <p:cViewPr>
        <p:scale>
          <a:sx n="130" d="100"/>
          <a:sy n="130" d="100"/>
        </p:scale>
        <p:origin x="149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BC2BD7-7C99-476A-824B-34AEACBE09E4}"/>
              </a:ext>
            </a:extLst>
          </p:cNvPr>
          <p:cNvGrpSpPr/>
          <p:nvPr userDrawn="1"/>
        </p:nvGrpSpPr>
        <p:grpSpPr>
          <a:xfrm>
            <a:off x="9433981" y="1"/>
            <a:ext cx="1644047" cy="1816099"/>
            <a:chOff x="9433981" y="1"/>
            <a:chExt cx="1644047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388A6D-F2E7-41F0-830B-6957780585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E207-179A-7B88-EB81-FE75FA535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8A49-DC3A-D358-7A86-99D99FD6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122D-6A5B-DCF1-A054-F41D111C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11F6-C1F0-D04F-945E-5ABEABCF96A8}" type="datetimeFigureOut">
              <a:rPr lang="en-DK" smtClean="0"/>
              <a:t>12/02/2024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3B69-D9EE-B0D8-3E25-B2EE0248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1D81-B883-EB28-5A5B-CFE99C47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4C4-3549-6547-BCF0-70AB05AEF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41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FB2F2C-9238-4D45-94A7-5C35D93D1392}"/>
              </a:ext>
            </a:extLst>
          </p:cNvPr>
          <p:cNvGrpSpPr/>
          <p:nvPr userDrawn="1"/>
        </p:nvGrpSpPr>
        <p:grpSpPr>
          <a:xfrm>
            <a:off x="9433981" y="1"/>
            <a:ext cx="1644047" cy="1816099"/>
            <a:chOff x="9433981" y="1"/>
            <a:chExt cx="1644047" cy="1816099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A21EA9FF-346A-4403-99E1-6330E0E642DA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2EC167-F9B1-4085-86E7-C378D6346E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8B8-BE17-7CAF-2026-7969C09C9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Cardiac surgery prediction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019CF-9525-472A-7300-66CC20F3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2688"/>
            <a:ext cx="6858000" cy="1655762"/>
          </a:xfrm>
        </p:spPr>
        <p:txBody>
          <a:bodyPr/>
          <a:lstStyle/>
          <a:p>
            <a:r>
              <a:rPr lang="en-DK" dirty="0"/>
              <a:t>Chaoqun Zheng, MD, PhD studerende</a:t>
            </a:r>
          </a:p>
          <a:p>
            <a:r>
              <a:rPr lang="en-DK" dirty="0"/>
              <a:t>Theis Itenov, MD, PhD</a:t>
            </a:r>
          </a:p>
          <a:p>
            <a:r>
              <a:rPr lang="en-DK" dirty="0"/>
              <a:t>Lars Grønlykke, MD, PhD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9514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30858-AB5A-D0E9-3896-CBE06638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18D05-68B5-1F0B-ED4E-73C89477A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462120"/>
            <a:ext cx="6858000" cy="1172115"/>
          </a:xfrm>
        </p:spPr>
        <p:txBody>
          <a:bodyPr/>
          <a:lstStyle/>
          <a:p>
            <a:r>
              <a:rPr lang="en-DK" dirty="0"/>
              <a:t>EuroSCORE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206959-045E-8B9B-1903-509F3C46F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875229-6610-E25D-6CF5-3182E571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" y="2006930"/>
            <a:ext cx="8257855" cy="36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Cardiac patient data journey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58F5EE17-232D-9C4E-8DD5-666707106099}"/>
              </a:ext>
            </a:extLst>
          </p:cNvPr>
          <p:cNvSpPr/>
          <p:nvPr/>
        </p:nvSpPr>
        <p:spPr>
          <a:xfrm>
            <a:off x="57511" y="845387"/>
            <a:ext cx="1726104" cy="4865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12" y="21600"/>
                </a:moveTo>
                <a:lnTo>
                  <a:pt x="1788" y="21600"/>
                </a:lnTo>
                <a:cubicBezTo>
                  <a:pt x="806" y="21600"/>
                  <a:pt x="0" y="21148"/>
                  <a:pt x="0" y="20598"/>
                </a:cubicBezTo>
                <a:lnTo>
                  <a:pt x="0" y="1002"/>
                </a:lnTo>
                <a:cubicBezTo>
                  <a:pt x="0" y="452"/>
                  <a:pt x="807" y="0"/>
                  <a:pt x="1788" y="0"/>
                </a:cubicBezTo>
                <a:lnTo>
                  <a:pt x="19812" y="0"/>
                </a:lnTo>
                <a:cubicBezTo>
                  <a:pt x="20794" y="0"/>
                  <a:pt x="21600" y="452"/>
                  <a:pt x="21600" y="1002"/>
                </a:cubicBezTo>
                <a:lnTo>
                  <a:pt x="21600" y="20598"/>
                </a:lnTo>
                <a:cubicBezTo>
                  <a:pt x="21600" y="21158"/>
                  <a:pt x="20794" y="21600"/>
                  <a:pt x="19812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1A4D01-D4C4-CD2D-C90B-3B3FDCBD4189}"/>
              </a:ext>
            </a:extLst>
          </p:cNvPr>
          <p:cNvSpPr/>
          <p:nvPr/>
        </p:nvSpPr>
        <p:spPr>
          <a:xfrm>
            <a:off x="56902" y="844170"/>
            <a:ext cx="1726104" cy="518986"/>
          </a:xfrm>
          <a:custGeom>
            <a:avLst/>
            <a:gdLst>
              <a:gd name="connsiteX0" fmla="*/ 165649 w 2001124"/>
              <a:gd name="connsiteY0" fmla="*/ 0 h 691981"/>
              <a:gd name="connsiteX1" fmla="*/ 1835476 w 2001124"/>
              <a:gd name="connsiteY1" fmla="*/ 0 h 691981"/>
              <a:gd name="connsiteX2" fmla="*/ 2001124 w 2001124"/>
              <a:gd name="connsiteY2" fmla="*/ 165656 h 691981"/>
              <a:gd name="connsiteX3" fmla="*/ 2001124 w 2001124"/>
              <a:gd name="connsiteY3" fmla="*/ 534332 h 691981"/>
              <a:gd name="connsiteX4" fmla="*/ 1226337 w 2001124"/>
              <a:gd name="connsiteY4" fmla="*/ 534332 h 691981"/>
              <a:gd name="connsiteX5" fmla="*/ 1109420 w 2001124"/>
              <a:gd name="connsiteY5" fmla="*/ 583132 h 691981"/>
              <a:gd name="connsiteX6" fmla="*/ 1000562 w 2001124"/>
              <a:gd name="connsiteY6" fmla="*/ 691981 h 691981"/>
              <a:gd name="connsiteX7" fmla="*/ 891705 w 2001124"/>
              <a:gd name="connsiteY7" fmla="*/ 583132 h 691981"/>
              <a:gd name="connsiteX8" fmla="*/ 774787 w 2001124"/>
              <a:gd name="connsiteY8" fmla="*/ 534332 h 691981"/>
              <a:gd name="connsiteX9" fmla="*/ 0 w 2001124"/>
              <a:gd name="connsiteY9" fmla="*/ 534332 h 691981"/>
              <a:gd name="connsiteX10" fmla="*/ 0 w 2001124"/>
              <a:gd name="connsiteY10" fmla="*/ 165656 h 691981"/>
              <a:gd name="connsiteX11" fmla="*/ 165649 w 2001124"/>
              <a:gd name="connsiteY11" fmla="*/ 0 h 69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1124" h="691981">
                <a:moveTo>
                  <a:pt x="165649" y="0"/>
                </a:moveTo>
                <a:lnTo>
                  <a:pt x="1835476" y="0"/>
                </a:lnTo>
                <a:cubicBezTo>
                  <a:pt x="1926453" y="0"/>
                  <a:pt x="2001124" y="74726"/>
                  <a:pt x="2001124" y="165656"/>
                </a:cubicBezTo>
                <a:lnTo>
                  <a:pt x="2001124" y="534332"/>
                </a:lnTo>
                <a:lnTo>
                  <a:pt x="1226337" y="534332"/>
                </a:lnTo>
                <a:cubicBezTo>
                  <a:pt x="1182516" y="534332"/>
                  <a:pt x="1140270" y="552251"/>
                  <a:pt x="1109420" y="583132"/>
                </a:cubicBezTo>
                <a:lnTo>
                  <a:pt x="1000562" y="691981"/>
                </a:lnTo>
                <a:lnTo>
                  <a:pt x="891705" y="583132"/>
                </a:lnTo>
                <a:cubicBezTo>
                  <a:pt x="860854" y="552251"/>
                  <a:pt x="818608" y="534332"/>
                  <a:pt x="774787" y="534332"/>
                </a:cubicBezTo>
                <a:lnTo>
                  <a:pt x="0" y="534332"/>
                </a:lnTo>
                <a:lnTo>
                  <a:pt x="0" y="165656"/>
                </a:lnTo>
                <a:cubicBezTo>
                  <a:pt x="0" y="74726"/>
                  <a:pt x="74764" y="0"/>
                  <a:pt x="165649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1A3BF5D-10FC-4A43-2CC9-BB228BF1A150}"/>
              </a:ext>
            </a:extLst>
          </p:cNvPr>
          <p:cNvSpPr/>
          <p:nvPr/>
        </p:nvSpPr>
        <p:spPr>
          <a:xfrm>
            <a:off x="551201" y="5480948"/>
            <a:ext cx="805244" cy="805214"/>
          </a:xfrm>
          <a:custGeom>
            <a:avLst/>
            <a:gdLst>
              <a:gd name="connsiteX0" fmla="*/ 536876 w 1073659"/>
              <a:gd name="connsiteY0" fmla="*/ 0 h 1073619"/>
              <a:gd name="connsiteX1" fmla="*/ 560408 w 1073659"/>
              <a:gd name="connsiteY1" fmla="*/ 9722 h 1073619"/>
              <a:gd name="connsiteX2" fmla="*/ 1063931 w 1073659"/>
              <a:gd name="connsiteY2" fmla="*/ 513172 h 1073619"/>
              <a:gd name="connsiteX3" fmla="*/ 1063931 w 1073659"/>
              <a:gd name="connsiteY3" fmla="*/ 560257 h 1073619"/>
              <a:gd name="connsiteX4" fmla="*/ 560408 w 1073659"/>
              <a:gd name="connsiteY4" fmla="*/ 1063897 h 1073619"/>
              <a:gd name="connsiteX5" fmla="*/ 513344 w 1073659"/>
              <a:gd name="connsiteY5" fmla="*/ 1063897 h 1073619"/>
              <a:gd name="connsiteX6" fmla="*/ 9728 w 1073659"/>
              <a:gd name="connsiteY6" fmla="*/ 560257 h 1073619"/>
              <a:gd name="connsiteX7" fmla="*/ 9728 w 1073659"/>
              <a:gd name="connsiteY7" fmla="*/ 513172 h 1073619"/>
              <a:gd name="connsiteX8" fmla="*/ 513344 w 1073659"/>
              <a:gd name="connsiteY8" fmla="*/ 9722 h 1073619"/>
              <a:gd name="connsiteX9" fmla="*/ 536876 w 1073659"/>
              <a:gd name="connsiteY9" fmla="*/ 0 h 10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3659" h="1073619">
                <a:moveTo>
                  <a:pt x="536876" y="0"/>
                </a:moveTo>
                <a:cubicBezTo>
                  <a:pt x="545399" y="0"/>
                  <a:pt x="553923" y="3241"/>
                  <a:pt x="560408" y="9722"/>
                </a:cubicBezTo>
                <a:lnTo>
                  <a:pt x="1063931" y="513172"/>
                </a:lnTo>
                <a:cubicBezTo>
                  <a:pt x="1076902" y="526134"/>
                  <a:pt x="1076902" y="547294"/>
                  <a:pt x="1063931" y="560257"/>
                </a:cubicBezTo>
                <a:lnTo>
                  <a:pt x="560408" y="1063897"/>
                </a:lnTo>
                <a:cubicBezTo>
                  <a:pt x="547437" y="1076860"/>
                  <a:pt x="526314" y="1076860"/>
                  <a:pt x="513344" y="1063897"/>
                </a:cubicBezTo>
                <a:lnTo>
                  <a:pt x="9728" y="560257"/>
                </a:lnTo>
                <a:cubicBezTo>
                  <a:pt x="-3242" y="547294"/>
                  <a:pt x="-3242" y="526134"/>
                  <a:pt x="9728" y="513172"/>
                </a:cubicBezTo>
                <a:lnTo>
                  <a:pt x="513344" y="9722"/>
                </a:lnTo>
                <a:cubicBezTo>
                  <a:pt x="519829" y="3241"/>
                  <a:pt x="528352" y="0"/>
                  <a:pt x="536876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1DC5FC4-70E7-264B-AFF7-F3518D3B0229}"/>
              </a:ext>
            </a:extLst>
          </p:cNvPr>
          <p:cNvSpPr txBox="1"/>
          <p:nvPr/>
        </p:nvSpPr>
        <p:spPr>
          <a:xfrm>
            <a:off x="209494" y="859283"/>
            <a:ext cx="1308120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Preoperative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0939442F-6953-284B-B561-C3F0EE6DE385}"/>
              </a:ext>
            </a:extLst>
          </p:cNvPr>
          <p:cNvSpPr/>
          <p:nvPr/>
        </p:nvSpPr>
        <p:spPr>
          <a:xfrm>
            <a:off x="1855478" y="845387"/>
            <a:ext cx="1726105" cy="4865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12" y="21600"/>
                </a:moveTo>
                <a:lnTo>
                  <a:pt x="1788" y="21600"/>
                </a:lnTo>
                <a:cubicBezTo>
                  <a:pt x="806" y="21600"/>
                  <a:pt x="0" y="21148"/>
                  <a:pt x="0" y="20598"/>
                </a:cubicBezTo>
                <a:lnTo>
                  <a:pt x="0" y="1002"/>
                </a:lnTo>
                <a:cubicBezTo>
                  <a:pt x="0" y="452"/>
                  <a:pt x="807" y="0"/>
                  <a:pt x="1788" y="0"/>
                </a:cubicBezTo>
                <a:lnTo>
                  <a:pt x="19812" y="0"/>
                </a:lnTo>
                <a:cubicBezTo>
                  <a:pt x="20794" y="0"/>
                  <a:pt x="21600" y="452"/>
                  <a:pt x="21600" y="1002"/>
                </a:cubicBezTo>
                <a:lnTo>
                  <a:pt x="21600" y="20598"/>
                </a:lnTo>
                <a:cubicBezTo>
                  <a:pt x="21582" y="21158"/>
                  <a:pt x="20793" y="21600"/>
                  <a:pt x="19812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D94022-8D1E-C531-F322-49C65EDE1007}"/>
              </a:ext>
            </a:extLst>
          </p:cNvPr>
          <p:cNvSpPr/>
          <p:nvPr/>
        </p:nvSpPr>
        <p:spPr>
          <a:xfrm>
            <a:off x="1854868" y="844170"/>
            <a:ext cx="1726105" cy="518986"/>
          </a:xfrm>
          <a:custGeom>
            <a:avLst/>
            <a:gdLst>
              <a:gd name="connsiteX0" fmla="*/ 165649 w 2001124"/>
              <a:gd name="connsiteY0" fmla="*/ 0 h 691981"/>
              <a:gd name="connsiteX1" fmla="*/ 1835476 w 2001124"/>
              <a:gd name="connsiteY1" fmla="*/ 0 h 691981"/>
              <a:gd name="connsiteX2" fmla="*/ 2001124 w 2001124"/>
              <a:gd name="connsiteY2" fmla="*/ 165656 h 691981"/>
              <a:gd name="connsiteX3" fmla="*/ 2001124 w 2001124"/>
              <a:gd name="connsiteY3" fmla="*/ 534332 h 691981"/>
              <a:gd name="connsiteX4" fmla="*/ 1226337 w 2001124"/>
              <a:gd name="connsiteY4" fmla="*/ 534332 h 691981"/>
              <a:gd name="connsiteX5" fmla="*/ 1109420 w 2001124"/>
              <a:gd name="connsiteY5" fmla="*/ 583132 h 691981"/>
              <a:gd name="connsiteX6" fmla="*/ 1000562 w 2001124"/>
              <a:gd name="connsiteY6" fmla="*/ 691981 h 691981"/>
              <a:gd name="connsiteX7" fmla="*/ 891705 w 2001124"/>
              <a:gd name="connsiteY7" fmla="*/ 583132 h 691981"/>
              <a:gd name="connsiteX8" fmla="*/ 774787 w 2001124"/>
              <a:gd name="connsiteY8" fmla="*/ 534332 h 691981"/>
              <a:gd name="connsiteX9" fmla="*/ 0 w 2001124"/>
              <a:gd name="connsiteY9" fmla="*/ 534332 h 691981"/>
              <a:gd name="connsiteX10" fmla="*/ 0 w 2001124"/>
              <a:gd name="connsiteY10" fmla="*/ 165656 h 691981"/>
              <a:gd name="connsiteX11" fmla="*/ 165649 w 2001124"/>
              <a:gd name="connsiteY11" fmla="*/ 0 h 69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1124" h="691981">
                <a:moveTo>
                  <a:pt x="165649" y="0"/>
                </a:moveTo>
                <a:lnTo>
                  <a:pt x="1835476" y="0"/>
                </a:lnTo>
                <a:cubicBezTo>
                  <a:pt x="1928028" y="0"/>
                  <a:pt x="2001124" y="74726"/>
                  <a:pt x="2001124" y="165656"/>
                </a:cubicBezTo>
                <a:lnTo>
                  <a:pt x="2001124" y="534332"/>
                </a:lnTo>
                <a:lnTo>
                  <a:pt x="1226337" y="534332"/>
                </a:lnTo>
                <a:cubicBezTo>
                  <a:pt x="1182516" y="534332"/>
                  <a:pt x="1140270" y="552251"/>
                  <a:pt x="1109420" y="583132"/>
                </a:cubicBezTo>
                <a:lnTo>
                  <a:pt x="1000562" y="691981"/>
                </a:lnTo>
                <a:lnTo>
                  <a:pt x="891705" y="583132"/>
                </a:lnTo>
                <a:cubicBezTo>
                  <a:pt x="860854" y="552251"/>
                  <a:pt x="818608" y="534332"/>
                  <a:pt x="774787" y="534332"/>
                </a:cubicBezTo>
                <a:lnTo>
                  <a:pt x="0" y="534332"/>
                </a:lnTo>
                <a:lnTo>
                  <a:pt x="0" y="165656"/>
                </a:lnTo>
                <a:cubicBezTo>
                  <a:pt x="0" y="74726"/>
                  <a:pt x="74764" y="0"/>
                  <a:pt x="16564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8D2AF87-CC78-4C06-7590-5083F02A9DDF}"/>
              </a:ext>
            </a:extLst>
          </p:cNvPr>
          <p:cNvSpPr/>
          <p:nvPr/>
        </p:nvSpPr>
        <p:spPr>
          <a:xfrm>
            <a:off x="2247801" y="5446091"/>
            <a:ext cx="805244" cy="805214"/>
          </a:xfrm>
          <a:custGeom>
            <a:avLst/>
            <a:gdLst>
              <a:gd name="connsiteX0" fmla="*/ 536876 w 1073659"/>
              <a:gd name="connsiteY0" fmla="*/ 0 h 1073619"/>
              <a:gd name="connsiteX1" fmla="*/ 560408 w 1073659"/>
              <a:gd name="connsiteY1" fmla="*/ 9722 h 1073619"/>
              <a:gd name="connsiteX2" fmla="*/ 1063931 w 1073659"/>
              <a:gd name="connsiteY2" fmla="*/ 513172 h 1073619"/>
              <a:gd name="connsiteX3" fmla="*/ 1063931 w 1073659"/>
              <a:gd name="connsiteY3" fmla="*/ 560257 h 1073619"/>
              <a:gd name="connsiteX4" fmla="*/ 560408 w 1073659"/>
              <a:gd name="connsiteY4" fmla="*/ 1063897 h 1073619"/>
              <a:gd name="connsiteX5" fmla="*/ 513344 w 1073659"/>
              <a:gd name="connsiteY5" fmla="*/ 1063897 h 1073619"/>
              <a:gd name="connsiteX6" fmla="*/ 9728 w 1073659"/>
              <a:gd name="connsiteY6" fmla="*/ 560257 h 1073619"/>
              <a:gd name="connsiteX7" fmla="*/ 9728 w 1073659"/>
              <a:gd name="connsiteY7" fmla="*/ 513172 h 1073619"/>
              <a:gd name="connsiteX8" fmla="*/ 513344 w 1073659"/>
              <a:gd name="connsiteY8" fmla="*/ 9722 h 1073619"/>
              <a:gd name="connsiteX9" fmla="*/ 536876 w 1073659"/>
              <a:gd name="connsiteY9" fmla="*/ 0 h 10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3659" h="1073619">
                <a:moveTo>
                  <a:pt x="536876" y="0"/>
                </a:moveTo>
                <a:cubicBezTo>
                  <a:pt x="545400" y="0"/>
                  <a:pt x="553923" y="3241"/>
                  <a:pt x="560408" y="9722"/>
                </a:cubicBezTo>
                <a:lnTo>
                  <a:pt x="1063931" y="513172"/>
                </a:lnTo>
                <a:cubicBezTo>
                  <a:pt x="1076902" y="526134"/>
                  <a:pt x="1076902" y="547294"/>
                  <a:pt x="1063931" y="560257"/>
                </a:cubicBezTo>
                <a:lnTo>
                  <a:pt x="560408" y="1063897"/>
                </a:lnTo>
                <a:cubicBezTo>
                  <a:pt x="547438" y="1076860"/>
                  <a:pt x="526315" y="1076860"/>
                  <a:pt x="513344" y="1063897"/>
                </a:cubicBezTo>
                <a:lnTo>
                  <a:pt x="9728" y="560257"/>
                </a:lnTo>
                <a:cubicBezTo>
                  <a:pt x="-3242" y="547294"/>
                  <a:pt x="-3242" y="526134"/>
                  <a:pt x="9728" y="513172"/>
                </a:cubicBezTo>
                <a:lnTo>
                  <a:pt x="513344" y="9722"/>
                </a:lnTo>
                <a:cubicBezTo>
                  <a:pt x="519830" y="3241"/>
                  <a:pt x="528353" y="0"/>
                  <a:pt x="536876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2F21858-9EEF-1248-B49A-5E4E722B95E9}"/>
              </a:ext>
            </a:extLst>
          </p:cNvPr>
          <p:cNvSpPr txBox="1"/>
          <p:nvPr/>
        </p:nvSpPr>
        <p:spPr>
          <a:xfrm>
            <a:off x="2148710" y="859283"/>
            <a:ext cx="1308121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Perioperative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ACFA842-5710-7A48-9C26-E1B3DE921B45}"/>
              </a:ext>
            </a:extLst>
          </p:cNvPr>
          <p:cNvSpPr/>
          <p:nvPr/>
        </p:nvSpPr>
        <p:spPr>
          <a:xfrm>
            <a:off x="3650775" y="843606"/>
            <a:ext cx="1726105" cy="4865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12" y="21600"/>
                </a:moveTo>
                <a:lnTo>
                  <a:pt x="1788" y="21600"/>
                </a:lnTo>
                <a:cubicBezTo>
                  <a:pt x="806" y="21600"/>
                  <a:pt x="0" y="21148"/>
                  <a:pt x="0" y="20598"/>
                </a:cubicBezTo>
                <a:lnTo>
                  <a:pt x="0" y="1002"/>
                </a:lnTo>
                <a:cubicBezTo>
                  <a:pt x="0" y="452"/>
                  <a:pt x="807" y="0"/>
                  <a:pt x="1788" y="0"/>
                </a:cubicBezTo>
                <a:lnTo>
                  <a:pt x="19812" y="0"/>
                </a:lnTo>
                <a:cubicBezTo>
                  <a:pt x="20794" y="0"/>
                  <a:pt x="21600" y="452"/>
                  <a:pt x="21600" y="1002"/>
                </a:cubicBezTo>
                <a:lnTo>
                  <a:pt x="21600" y="20598"/>
                </a:lnTo>
                <a:cubicBezTo>
                  <a:pt x="21582" y="21158"/>
                  <a:pt x="20794" y="21600"/>
                  <a:pt x="19812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32B6844-7C92-303E-6A64-7AEECAD58113}"/>
              </a:ext>
            </a:extLst>
          </p:cNvPr>
          <p:cNvSpPr/>
          <p:nvPr/>
        </p:nvSpPr>
        <p:spPr>
          <a:xfrm>
            <a:off x="3649865" y="842389"/>
            <a:ext cx="1726908" cy="518986"/>
          </a:xfrm>
          <a:custGeom>
            <a:avLst/>
            <a:gdLst>
              <a:gd name="connsiteX0" fmla="*/ 165700 w 1999505"/>
              <a:gd name="connsiteY0" fmla="*/ 0 h 691981"/>
              <a:gd name="connsiteX1" fmla="*/ 1835472 w 1999505"/>
              <a:gd name="connsiteY1" fmla="*/ 0 h 691981"/>
              <a:gd name="connsiteX2" fmla="*/ 1999505 w 1999505"/>
              <a:gd name="connsiteY2" fmla="*/ 165656 h 691981"/>
              <a:gd name="connsiteX3" fmla="*/ 1999505 w 1999505"/>
              <a:gd name="connsiteY3" fmla="*/ 534332 h 691981"/>
              <a:gd name="connsiteX4" fmla="*/ 1224697 w 1999505"/>
              <a:gd name="connsiteY4" fmla="*/ 534332 h 691981"/>
              <a:gd name="connsiteX5" fmla="*/ 1107781 w 1999505"/>
              <a:gd name="connsiteY5" fmla="*/ 583132 h 691981"/>
              <a:gd name="connsiteX6" fmla="*/ 998920 w 1999505"/>
              <a:gd name="connsiteY6" fmla="*/ 691981 h 691981"/>
              <a:gd name="connsiteX7" fmla="*/ 890150 w 1999505"/>
              <a:gd name="connsiteY7" fmla="*/ 583132 h 691981"/>
              <a:gd name="connsiteX8" fmla="*/ 773142 w 1999505"/>
              <a:gd name="connsiteY8" fmla="*/ 534332 h 691981"/>
              <a:gd name="connsiteX9" fmla="*/ 0 w 1999505"/>
              <a:gd name="connsiteY9" fmla="*/ 534332 h 691981"/>
              <a:gd name="connsiteX10" fmla="*/ 0 w 1999505"/>
              <a:gd name="connsiteY10" fmla="*/ 165656 h 691981"/>
              <a:gd name="connsiteX11" fmla="*/ 165700 w 1999505"/>
              <a:gd name="connsiteY11" fmla="*/ 0 h 69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9505" h="691981">
                <a:moveTo>
                  <a:pt x="165700" y="0"/>
                </a:moveTo>
                <a:lnTo>
                  <a:pt x="1835472" y="0"/>
                </a:lnTo>
                <a:cubicBezTo>
                  <a:pt x="1926375" y="0"/>
                  <a:pt x="1999505" y="74726"/>
                  <a:pt x="1999505" y="165656"/>
                </a:cubicBezTo>
                <a:lnTo>
                  <a:pt x="1999505" y="534332"/>
                </a:lnTo>
                <a:lnTo>
                  <a:pt x="1224697" y="534332"/>
                </a:lnTo>
                <a:cubicBezTo>
                  <a:pt x="1180819" y="534332"/>
                  <a:pt x="1138607" y="552251"/>
                  <a:pt x="1107781" y="583132"/>
                </a:cubicBezTo>
                <a:lnTo>
                  <a:pt x="998920" y="691981"/>
                </a:lnTo>
                <a:lnTo>
                  <a:pt x="890150" y="583132"/>
                </a:lnTo>
                <a:cubicBezTo>
                  <a:pt x="859232" y="552251"/>
                  <a:pt x="817020" y="534332"/>
                  <a:pt x="773142" y="534332"/>
                </a:cubicBezTo>
                <a:lnTo>
                  <a:pt x="0" y="534332"/>
                </a:lnTo>
                <a:lnTo>
                  <a:pt x="0" y="165656"/>
                </a:lnTo>
                <a:cubicBezTo>
                  <a:pt x="0" y="74726"/>
                  <a:pt x="74704" y="0"/>
                  <a:pt x="16570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A4A7241-9F8A-9414-0610-0563AA351826}"/>
              </a:ext>
            </a:extLst>
          </p:cNvPr>
          <p:cNvSpPr/>
          <p:nvPr/>
        </p:nvSpPr>
        <p:spPr>
          <a:xfrm>
            <a:off x="4143307" y="5495380"/>
            <a:ext cx="805217" cy="805214"/>
          </a:xfrm>
          <a:custGeom>
            <a:avLst/>
            <a:gdLst>
              <a:gd name="connsiteX0" fmla="*/ 536812 w 1073623"/>
              <a:gd name="connsiteY0" fmla="*/ 0 h 1073619"/>
              <a:gd name="connsiteX1" fmla="*/ 560324 w 1073623"/>
              <a:gd name="connsiteY1" fmla="*/ 9722 h 1073619"/>
              <a:gd name="connsiteX2" fmla="*/ 1063903 w 1073623"/>
              <a:gd name="connsiteY2" fmla="*/ 513172 h 1073619"/>
              <a:gd name="connsiteX3" fmla="*/ 1063903 w 1073623"/>
              <a:gd name="connsiteY3" fmla="*/ 560257 h 1073619"/>
              <a:gd name="connsiteX4" fmla="*/ 560324 w 1073623"/>
              <a:gd name="connsiteY4" fmla="*/ 1063897 h 1073619"/>
              <a:gd name="connsiteX5" fmla="*/ 513299 w 1073623"/>
              <a:gd name="connsiteY5" fmla="*/ 1063897 h 1073619"/>
              <a:gd name="connsiteX6" fmla="*/ 9720 w 1073623"/>
              <a:gd name="connsiteY6" fmla="*/ 560257 h 1073619"/>
              <a:gd name="connsiteX7" fmla="*/ 9720 w 1073623"/>
              <a:gd name="connsiteY7" fmla="*/ 513172 h 1073619"/>
              <a:gd name="connsiteX8" fmla="*/ 513299 w 1073623"/>
              <a:gd name="connsiteY8" fmla="*/ 9722 h 1073619"/>
              <a:gd name="connsiteX9" fmla="*/ 536812 w 1073623"/>
              <a:gd name="connsiteY9" fmla="*/ 0 h 10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3623" h="1073619">
                <a:moveTo>
                  <a:pt x="536812" y="0"/>
                </a:moveTo>
                <a:cubicBezTo>
                  <a:pt x="545328" y="0"/>
                  <a:pt x="553845" y="3241"/>
                  <a:pt x="560324" y="9722"/>
                </a:cubicBezTo>
                <a:lnTo>
                  <a:pt x="1063903" y="513172"/>
                </a:lnTo>
                <a:cubicBezTo>
                  <a:pt x="1076863" y="526134"/>
                  <a:pt x="1076863" y="547294"/>
                  <a:pt x="1063903" y="560257"/>
                </a:cubicBezTo>
                <a:lnTo>
                  <a:pt x="560324" y="1063897"/>
                </a:lnTo>
                <a:cubicBezTo>
                  <a:pt x="547365" y="1076860"/>
                  <a:pt x="526259" y="1076860"/>
                  <a:pt x="513299" y="1063897"/>
                </a:cubicBezTo>
                <a:lnTo>
                  <a:pt x="9720" y="560257"/>
                </a:lnTo>
                <a:cubicBezTo>
                  <a:pt x="-3240" y="547294"/>
                  <a:pt x="-3240" y="526134"/>
                  <a:pt x="9720" y="513172"/>
                </a:cubicBezTo>
                <a:lnTo>
                  <a:pt x="513299" y="9722"/>
                </a:lnTo>
                <a:cubicBezTo>
                  <a:pt x="519779" y="3241"/>
                  <a:pt x="528296" y="0"/>
                  <a:pt x="536812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42AD3E5-7971-3446-8738-4AA55D2D951C}"/>
              </a:ext>
            </a:extLst>
          </p:cNvPr>
          <p:cNvSpPr txBox="1"/>
          <p:nvPr/>
        </p:nvSpPr>
        <p:spPr>
          <a:xfrm>
            <a:off x="3633492" y="870350"/>
            <a:ext cx="1670336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ICU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E946D36B-25A2-F542-8CAD-8268956CD52C}"/>
              </a:ext>
            </a:extLst>
          </p:cNvPr>
          <p:cNvSpPr/>
          <p:nvPr/>
        </p:nvSpPr>
        <p:spPr>
          <a:xfrm>
            <a:off x="5461511" y="870350"/>
            <a:ext cx="1726106" cy="48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12" y="21600"/>
                </a:moveTo>
                <a:lnTo>
                  <a:pt x="1788" y="21600"/>
                </a:lnTo>
                <a:cubicBezTo>
                  <a:pt x="806" y="21600"/>
                  <a:pt x="0" y="21148"/>
                  <a:pt x="0" y="20598"/>
                </a:cubicBezTo>
                <a:lnTo>
                  <a:pt x="0" y="1002"/>
                </a:lnTo>
                <a:cubicBezTo>
                  <a:pt x="0" y="452"/>
                  <a:pt x="807" y="0"/>
                  <a:pt x="1788" y="0"/>
                </a:cubicBezTo>
                <a:lnTo>
                  <a:pt x="19812" y="0"/>
                </a:lnTo>
                <a:cubicBezTo>
                  <a:pt x="20794" y="0"/>
                  <a:pt x="21600" y="452"/>
                  <a:pt x="21600" y="1002"/>
                </a:cubicBezTo>
                <a:lnTo>
                  <a:pt x="21600" y="20598"/>
                </a:lnTo>
                <a:cubicBezTo>
                  <a:pt x="21582" y="21158"/>
                  <a:pt x="20794" y="21600"/>
                  <a:pt x="19812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0AC62C8-4D98-BF27-77A2-18CFC669C8C5}"/>
              </a:ext>
            </a:extLst>
          </p:cNvPr>
          <p:cNvSpPr/>
          <p:nvPr/>
        </p:nvSpPr>
        <p:spPr>
          <a:xfrm>
            <a:off x="5461510" y="844170"/>
            <a:ext cx="1736907" cy="518986"/>
          </a:xfrm>
          <a:custGeom>
            <a:avLst/>
            <a:gdLst>
              <a:gd name="connsiteX0" fmla="*/ 165649 w 2001124"/>
              <a:gd name="connsiteY0" fmla="*/ 0 h 691981"/>
              <a:gd name="connsiteX1" fmla="*/ 1835475 w 2001124"/>
              <a:gd name="connsiteY1" fmla="*/ 0 h 691981"/>
              <a:gd name="connsiteX2" fmla="*/ 2001124 w 2001124"/>
              <a:gd name="connsiteY2" fmla="*/ 165656 h 691981"/>
              <a:gd name="connsiteX3" fmla="*/ 2001124 w 2001124"/>
              <a:gd name="connsiteY3" fmla="*/ 534332 h 691981"/>
              <a:gd name="connsiteX4" fmla="*/ 1226337 w 2001124"/>
              <a:gd name="connsiteY4" fmla="*/ 534332 h 691981"/>
              <a:gd name="connsiteX5" fmla="*/ 1109420 w 2001124"/>
              <a:gd name="connsiteY5" fmla="*/ 583132 h 691981"/>
              <a:gd name="connsiteX6" fmla="*/ 1000562 w 2001124"/>
              <a:gd name="connsiteY6" fmla="*/ 691981 h 691981"/>
              <a:gd name="connsiteX7" fmla="*/ 891705 w 2001124"/>
              <a:gd name="connsiteY7" fmla="*/ 583132 h 691981"/>
              <a:gd name="connsiteX8" fmla="*/ 774787 w 2001124"/>
              <a:gd name="connsiteY8" fmla="*/ 534332 h 691981"/>
              <a:gd name="connsiteX9" fmla="*/ 0 w 2001124"/>
              <a:gd name="connsiteY9" fmla="*/ 534332 h 691981"/>
              <a:gd name="connsiteX10" fmla="*/ 0 w 2001124"/>
              <a:gd name="connsiteY10" fmla="*/ 165656 h 691981"/>
              <a:gd name="connsiteX11" fmla="*/ 165649 w 2001124"/>
              <a:gd name="connsiteY11" fmla="*/ 0 h 69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1124" h="691981">
                <a:moveTo>
                  <a:pt x="165649" y="0"/>
                </a:moveTo>
                <a:lnTo>
                  <a:pt x="1835475" y="0"/>
                </a:lnTo>
                <a:cubicBezTo>
                  <a:pt x="1928027" y="0"/>
                  <a:pt x="2001124" y="74726"/>
                  <a:pt x="2001124" y="165656"/>
                </a:cubicBezTo>
                <a:lnTo>
                  <a:pt x="2001124" y="534332"/>
                </a:lnTo>
                <a:lnTo>
                  <a:pt x="1226337" y="534332"/>
                </a:lnTo>
                <a:cubicBezTo>
                  <a:pt x="1182516" y="534332"/>
                  <a:pt x="1140270" y="552251"/>
                  <a:pt x="1109420" y="583132"/>
                </a:cubicBezTo>
                <a:lnTo>
                  <a:pt x="1000562" y="691981"/>
                </a:lnTo>
                <a:lnTo>
                  <a:pt x="891705" y="583132"/>
                </a:lnTo>
                <a:cubicBezTo>
                  <a:pt x="860854" y="552251"/>
                  <a:pt x="818608" y="534332"/>
                  <a:pt x="774787" y="534332"/>
                </a:cubicBezTo>
                <a:lnTo>
                  <a:pt x="0" y="534332"/>
                </a:lnTo>
                <a:lnTo>
                  <a:pt x="0" y="165656"/>
                </a:lnTo>
                <a:cubicBezTo>
                  <a:pt x="0" y="74726"/>
                  <a:pt x="74764" y="0"/>
                  <a:pt x="165649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DEF492-33A0-9C63-CEC1-EFA5EAF25910}"/>
              </a:ext>
            </a:extLst>
          </p:cNvPr>
          <p:cNvSpPr/>
          <p:nvPr/>
        </p:nvSpPr>
        <p:spPr>
          <a:xfrm>
            <a:off x="5905005" y="5448530"/>
            <a:ext cx="805244" cy="805214"/>
          </a:xfrm>
          <a:custGeom>
            <a:avLst/>
            <a:gdLst>
              <a:gd name="connsiteX0" fmla="*/ 536876 w 1073658"/>
              <a:gd name="connsiteY0" fmla="*/ 0 h 1073619"/>
              <a:gd name="connsiteX1" fmla="*/ 560408 w 1073658"/>
              <a:gd name="connsiteY1" fmla="*/ 9722 h 1073619"/>
              <a:gd name="connsiteX2" fmla="*/ 1063931 w 1073658"/>
              <a:gd name="connsiteY2" fmla="*/ 513172 h 1073619"/>
              <a:gd name="connsiteX3" fmla="*/ 1063931 w 1073658"/>
              <a:gd name="connsiteY3" fmla="*/ 560257 h 1073619"/>
              <a:gd name="connsiteX4" fmla="*/ 560408 w 1073658"/>
              <a:gd name="connsiteY4" fmla="*/ 1063897 h 1073619"/>
              <a:gd name="connsiteX5" fmla="*/ 513344 w 1073658"/>
              <a:gd name="connsiteY5" fmla="*/ 1063897 h 1073619"/>
              <a:gd name="connsiteX6" fmla="*/ 9728 w 1073658"/>
              <a:gd name="connsiteY6" fmla="*/ 560257 h 1073619"/>
              <a:gd name="connsiteX7" fmla="*/ 9728 w 1073658"/>
              <a:gd name="connsiteY7" fmla="*/ 513172 h 1073619"/>
              <a:gd name="connsiteX8" fmla="*/ 513344 w 1073658"/>
              <a:gd name="connsiteY8" fmla="*/ 9722 h 1073619"/>
              <a:gd name="connsiteX9" fmla="*/ 536876 w 1073658"/>
              <a:gd name="connsiteY9" fmla="*/ 0 h 10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3658" h="1073619">
                <a:moveTo>
                  <a:pt x="536876" y="0"/>
                </a:moveTo>
                <a:cubicBezTo>
                  <a:pt x="545399" y="0"/>
                  <a:pt x="553922" y="3241"/>
                  <a:pt x="560408" y="9722"/>
                </a:cubicBezTo>
                <a:lnTo>
                  <a:pt x="1063931" y="513172"/>
                </a:lnTo>
                <a:cubicBezTo>
                  <a:pt x="1076901" y="526134"/>
                  <a:pt x="1076901" y="547294"/>
                  <a:pt x="1063931" y="560257"/>
                </a:cubicBezTo>
                <a:lnTo>
                  <a:pt x="560408" y="1063897"/>
                </a:lnTo>
                <a:cubicBezTo>
                  <a:pt x="547437" y="1076860"/>
                  <a:pt x="526314" y="1076860"/>
                  <a:pt x="513344" y="1063897"/>
                </a:cubicBezTo>
                <a:lnTo>
                  <a:pt x="9728" y="560257"/>
                </a:lnTo>
                <a:cubicBezTo>
                  <a:pt x="-3242" y="547294"/>
                  <a:pt x="-3242" y="526134"/>
                  <a:pt x="9728" y="513172"/>
                </a:cubicBezTo>
                <a:lnTo>
                  <a:pt x="513344" y="9722"/>
                </a:lnTo>
                <a:cubicBezTo>
                  <a:pt x="519829" y="3241"/>
                  <a:pt x="528352" y="0"/>
                  <a:pt x="536876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8706865-F7E7-4041-A503-9CF8F09ADA5D}"/>
              </a:ext>
            </a:extLst>
          </p:cNvPr>
          <p:cNvSpPr txBox="1"/>
          <p:nvPr/>
        </p:nvSpPr>
        <p:spPr>
          <a:xfrm>
            <a:off x="5754179" y="884246"/>
            <a:ext cx="1308122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Ward</a:t>
            </a:r>
          </a:p>
        </p:txBody>
      </p:sp>
      <p:pic>
        <p:nvPicPr>
          <p:cNvPr id="23" name="Graphic 25" descr="Handshake with solid fill">
            <a:extLst>
              <a:ext uri="{FF2B5EF4-FFF2-40B4-BE49-F238E27FC236}">
                <a16:creationId xmlns:a16="http://schemas.microsoft.com/office/drawing/2014/main" id="{86C98229-C1FC-F14B-AC8A-3F81535124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7165" y="5695886"/>
            <a:ext cx="353784" cy="353784"/>
          </a:xfrm>
          <a:prstGeom prst="rect">
            <a:avLst/>
          </a:prstGeom>
        </p:spPr>
      </p:pic>
      <p:pic>
        <p:nvPicPr>
          <p:cNvPr id="9" name="Graphic 8" descr="Walk with solid fill">
            <a:extLst>
              <a:ext uri="{FF2B5EF4-FFF2-40B4-BE49-F238E27FC236}">
                <a16:creationId xmlns:a16="http://schemas.microsoft.com/office/drawing/2014/main" id="{A73F0BD0-3266-0384-D04F-7047DB31A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993" y="5626654"/>
            <a:ext cx="457200" cy="457200"/>
          </a:xfrm>
          <a:prstGeom prst="rect">
            <a:avLst/>
          </a:prstGeom>
        </p:spPr>
      </p:pic>
      <p:pic>
        <p:nvPicPr>
          <p:cNvPr id="28" name="Graphic 27" descr="Knife with solid fill">
            <a:extLst>
              <a:ext uri="{FF2B5EF4-FFF2-40B4-BE49-F238E27FC236}">
                <a16:creationId xmlns:a16="http://schemas.microsoft.com/office/drawing/2014/main" id="{175BEFA2-04EC-A911-81CB-AD05C492D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5556" y="5655532"/>
            <a:ext cx="371104" cy="371104"/>
          </a:xfrm>
          <a:prstGeom prst="rect">
            <a:avLst/>
          </a:prstGeom>
        </p:spPr>
      </p:pic>
      <p:pic>
        <p:nvPicPr>
          <p:cNvPr id="30" name="Graphic 29" descr="Heart with pulse outline">
            <a:extLst>
              <a:ext uri="{FF2B5EF4-FFF2-40B4-BE49-F238E27FC236}">
                <a16:creationId xmlns:a16="http://schemas.microsoft.com/office/drawing/2014/main" id="{10AC98E0-D800-9518-81C9-56519EBAB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51640" y="5682603"/>
            <a:ext cx="422208" cy="422208"/>
          </a:xfrm>
          <a:prstGeom prst="rect">
            <a:avLst/>
          </a:prstGeom>
        </p:spPr>
      </p:pic>
      <p:sp>
        <p:nvSpPr>
          <p:cNvPr id="31" name="TextBox 19">
            <a:extLst>
              <a:ext uri="{FF2B5EF4-FFF2-40B4-BE49-F238E27FC236}">
                <a16:creationId xmlns:a16="http://schemas.microsoft.com/office/drawing/2014/main" id="{F1373FD1-20FA-AA2D-9415-6A8C28C5EA1D}"/>
              </a:ext>
            </a:extLst>
          </p:cNvPr>
          <p:cNvSpPr txBox="1"/>
          <p:nvPr/>
        </p:nvSpPr>
        <p:spPr>
          <a:xfrm>
            <a:off x="161046" y="1377052"/>
            <a:ext cx="1726105" cy="310854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</a:rPr>
              <a:t>Demographics: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Age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Sex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Medical history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Surgical history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Medication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Echocardiography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Coronary angiography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Pulmonary function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ECG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Lab work</a:t>
            </a: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C5A72AFB-79C8-79DB-43C2-DFD54B20B1E2}"/>
              </a:ext>
            </a:extLst>
          </p:cNvPr>
          <p:cNvSpPr txBox="1"/>
          <p:nvPr/>
        </p:nvSpPr>
        <p:spPr>
          <a:xfrm>
            <a:off x="1984041" y="1391889"/>
            <a:ext cx="1569899" cy="380873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</a:rPr>
              <a:t>Blood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Heart rate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Central venous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Pulmonary artery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Temperature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Ventilator settings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Extracorporal circulation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Lab work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Medication</a:t>
            </a: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BDD48450-0E97-684F-4033-CC68A1CFB552}"/>
              </a:ext>
            </a:extLst>
          </p:cNvPr>
          <p:cNvSpPr txBox="1"/>
          <p:nvPr/>
        </p:nvSpPr>
        <p:spPr>
          <a:xfrm>
            <a:off x="3713812" y="1338967"/>
            <a:ext cx="1559324" cy="427040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</a:rPr>
              <a:t>Blood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Heart rate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Central venous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Pulmonary artery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Temperature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Ventilator settings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Extracorporal circulation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Lab work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Medication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Dialysis</a:t>
            </a:r>
          </a:p>
          <a:p>
            <a:endParaRPr lang="en-US" sz="1600" noProof="1">
              <a:solidFill>
                <a:srgbClr val="FF0000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2613723C-EC62-6D43-D46D-F2038C78774F}"/>
              </a:ext>
            </a:extLst>
          </p:cNvPr>
          <p:cNvSpPr txBox="1"/>
          <p:nvPr/>
        </p:nvSpPr>
        <p:spPr>
          <a:xfrm>
            <a:off x="5533123" y="1338003"/>
            <a:ext cx="1441963" cy="21159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</a:rPr>
              <a:t>Blood pressure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Heart rate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Medication</a:t>
            </a:r>
          </a:p>
          <a:p>
            <a:endParaRPr lang="en-US" sz="160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B20613-A176-002E-1348-7CFB0CDCE8AB}"/>
              </a:ext>
            </a:extLst>
          </p:cNvPr>
          <p:cNvCxnSpPr>
            <a:cxnSpLocks/>
          </p:cNvCxnSpPr>
          <p:nvPr/>
        </p:nvCxnSpPr>
        <p:spPr>
          <a:xfrm>
            <a:off x="8592799" y="5854535"/>
            <a:ext cx="600179" cy="0"/>
          </a:xfrm>
          <a:prstGeom prst="straightConnector1">
            <a:avLst/>
          </a:prstGeom>
          <a:ln w="60325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B25A5D-68AB-9A65-045E-B81C14DAD3EC}"/>
              </a:ext>
            </a:extLst>
          </p:cNvPr>
          <p:cNvCxnSpPr>
            <a:cxnSpLocks/>
          </p:cNvCxnSpPr>
          <p:nvPr/>
        </p:nvCxnSpPr>
        <p:spPr>
          <a:xfrm>
            <a:off x="5043510" y="5855254"/>
            <a:ext cx="710669" cy="0"/>
          </a:xfrm>
          <a:prstGeom prst="straightConnector1">
            <a:avLst/>
          </a:prstGeom>
          <a:ln w="60325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B34598-EE00-505C-D4F5-79C8AC80DADC}"/>
              </a:ext>
            </a:extLst>
          </p:cNvPr>
          <p:cNvCxnSpPr>
            <a:cxnSpLocks/>
          </p:cNvCxnSpPr>
          <p:nvPr/>
        </p:nvCxnSpPr>
        <p:spPr>
          <a:xfrm>
            <a:off x="3113579" y="5841084"/>
            <a:ext cx="910552" cy="14170"/>
          </a:xfrm>
          <a:prstGeom prst="straightConnector1">
            <a:avLst/>
          </a:prstGeom>
          <a:ln w="60325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">
            <a:extLst>
              <a:ext uri="{FF2B5EF4-FFF2-40B4-BE49-F238E27FC236}">
                <a16:creationId xmlns:a16="http://schemas.microsoft.com/office/drawing/2014/main" id="{0EAFECCE-0BF3-7599-45DC-8893583A8A05}"/>
              </a:ext>
            </a:extLst>
          </p:cNvPr>
          <p:cNvSpPr/>
          <p:nvPr/>
        </p:nvSpPr>
        <p:spPr>
          <a:xfrm>
            <a:off x="7277852" y="859283"/>
            <a:ext cx="1726106" cy="4823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12" y="21600"/>
                </a:moveTo>
                <a:lnTo>
                  <a:pt x="1788" y="21600"/>
                </a:lnTo>
                <a:cubicBezTo>
                  <a:pt x="806" y="21600"/>
                  <a:pt x="0" y="21148"/>
                  <a:pt x="0" y="20598"/>
                </a:cubicBezTo>
                <a:lnTo>
                  <a:pt x="0" y="1002"/>
                </a:lnTo>
                <a:cubicBezTo>
                  <a:pt x="0" y="452"/>
                  <a:pt x="807" y="0"/>
                  <a:pt x="1788" y="0"/>
                </a:cubicBezTo>
                <a:lnTo>
                  <a:pt x="19812" y="0"/>
                </a:lnTo>
                <a:cubicBezTo>
                  <a:pt x="20794" y="0"/>
                  <a:pt x="21600" y="452"/>
                  <a:pt x="21600" y="1002"/>
                </a:cubicBezTo>
                <a:lnTo>
                  <a:pt x="21600" y="20598"/>
                </a:lnTo>
                <a:cubicBezTo>
                  <a:pt x="21582" y="21158"/>
                  <a:pt x="20794" y="21600"/>
                  <a:pt x="19812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115D071C-FBE8-5986-E368-EC6511FF7C4D}"/>
              </a:ext>
            </a:extLst>
          </p:cNvPr>
          <p:cNvSpPr txBox="1"/>
          <p:nvPr/>
        </p:nvSpPr>
        <p:spPr>
          <a:xfrm>
            <a:off x="7884856" y="873179"/>
            <a:ext cx="1308122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Outcome</a:t>
            </a:r>
          </a:p>
        </p:txBody>
      </p:sp>
      <p:sp>
        <p:nvSpPr>
          <p:cNvPr id="26" name="Freeform: Shape 47">
            <a:extLst>
              <a:ext uri="{FF2B5EF4-FFF2-40B4-BE49-F238E27FC236}">
                <a16:creationId xmlns:a16="http://schemas.microsoft.com/office/drawing/2014/main" id="{9B23426A-E736-E703-AEFB-9AFD6898E5BB}"/>
              </a:ext>
            </a:extLst>
          </p:cNvPr>
          <p:cNvSpPr/>
          <p:nvPr/>
        </p:nvSpPr>
        <p:spPr>
          <a:xfrm>
            <a:off x="7277852" y="864340"/>
            <a:ext cx="1736907" cy="518986"/>
          </a:xfrm>
          <a:custGeom>
            <a:avLst/>
            <a:gdLst>
              <a:gd name="connsiteX0" fmla="*/ 165649 w 2001124"/>
              <a:gd name="connsiteY0" fmla="*/ 0 h 691981"/>
              <a:gd name="connsiteX1" fmla="*/ 1835475 w 2001124"/>
              <a:gd name="connsiteY1" fmla="*/ 0 h 691981"/>
              <a:gd name="connsiteX2" fmla="*/ 2001124 w 2001124"/>
              <a:gd name="connsiteY2" fmla="*/ 165656 h 691981"/>
              <a:gd name="connsiteX3" fmla="*/ 2001124 w 2001124"/>
              <a:gd name="connsiteY3" fmla="*/ 534332 h 691981"/>
              <a:gd name="connsiteX4" fmla="*/ 1226337 w 2001124"/>
              <a:gd name="connsiteY4" fmla="*/ 534332 h 691981"/>
              <a:gd name="connsiteX5" fmla="*/ 1109420 w 2001124"/>
              <a:gd name="connsiteY5" fmla="*/ 583132 h 691981"/>
              <a:gd name="connsiteX6" fmla="*/ 1000562 w 2001124"/>
              <a:gd name="connsiteY6" fmla="*/ 691981 h 691981"/>
              <a:gd name="connsiteX7" fmla="*/ 891705 w 2001124"/>
              <a:gd name="connsiteY7" fmla="*/ 583132 h 691981"/>
              <a:gd name="connsiteX8" fmla="*/ 774787 w 2001124"/>
              <a:gd name="connsiteY8" fmla="*/ 534332 h 691981"/>
              <a:gd name="connsiteX9" fmla="*/ 0 w 2001124"/>
              <a:gd name="connsiteY9" fmla="*/ 534332 h 691981"/>
              <a:gd name="connsiteX10" fmla="*/ 0 w 2001124"/>
              <a:gd name="connsiteY10" fmla="*/ 165656 h 691981"/>
              <a:gd name="connsiteX11" fmla="*/ 165649 w 2001124"/>
              <a:gd name="connsiteY11" fmla="*/ 0 h 69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1124" h="691981">
                <a:moveTo>
                  <a:pt x="165649" y="0"/>
                </a:moveTo>
                <a:lnTo>
                  <a:pt x="1835475" y="0"/>
                </a:lnTo>
                <a:cubicBezTo>
                  <a:pt x="1928027" y="0"/>
                  <a:pt x="2001124" y="74726"/>
                  <a:pt x="2001124" y="165656"/>
                </a:cubicBezTo>
                <a:lnTo>
                  <a:pt x="2001124" y="534332"/>
                </a:lnTo>
                <a:lnTo>
                  <a:pt x="1226337" y="534332"/>
                </a:lnTo>
                <a:cubicBezTo>
                  <a:pt x="1182516" y="534332"/>
                  <a:pt x="1140270" y="552251"/>
                  <a:pt x="1109420" y="583132"/>
                </a:cubicBezTo>
                <a:lnTo>
                  <a:pt x="1000562" y="691981"/>
                </a:lnTo>
                <a:lnTo>
                  <a:pt x="891705" y="583132"/>
                </a:lnTo>
                <a:cubicBezTo>
                  <a:pt x="860854" y="552251"/>
                  <a:pt x="818608" y="534332"/>
                  <a:pt x="774787" y="534332"/>
                </a:cubicBezTo>
                <a:lnTo>
                  <a:pt x="0" y="534332"/>
                </a:lnTo>
                <a:lnTo>
                  <a:pt x="0" y="165656"/>
                </a:lnTo>
                <a:cubicBezTo>
                  <a:pt x="0" y="74726"/>
                  <a:pt x="74764" y="0"/>
                  <a:pt x="165649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7CAD6723-9AB6-9700-F3D1-1294AD7A70E7}"/>
              </a:ext>
            </a:extLst>
          </p:cNvPr>
          <p:cNvSpPr txBox="1"/>
          <p:nvPr/>
        </p:nvSpPr>
        <p:spPr>
          <a:xfrm>
            <a:off x="7349464" y="1326936"/>
            <a:ext cx="1654494" cy="31931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</a:rPr>
              <a:t>Mortality 30 d Mortality 90 d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Mortality 365 d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Readmission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ICU length of stay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Hospital length of stay</a:t>
            </a:r>
          </a:p>
          <a:p>
            <a:r>
              <a:rPr lang="en-US" sz="1400" noProof="1">
                <a:solidFill>
                  <a:schemeClr val="bg1"/>
                </a:solidFill>
              </a:rPr>
              <a:t>Patient reported outcome measures</a:t>
            </a:r>
          </a:p>
          <a:p>
            <a:endParaRPr lang="en-US" sz="160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endParaRPr lang="en-US" sz="1050" noProof="1">
              <a:solidFill>
                <a:schemeClr val="bg1"/>
              </a:solidFill>
            </a:endParaRPr>
          </a:p>
          <a:p>
            <a:r>
              <a:rPr lang="en-US" sz="1050" noProof="1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ABD328-8B84-EDBD-9488-F209A8E529CE}"/>
              </a:ext>
            </a:extLst>
          </p:cNvPr>
          <p:cNvCxnSpPr>
            <a:cxnSpLocks/>
          </p:cNvCxnSpPr>
          <p:nvPr/>
        </p:nvCxnSpPr>
        <p:spPr>
          <a:xfrm>
            <a:off x="1472540" y="5854535"/>
            <a:ext cx="676170" cy="719"/>
          </a:xfrm>
          <a:prstGeom prst="straightConnector1">
            <a:avLst/>
          </a:prstGeom>
          <a:ln w="60325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466F3B-7C56-7B66-6D79-C90506D67DBA}"/>
              </a:ext>
            </a:extLst>
          </p:cNvPr>
          <p:cNvCxnSpPr>
            <a:cxnSpLocks/>
          </p:cNvCxnSpPr>
          <p:nvPr/>
        </p:nvCxnSpPr>
        <p:spPr>
          <a:xfrm>
            <a:off x="0" y="5854535"/>
            <a:ext cx="463138" cy="0"/>
          </a:xfrm>
          <a:prstGeom prst="straightConnector1">
            <a:avLst/>
          </a:prstGeom>
          <a:ln w="60325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45">
            <a:extLst>
              <a:ext uri="{FF2B5EF4-FFF2-40B4-BE49-F238E27FC236}">
                <a16:creationId xmlns:a16="http://schemas.microsoft.com/office/drawing/2014/main" id="{41F82CC0-EB70-610E-9608-A1E66DAEEAE9}"/>
              </a:ext>
            </a:extLst>
          </p:cNvPr>
          <p:cNvSpPr/>
          <p:nvPr/>
        </p:nvSpPr>
        <p:spPr>
          <a:xfrm>
            <a:off x="7739977" y="5410366"/>
            <a:ext cx="805244" cy="805214"/>
          </a:xfrm>
          <a:custGeom>
            <a:avLst/>
            <a:gdLst>
              <a:gd name="connsiteX0" fmla="*/ 536876 w 1073658"/>
              <a:gd name="connsiteY0" fmla="*/ 0 h 1073619"/>
              <a:gd name="connsiteX1" fmla="*/ 560408 w 1073658"/>
              <a:gd name="connsiteY1" fmla="*/ 9722 h 1073619"/>
              <a:gd name="connsiteX2" fmla="*/ 1063931 w 1073658"/>
              <a:gd name="connsiteY2" fmla="*/ 513172 h 1073619"/>
              <a:gd name="connsiteX3" fmla="*/ 1063931 w 1073658"/>
              <a:gd name="connsiteY3" fmla="*/ 560257 h 1073619"/>
              <a:gd name="connsiteX4" fmla="*/ 560408 w 1073658"/>
              <a:gd name="connsiteY4" fmla="*/ 1063897 h 1073619"/>
              <a:gd name="connsiteX5" fmla="*/ 513344 w 1073658"/>
              <a:gd name="connsiteY5" fmla="*/ 1063897 h 1073619"/>
              <a:gd name="connsiteX6" fmla="*/ 9728 w 1073658"/>
              <a:gd name="connsiteY6" fmla="*/ 560257 h 1073619"/>
              <a:gd name="connsiteX7" fmla="*/ 9728 w 1073658"/>
              <a:gd name="connsiteY7" fmla="*/ 513172 h 1073619"/>
              <a:gd name="connsiteX8" fmla="*/ 513344 w 1073658"/>
              <a:gd name="connsiteY8" fmla="*/ 9722 h 1073619"/>
              <a:gd name="connsiteX9" fmla="*/ 536876 w 1073658"/>
              <a:gd name="connsiteY9" fmla="*/ 0 h 10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3658" h="1073619">
                <a:moveTo>
                  <a:pt x="536876" y="0"/>
                </a:moveTo>
                <a:cubicBezTo>
                  <a:pt x="545399" y="0"/>
                  <a:pt x="553922" y="3241"/>
                  <a:pt x="560408" y="9722"/>
                </a:cubicBezTo>
                <a:lnTo>
                  <a:pt x="1063931" y="513172"/>
                </a:lnTo>
                <a:cubicBezTo>
                  <a:pt x="1076901" y="526134"/>
                  <a:pt x="1076901" y="547294"/>
                  <a:pt x="1063931" y="560257"/>
                </a:cubicBezTo>
                <a:lnTo>
                  <a:pt x="560408" y="1063897"/>
                </a:lnTo>
                <a:cubicBezTo>
                  <a:pt x="547437" y="1076860"/>
                  <a:pt x="526314" y="1076860"/>
                  <a:pt x="513344" y="1063897"/>
                </a:cubicBezTo>
                <a:lnTo>
                  <a:pt x="9728" y="560257"/>
                </a:lnTo>
                <a:cubicBezTo>
                  <a:pt x="-3242" y="547294"/>
                  <a:pt x="-3242" y="526134"/>
                  <a:pt x="9728" y="513172"/>
                </a:cubicBezTo>
                <a:lnTo>
                  <a:pt x="513344" y="9722"/>
                </a:lnTo>
                <a:cubicBezTo>
                  <a:pt x="519829" y="3241"/>
                  <a:pt x="528352" y="0"/>
                  <a:pt x="536876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50" name="Graphic 49" descr="Yoga outline">
            <a:extLst>
              <a:ext uri="{FF2B5EF4-FFF2-40B4-BE49-F238E27FC236}">
                <a16:creationId xmlns:a16="http://schemas.microsoft.com/office/drawing/2014/main" id="{14573FC5-ADAE-B7F5-29E3-D6F0ECC1E5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2595" y="5604467"/>
            <a:ext cx="445203" cy="44520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E2F54E-1C3C-E73A-38B8-DBEFA47C8DCC}"/>
              </a:ext>
            </a:extLst>
          </p:cNvPr>
          <p:cNvCxnSpPr>
            <a:cxnSpLocks/>
          </p:cNvCxnSpPr>
          <p:nvPr/>
        </p:nvCxnSpPr>
        <p:spPr>
          <a:xfrm>
            <a:off x="6810488" y="5848259"/>
            <a:ext cx="856242" cy="6276"/>
          </a:xfrm>
          <a:prstGeom prst="straightConnector1">
            <a:avLst/>
          </a:prstGeom>
          <a:ln w="60325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>
            <a:extLst>
              <a:ext uri="{FF2B5EF4-FFF2-40B4-BE49-F238E27FC236}">
                <a16:creationId xmlns:a16="http://schemas.microsoft.com/office/drawing/2014/main" id="{9AB3C25D-2ED7-CF9E-8930-54F63A76081C}"/>
              </a:ext>
            </a:extLst>
          </p:cNvPr>
          <p:cNvSpPr txBox="1"/>
          <p:nvPr/>
        </p:nvSpPr>
        <p:spPr>
          <a:xfrm>
            <a:off x="7517147" y="892679"/>
            <a:ext cx="1308122" cy="3231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noProof="1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9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E7235B-8B3B-8771-3995-C83739CEDBD6}"/>
              </a:ext>
            </a:extLst>
          </p:cNvPr>
          <p:cNvCxnSpPr>
            <a:cxnSpLocks/>
          </p:cNvCxnSpPr>
          <p:nvPr/>
        </p:nvCxnSpPr>
        <p:spPr>
          <a:xfrm>
            <a:off x="1907381" y="2003822"/>
            <a:ext cx="442430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24074-31AC-31C8-C898-AEDD5EAF779D}"/>
              </a:ext>
            </a:extLst>
          </p:cNvPr>
          <p:cNvCxnSpPr>
            <a:cxnSpLocks/>
          </p:cNvCxnSpPr>
          <p:nvPr/>
        </p:nvCxnSpPr>
        <p:spPr>
          <a:xfrm flipH="1">
            <a:off x="3738754" y="1797051"/>
            <a:ext cx="18838" cy="37579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66CC00-1066-6F27-F527-A043E03AAC5E}"/>
              </a:ext>
            </a:extLst>
          </p:cNvPr>
          <p:cNvSpPr txBox="1"/>
          <p:nvPr/>
        </p:nvSpPr>
        <p:spPr>
          <a:xfrm>
            <a:off x="832115" y="1899947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b="1" dirty="0"/>
              <a:t>Patient timeline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8DE28-212F-6568-DE5A-421F36C535EA}"/>
              </a:ext>
            </a:extLst>
          </p:cNvPr>
          <p:cNvSpPr txBox="1"/>
          <p:nvPr/>
        </p:nvSpPr>
        <p:spPr>
          <a:xfrm>
            <a:off x="3306339" y="1568040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900" b="1" dirty="0"/>
              <a:t>Surgery (T=0)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70B41-DFEB-4615-0B42-877181F4E063}"/>
              </a:ext>
            </a:extLst>
          </p:cNvPr>
          <p:cNvSpPr/>
          <p:nvPr/>
        </p:nvSpPr>
        <p:spPr>
          <a:xfrm>
            <a:off x="1907386" y="2307353"/>
            <a:ext cx="505619" cy="206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6DFAE-E623-923D-B573-DCC6D6952C94}"/>
              </a:ext>
            </a:extLst>
          </p:cNvPr>
          <p:cNvSpPr/>
          <p:nvPr/>
        </p:nvSpPr>
        <p:spPr>
          <a:xfrm>
            <a:off x="2439264" y="2307627"/>
            <a:ext cx="438745" cy="206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BCE8C-7E19-A44F-1DC7-61D620EB1CE8}"/>
              </a:ext>
            </a:extLst>
          </p:cNvPr>
          <p:cNvSpPr/>
          <p:nvPr/>
        </p:nvSpPr>
        <p:spPr>
          <a:xfrm>
            <a:off x="3558189" y="2307626"/>
            <a:ext cx="192545" cy="206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2BC89-6EA3-8E18-AC72-74B5A5C52B23}"/>
              </a:ext>
            </a:extLst>
          </p:cNvPr>
          <p:cNvSpPr/>
          <p:nvPr/>
        </p:nvSpPr>
        <p:spPr>
          <a:xfrm>
            <a:off x="3311993" y="2307899"/>
            <a:ext cx="219937" cy="206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06124-CD8B-3F33-79A1-BD366EBE8D8D}"/>
              </a:ext>
            </a:extLst>
          </p:cNvPr>
          <p:cNvSpPr/>
          <p:nvPr/>
        </p:nvSpPr>
        <p:spPr>
          <a:xfrm>
            <a:off x="2904269" y="2307626"/>
            <a:ext cx="381464" cy="206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55726-C0A5-DF25-A69C-F767A1255F7B}"/>
              </a:ext>
            </a:extLst>
          </p:cNvPr>
          <p:cNvSpPr txBox="1"/>
          <p:nvPr/>
        </p:nvSpPr>
        <p:spPr>
          <a:xfrm>
            <a:off x="2235932" y="1384639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b="1" dirty="0"/>
              <a:t>Sampling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10B16-38BA-B0DD-C0FF-5A500B50DD8A}"/>
              </a:ext>
            </a:extLst>
          </p:cNvPr>
          <p:cNvSpPr txBox="1"/>
          <p:nvPr/>
        </p:nvSpPr>
        <p:spPr>
          <a:xfrm>
            <a:off x="581067" y="2307626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Medical history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C3E77E-A4AF-21C5-4FBF-039DC42415E7}"/>
              </a:ext>
            </a:extLst>
          </p:cNvPr>
          <p:cNvSpPr/>
          <p:nvPr/>
        </p:nvSpPr>
        <p:spPr>
          <a:xfrm>
            <a:off x="1900309" y="2565143"/>
            <a:ext cx="505619" cy="206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294A4-CC7B-D260-B350-04758EFDC71C}"/>
              </a:ext>
            </a:extLst>
          </p:cNvPr>
          <p:cNvSpPr/>
          <p:nvPr/>
        </p:nvSpPr>
        <p:spPr>
          <a:xfrm>
            <a:off x="2439264" y="2566946"/>
            <a:ext cx="438745" cy="206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F83745-195E-2DC9-9EEA-02D4784F097F}"/>
              </a:ext>
            </a:extLst>
          </p:cNvPr>
          <p:cNvSpPr/>
          <p:nvPr/>
        </p:nvSpPr>
        <p:spPr>
          <a:xfrm>
            <a:off x="3556989" y="2572550"/>
            <a:ext cx="192545" cy="206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92AE02-6C6E-4876-1E2C-77777E485AAE}"/>
              </a:ext>
            </a:extLst>
          </p:cNvPr>
          <p:cNvSpPr/>
          <p:nvPr/>
        </p:nvSpPr>
        <p:spPr>
          <a:xfrm>
            <a:off x="3312016" y="2569863"/>
            <a:ext cx="219937" cy="206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ADD379-D69A-8EAA-C3FD-2062E9665CC1}"/>
              </a:ext>
            </a:extLst>
          </p:cNvPr>
          <p:cNvSpPr/>
          <p:nvPr/>
        </p:nvSpPr>
        <p:spPr>
          <a:xfrm>
            <a:off x="2903479" y="2566946"/>
            <a:ext cx="381464" cy="206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2BB47A-7892-EC2B-EC81-03D427EB0910}"/>
              </a:ext>
            </a:extLst>
          </p:cNvPr>
          <p:cNvSpPr txBox="1"/>
          <p:nvPr/>
        </p:nvSpPr>
        <p:spPr>
          <a:xfrm>
            <a:off x="581067" y="2574318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Surgical history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BD4B8F-373E-F8FC-DF13-2DFC77BF01EA}"/>
              </a:ext>
            </a:extLst>
          </p:cNvPr>
          <p:cNvSpPr/>
          <p:nvPr/>
        </p:nvSpPr>
        <p:spPr>
          <a:xfrm>
            <a:off x="3558189" y="2880574"/>
            <a:ext cx="192545" cy="20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59C261-AE8A-7C1B-3562-276CA646DC1F}"/>
              </a:ext>
            </a:extLst>
          </p:cNvPr>
          <p:cNvSpPr txBox="1"/>
          <p:nvPr/>
        </p:nvSpPr>
        <p:spPr>
          <a:xfrm>
            <a:off x="582266" y="2841010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Echocardiography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7557DA-54FA-A11B-6455-57069ABA7FC9}"/>
              </a:ext>
            </a:extLst>
          </p:cNvPr>
          <p:cNvSpPr/>
          <p:nvPr/>
        </p:nvSpPr>
        <p:spPr>
          <a:xfrm>
            <a:off x="3558189" y="3155941"/>
            <a:ext cx="192545" cy="206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DA6E7F-7858-808F-C2D2-C8F07E62665A}"/>
              </a:ext>
            </a:extLst>
          </p:cNvPr>
          <p:cNvSpPr txBox="1"/>
          <p:nvPr/>
        </p:nvSpPr>
        <p:spPr>
          <a:xfrm>
            <a:off x="582267" y="310770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Pulmonary function 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2D90F0-CC42-B484-E298-3C6731B75F99}"/>
              </a:ext>
            </a:extLst>
          </p:cNvPr>
          <p:cNvSpPr/>
          <p:nvPr/>
        </p:nvSpPr>
        <p:spPr>
          <a:xfrm>
            <a:off x="3556989" y="3417656"/>
            <a:ext cx="192545" cy="206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D7163-87D3-69C4-5BA8-D86F778119A4}"/>
              </a:ext>
            </a:extLst>
          </p:cNvPr>
          <p:cNvSpPr txBox="1"/>
          <p:nvPr/>
        </p:nvSpPr>
        <p:spPr>
          <a:xfrm>
            <a:off x="581067" y="3374393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Coronary angiography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5AF871-BADE-2533-E455-9EED610849EC}"/>
              </a:ext>
            </a:extLst>
          </p:cNvPr>
          <p:cNvSpPr/>
          <p:nvPr/>
        </p:nvSpPr>
        <p:spPr>
          <a:xfrm>
            <a:off x="3556989" y="3702793"/>
            <a:ext cx="192545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B0CBEA-EAF3-E94F-A78C-9819CB63D0ED}"/>
              </a:ext>
            </a:extLst>
          </p:cNvPr>
          <p:cNvSpPr txBox="1"/>
          <p:nvPr/>
        </p:nvSpPr>
        <p:spPr>
          <a:xfrm>
            <a:off x="581066" y="3641085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Monitors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56F27-98F2-ADFC-9D23-A1CE81E717B1}"/>
              </a:ext>
            </a:extLst>
          </p:cNvPr>
          <p:cNvSpPr/>
          <p:nvPr/>
        </p:nvSpPr>
        <p:spPr>
          <a:xfrm>
            <a:off x="3776475" y="3702153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C7938E-170C-AD67-455E-AD8A25AB7332}"/>
              </a:ext>
            </a:extLst>
          </p:cNvPr>
          <p:cNvSpPr/>
          <p:nvPr/>
        </p:nvSpPr>
        <p:spPr>
          <a:xfrm>
            <a:off x="3834577" y="3702211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557D2D-A2FA-C089-7343-5765520D5A8C}"/>
              </a:ext>
            </a:extLst>
          </p:cNvPr>
          <p:cNvSpPr/>
          <p:nvPr/>
        </p:nvSpPr>
        <p:spPr>
          <a:xfrm>
            <a:off x="3892678" y="3702268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4268E3-CC93-6B4D-DBA0-634310482C77}"/>
              </a:ext>
            </a:extLst>
          </p:cNvPr>
          <p:cNvSpPr/>
          <p:nvPr/>
        </p:nvSpPr>
        <p:spPr>
          <a:xfrm>
            <a:off x="3950780" y="3702326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BD0674-21DA-6EA9-BA4E-4119177756DE}"/>
              </a:ext>
            </a:extLst>
          </p:cNvPr>
          <p:cNvSpPr/>
          <p:nvPr/>
        </p:nvSpPr>
        <p:spPr>
          <a:xfrm>
            <a:off x="4008882" y="3702384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DEBDED-6CF4-2281-AD5E-17E03C2F3563}"/>
              </a:ext>
            </a:extLst>
          </p:cNvPr>
          <p:cNvSpPr/>
          <p:nvPr/>
        </p:nvSpPr>
        <p:spPr>
          <a:xfrm>
            <a:off x="4066984" y="3702442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9AC15-B46E-9788-EDA3-B79A2ED4B8A3}"/>
              </a:ext>
            </a:extLst>
          </p:cNvPr>
          <p:cNvSpPr/>
          <p:nvPr/>
        </p:nvSpPr>
        <p:spPr>
          <a:xfrm>
            <a:off x="4125085" y="3702499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700ACA-3F5A-EBD3-0A48-4E8528F4E8E8}"/>
              </a:ext>
            </a:extLst>
          </p:cNvPr>
          <p:cNvSpPr/>
          <p:nvPr/>
        </p:nvSpPr>
        <p:spPr>
          <a:xfrm>
            <a:off x="4183187" y="3702557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13C19B-203D-9119-D9EF-48C5F662480C}"/>
              </a:ext>
            </a:extLst>
          </p:cNvPr>
          <p:cNvSpPr/>
          <p:nvPr/>
        </p:nvSpPr>
        <p:spPr>
          <a:xfrm>
            <a:off x="4241289" y="3702615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522754-ED6D-4B31-ADA4-07A724F9EDC5}"/>
              </a:ext>
            </a:extLst>
          </p:cNvPr>
          <p:cNvSpPr/>
          <p:nvPr/>
        </p:nvSpPr>
        <p:spPr>
          <a:xfrm>
            <a:off x="4299391" y="3702673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323624-B916-27E1-B0AF-2B9D58679FF8}"/>
              </a:ext>
            </a:extLst>
          </p:cNvPr>
          <p:cNvSpPr/>
          <p:nvPr/>
        </p:nvSpPr>
        <p:spPr>
          <a:xfrm>
            <a:off x="4357492" y="3702730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B3E7AD-7A6C-6EE6-6FA0-3CC03C685C9A}"/>
              </a:ext>
            </a:extLst>
          </p:cNvPr>
          <p:cNvSpPr/>
          <p:nvPr/>
        </p:nvSpPr>
        <p:spPr>
          <a:xfrm>
            <a:off x="4415594" y="3702793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224CE5-C2D6-754A-D6E7-BEFA316316CB}"/>
              </a:ext>
            </a:extLst>
          </p:cNvPr>
          <p:cNvSpPr/>
          <p:nvPr/>
        </p:nvSpPr>
        <p:spPr>
          <a:xfrm>
            <a:off x="4473696" y="3701922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5D638D-19EB-1B71-AF5E-B1EC1237C4EB}"/>
              </a:ext>
            </a:extLst>
          </p:cNvPr>
          <p:cNvSpPr/>
          <p:nvPr/>
        </p:nvSpPr>
        <p:spPr>
          <a:xfrm>
            <a:off x="4531798" y="3701980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E7F2C8-1183-3DC0-7569-0A9BF815F2DD}"/>
              </a:ext>
            </a:extLst>
          </p:cNvPr>
          <p:cNvSpPr/>
          <p:nvPr/>
        </p:nvSpPr>
        <p:spPr>
          <a:xfrm>
            <a:off x="4589899" y="3702037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358776-E98B-8D5C-7CE6-B37CAB072578}"/>
              </a:ext>
            </a:extLst>
          </p:cNvPr>
          <p:cNvSpPr/>
          <p:nvPr/>
        </p:nvSpPr>
        <p:spPr>
          <a:xfrm>
            <a:off x="4647999" y="3702095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0024A3-A3EC-7757-115A-E6A0BB6675D5}"/>
              </a:ext>
            </a:extLst>
          </p:cNvPr>
          <p:cNvSpPr txBox="1"/>
          <p:nvPr/>
        </p:nvSpPr>
        <p:spPr>
          <a:xfrm>
            <a:off x="3793619" y="1800320"/>
            <a:ext cx="854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b="1" dirty="0"/>
              <a:t>Perioperative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A705D8-65F5-89B5-1096-B671A0A2EAD8}"/>
              </a:ext>
            </a:extLst>
          </p:cNvPr>
          <p:cNvSpPr txBox="1"/>
          <p:nvPr/>
        </p:nvSpPr>
        <p:spPr>
          <a:xfrm>
            <a:off x="5460998" y="1789331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b="1" dirty="0"/>
              <a:t>Last follow up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9F35A3-AD73-25CA-0F51-9F03935FA6F4}"/>
              </a:ext>
            </a:extLst>
          </p:cNvPr>
          <p:cNvSpPr txBox="1"/>
          <p:nvPr/>
        </p:nvSpPr>
        <p:spPr>
          <a:xfrm>
            <a:off x="4607090" y="1796072"/>
            <a:ext cx="854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900" b="1" dirty="0"/>
              <a:t>ICU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A9F83E0-8D29-7554-4F10-9834697B608F}"/>
              </a:ext>
            </a:extLst>
          </p:cNvPr>
          <p:cNvSpPr/>
          <p:nvPr/>
        </p:nvSpPr>
        <p:spPr>
          <a:xfrm>
            <a:off x="4708030" y="3701402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37E256-5517-5D5D-4DF8-3D17B504DD8A}"/>
              </a:ext>
            </a:extLst>
          </p:cNvPr>
          <p:cNvSpPr/>
          <p:nvPr/>
        </p:nvSpPr>
        <p:spPr>
          <a:xfrm>
            <a:off x="4766132" y="3701460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AE5D99-9B66-AE58-C895-65E2A2F22F03}"/>
              </a:ext>
            </a:extLst>
          </p:cNvPr>
          <p:cNvSpPr/>
          <p:nvPr/>
        </p:nvSpPr>
        <p:spPr>
          <a:xfrm>
            <a:off x="4824234" y="3701518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786F728-6EFB-D094-1D6D-856AAD172C6A}"/>
              </a:ext>
            </a:extLst>
          </p:cNvPr>
          <p:cNvSpPr/>
          <p:nvPr/>
        </p:nvSpPr>
        <p:spPr>
          <a:xfrm>
            <a:off x="4882336" y="3701575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3E14E8-0851-EAF9-9C4F-68842317DBBD}"/>
              </a:ext>
            </a:extLst>
          </p:cNvPr>
          <p:cNvSpPr/>
          <p:nvPr/>
        </p:nvSpPr>
        <p:spPr>
          <a:xfrm>
            <a:off x="4940437" y="3701633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30B4C2-398A-8711-8E41-F8FF53812891}"/>
              </a:ext>
            </a:extLst>
          </p:cNvPr>
          <p:cNvSpPr/>
          <p:nvPr/>
        </p:nvSpPr>
        <p:spPr>
          <a:xfrm>
            <a:off x="4998539" y="3701691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3E1FA6-DC71-B481-96D6-9B320A79F80B}"/>
              </a:ext>
            </a:extLst>
          </p:cNvPr>
          <p:cNvSpPr/>
          <p:nvPr/>
        </p:nvSpPr>
        <p:spPr>
          <a:xfrm>
            <a:off x="5056641" y="3701749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2F2452-F0F3-C48A-79A7-8FE8C285D8AC}"/>
              </a:ext>
            </a:extLst>
          </p:cNvPr>
          <p:cNvSpPr/>
          <p:nvPr/>
        </p:nvSpPr>
        <p:spPr>
          <a:xfrm>
            <a:off x="5114743" y="3701806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0DD3685-272C-CACA-CAA8-E5D2C0849A53}"/>
              </a:ext>
            </a:extLst>
          </p:cNvPr>
          <p:cNvSpPr/>
          <p:nvPr/>
        </p:nvSpPr>
        <p:spPr>
          <a:xfrm>
            <a:off x="5172844" y="3701864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D3EF006-431B-2C37-6158-0C7BD71F36A1}"/>
              </a:ext>
            </a:extLst>
          </p:cNvPr>
          <p:cNvSpPr/>
          <p:nvPr/>
        </p:nvSpPr>
        <p:spPr>
          <a:xfrm>
            <a:off x="5230946" y="3701922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F5977F-DA2D-A844-C4A4-41FB53FE20EA}"/>
              </a:ext>
            </a:extLst>
          </p:cNvPr>
          <p:cNvSpPr/>
          <p:nvPr/>
        </p:nvSpPr>
        <p:spPr>
          <a:xfrm>
            <a:off x="5289048" y="3701984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84BC10-6977-8702-14C3-8B870DA8B41A}"/>
              </a:ext>
            </a:extLst>
          </p:cNvPr>
          <p:cNvSpPr/>
          <p:nvPr/>
        </p:nvSpPr>
        <p:spPr>
          <a:xfrm>
            <a:off x="5347150" y="3701113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0D4F27-3035-2245-3E58-9EF48FE711D9}"/>
              </a:ext>
            </a:extLst>
          </p:cNvPr>
          <p:cNvSpPr/>
          <p:nvPr/>
        </p:nvSpPr>
        <p:spPr>
          <a:xfrm>
            <a:off x="5405251" y="3701171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ED92FB5-6624-9FCF-37FD-41BAD122E7DE}"/>
              </a:ext>
            </a:extLst>
          </p:cNvPr>
          <p:cNvSpPr/>
          <p:nvPr/>
        </p:nvSpPr>
        <p:spPr>
          <a:xfrm>
            <a:off x="5463353" y="3701229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E18A06-D8E2-E873-77BE-B80BBDFABAC4}"/>
              </a:ext>
            </a:extLst>
          </p:cNvPr>
          <p:cNvSpPr/>
          <p:nvPr/>
        </p:nvSpPr>
        <p:spPr>
          <a:xfrm>
            <a:off x="5521453" y="3701287"/>
            <a:ext cx="34289" cy="206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2216E1-79FB-3315-09EC-56BCEA4E5CBF}"/>
              </a:ext>
            </a:extLst>
          </p:cNvPr>
          <p:cNvSpPr txBox="1"/>
          <p:nvPr/>
        </p:nvSpPr>
        <p:spPr>
          <a:xfrm>
            <a:off x="584716" y="3907777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Charts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6C20A4-1E2C-463C-5CDA-641D7C97D01B}"/>
              </a:ext>
            </a:extLst>
          </p:cNvPr>
          <p:cNvSpPr txBox="1"/>
          <p:nvPr/>
        </p:nvSpPr>
        <p:spPr>
          <a:xfrm>
            <a:off x="584716" y="4174469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Medication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DDFEED-85D6-FBC8-C01B-7962956FE234}"/>
              </a:ext>
            </a:extLst>
          </p:cNvPr>
          <p:cNvSpPr txBox="1"/>
          <p:nvPr/>
        </p:nvSpPr>
        <p:spPr>
          <a:xfrm>
            <a:off x="584609" y="4441160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Biochemistry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F493F90-6A9C-6827-3477-0288B29FE737}"/>
              </a:ext>
            </a:extLst>
          </p:cNvPr>
          <p:cNvSpPr txBox="1"/>
          <p:nvPr/>
        </p:nvSpPr>
        <p:spPr>
          <a:xfrm>
            <a:off x="584716" y="4707852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Ventilator settings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0A63F2F-F36D-E0BF-F26A-18462F96211B}"/>
              </a:ext>
            </a:extLst>
          </p:cNvPr>
          <p:cNvSpPr txBox="1"/>
          <p:nvPr/>
        </p:nvSpPr>
        <p:spPr>
          <a:xfrm>
            <a:off x="574105" y="4974547"/>
            <a:ext cx="1333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Extracorporal circulation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3F5B35D-709D-CA48-CCD8-DF2736962724}"/>
              </a:ext>
            </a:extLst>
          </p:cNvPr>
          <p:cNvSpPr/>
          <p:nvPr/>
        </p:nvSpPr>
        <p:spPr>
          <a:xfrm>
            <a:off x="3552514" y="4208410"/>
            <a:ext cx="192545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43901F4-1D0F-5220-9612-59E757BB236A}"/>
              </a:ext>
            </a:extLst>
          </p:cNvPr>
          <p:cNvSpPr/>
          <p:nvPr/>
        </p:nvSpPr>
        <p:spPr>
          <a:xfrm>
            <a:off x="3551112" y="3957905"/>
            <a:ext cx="192545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C72C33-6162-7BF1-22CC-C7DACAF533C8}"/>
              </a:ext>
            </a:extLst>
          </p:cNvPr>
          <p:cNvSpPr/>
          <p:nvPr/>
        </p:nvSpPr>
        <p:spPr>
          <a:xfrm>
            <a:off x="3551112" y="4465357"/>
            <a:ext cx="192545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57191F6-C671-56DC-B43D-F0C16C4CB7B7}"/>
              </a:ext>
            </a:extLst>
          </p:cNvPr>
          <p:cNvSpPr/>
          <p:nvPr/>
        </p:nvSpPr>
        <p:spPr>
          <a:xfrm>
            <a:off x="3776475" y="3958276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A0BF113-5F41-A831-0A14-3984CACF5A05}"/>
              </a:ext>
            </a:extLst>
          </p:cNvPr>
          <p:cNvSpPr/>
          <p:nvPr/>
        </p:nvSpPr>
        <p:spPr>
          <a:xfrm>
            <a:off x="3834577" y="3958333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F49CC0B-3B22-E530-66EB-EA7D3540E0AF}"/>
              </a:ext>
            </a:extLst>
          </p:cNvPr>
          <p:cNvSpPr/>
          <p:nvPr/>
        </p:nvSpPr>
        <p:spPr>
          <a:xfrm>
            <a:off x="3892678" y="3958391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6BD2D85-78E2-B3C5-9CC1-40BA3C01C326}"/>
              </a:ext>
            </a:extLst>
          </p:cNvPr>
          <p:cNvSpPr/>
          <p:nvPr/>
        </p:nvSpPr>
        <p:spPr>
          <a:xfrm>
            <a:off x="3950780" y="3958449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C9DBC82-0F55-166E-9972-D86B5D700EA0}"/>
              </a:ext>
            </a:extLst>
          </p:cNvPr>
          <p:cNvSpPr/>
          <p:nvPr/>
        </p:nvSpPr>
        <p:spPr>
          <a:xfrm>
            <a:off x="4008882" y="3958507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F38BC78-4D5D-EA33-1E7C-D9496E82CD1C}"/>
              </a:ext>
            </a:extLst>
          </p:cNvPr>
          <p:cNvSpPr/>
          <p:nvPr/>
        </p:nvSpPr>
        <p:spPr>
          <a:xfrm>
            <a:off x="4066984" y="3958564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835B4DA-817C-C8B8-B78A-DEB2C0F9E6B5}"/>
              </a:ext>
            </a:extLst>
          </p:cNvPr>
          <p:cNvSpPr/>
          <p:nvPr/>
        </p:nvSpPr>
        <p:spPr>
          <a:xfrm>
            <a:off x="4125085" y="3958622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4779E1-4921-11B3-5898-AB924B4C89B7}"/>
              </a:ext>
            </a:extLst>
          </p:cNvPr>
          <p:cNvSpPr/>
          <p:nvPr/>
        </p:nvSpPr>
        <p:spPr>
          <a:xfrm>
            <a:off x="4183187" y="3958680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EAF5C45-4310-FCE5-12DF-C1F8144B0010}"/>
              </a:ext>
            </a:extLst>
          </p:cNvPr>
          <p:cNvSpPr/>
          <p:nvPr/>
        </p:nvSpPr>
        <p:spPr>
          <a:xfrm>
            <a:off x="4241289" y="3958738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ECA299-BE02-1B47-AE54-4FFEE6F3002B}"/>
              </a:ext>
            </a:extLst>
          </p:cNvPr>
          <p:cNvSpPr/>
          <p:nvPr/>
        </p:nvSpPr>
        <p:spPr>
          <a:xfrm>
            <a:off x="4299391" y="3958795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F5EA05E-F0DB-ED9F-7B48-2753E6DE0B0A}"/>
              </a:ext>
            </a:extLst>
          </p:cNvPr>
          <p:cNvSpPr/>
          <p:nvPr/>
        </p:nvSpPr>
        <p:spPr>
          <a:xfrm>
            <a:off x="4357492" y="3958853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486299F-41CC-4C45-7834-62F9FBEB7632}"/>
              </a:ext>
            </a:extLst>
          </p:cNvPr>
          <p:cNvSpPr/>
          <p:nvPr/>
        </p:nvSpPr>
        <p:spPr>
          <a:xfrm>
            <a:off x="4415594" y="3958915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F38F8C6-F197-E169-628E-3D9E83AFC92B}"/>
              </a:ext>
            </a:extLst>
          </p:cNvPr>
          <p:cNvSpPr/>
          <p:nvPr/>
        </p:nvSpPr>
        <p:spPr>
          <a:xfrm>
            <a:off x="4473696" y="3958045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D5717C3-2769-1E53-3505-1A041C67939F}"/>
              </a:ext>
            </a:extLst>
          </p:cNvPr>
          <p:cNvSpPr/>
          <p:nvPr/>
        </p:nvSpPr>
        <p:spPr>
          <a:xfrm>
            <a:off x="4531798" y="3958102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825010F-A46C-1AAB-B1AE-06D20BDB0F98}"/>
              </a:ext>
            </a:extLst>
          </p:cNvPr>
          <p:cNvSpPr/>
          <p:nvPr/>
        </p:nvSpPr>
        <p:spPr>
          <a:xfrm>
            <a:off x="4589899" y="3958160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6D42155-32CF-020D-C1C9-D595B76A4B06}"/>
              </a:ext>
            </a:extLst>
          </p:cNvPr>
          <p:cNvSpPr/>
          <p:nvPr/>
        </p:nvSpPr>
        <p:spPr>
          <a:xfrm>
            <a:off x="4647999" y="3958218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8F320B-46BC-5CAC-F5BF-55AAF6CE4C0D}"/>
              </a:ext>
            </a:extLst>
          </p:cNvPr>
          <p:cNvSpPr/>
          <p:nvPr/>
        </p:nvSpPr>
        <p:spPr>
          <a:xfrm>
            <a:off x="4708030" y="3957525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6E78635-27F8-929C-D41C-3FAFFFD949EF}"/>
              </a:ext>
            </a:extLst>
          </p:cNvPr>
          <p:cNvSpPr/>
          <p:nvPr/>
        </p:nvSpPr>
        <p:spPr>
          <a:xfrm>
            <a:off x="4766132" y="3957583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92171F9-7892-F71C-D90A-E3AAC9825829}"/>
              </a:ext>
            </a:extLst>
          </p:cNvPr>
          <p:cNvSpPr/>
          <p:nvPr/>
        </p:nvSpPr>
        <p:spPr>
          <a:xfrm>
            <a:off x="4824234" y="3957640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5DE83C0-8F18-E725-985C-4910E527C939}"/>
              </a:ext>
            </a:extLst>
          </p:cNvPr>
          <p:cNvSpPr/>
          <p:nvPr/>
        </p:nvSpPr>
        <p:spPr>
          <a:xfrm>
            <a:off x="4882336" y="3957698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18C7B50-4813-339A-2105-FBAC346F57DB}"/>
              </a:ext>
            </a:extLst>
          </p:cNvPr>
          <p:cNvSpPr/>
          <p:nvPr/>
        </p:nvSpPr>
        <p:spPr>
          <a:xfrm>
            <a:off x="4940437" y="3957756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E662FAA-16F6-689E-21FB-D98A4A884A99}"/>
              </a:ext>
            </a:extLst>
          </p:cNvPr>
          <p:cNvSpPr/>
          <p:nvPr/>
        </p:nvSpPr>
        <p:spPr>
          <a:xfrm>
            <a:off x="4998539" y="3957814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B12B78-3609-5E0E-C62C-9A4B3827B245}"/>
              </a:ext>
            </a:extLst>
          </p:cNvPr>
          <p:cNvSpPr/>
          <p:nvPr/>
        </p:nvSpPr>
        <p:spPr>
          <a:xfrm>
            <a:off x="5056641" y="3957871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333409-AC57-FEE1-63DF-FECA9F669069}"/>
              </a:ext>
            </a:extLst>
          </p:cNvPr>
          <p:cNvSpPr/>
          <p:nvPr/>
        </p:nvSpPr>
        <p:spPr>
          <a:xfrm>
            <a:off x="5114743" y="3957929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A3FEB72-A807-6074-FCBD-64979E761260}"/>
              </a:ext>
            </a:extLst>
          </p:cNvPr>
          <p:cNvSpPr/>
          <p:nvPr/>
        </p:nvSpPr>
        <p:spPr>
          <a:xfrm>
            <a:off x="5172844" y="3957987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95B44D8-1509-BA6B-EB40-EA040B798988}"/>
              </a:ext>
            </a:extLst>
          </p:cNvPr>
          <p:cNvSpPr/>
          <p:nvPr/>
        </p:nvSpPr>
        <p:spPr>
          <a:xfrm>
            <a:off x="5230946" y="3958045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9D2D67-956D-B60D-C0C9-724C8329636F}"/>
              </a:ext>
            </a:extLst>
          </p:cNvPr>
          <p:cNvSpPr/>
          <p:nvPr/>
        </p:nvSpPr>
        <p:spPr>
          <a:xfrm>
            <a:off x="5289048" y="3958107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96C3D42-05CB-B635-42D7-3C92EF1C58EC}"/>
              </a:ext>
            </a:extLst>
          </p:cNvPr>
          <p:cNvSpPr/>
          <p:nvPr/>
        </p:nvSpPr>
        <p:spPr>
          <a:xfrm>
            <a:off x="5347150" y="3957236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80A8032-1ECF-8081-FC06-2C56C1E630B6}"/>
              </a:ext>
            </a:extLst>
          </p:cNvPr>
          <p:cNvSpPr/>
          <p:nvPr/>
        </p:nvSpPr>
        <p:spPr>
          <a:xfrm>
            <a:off x="5405251" y="3957294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D4145FA-9FE7-E259-0372-9EBD230608E6}"/>
              </a:ext>
            </a:extLst>
          </p:cNvPr>
          <p:cNvSpPr/>
          <p:nvPr/>
        </p:nvSpPr>
        <p:spPr>
          <a:xfrm>
            <a:off x="5463353" y="3957352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FF43FA7-057A-82D5-EB6B-F429EC18F2D5}"/>
              </a:ext>
            </a:extLst>
          </p:cNvPr>
          <p:cNvSpPr/>
          <p:nvPr/>
        </p:nvSpPr>
        <p:spPr>
          <a:xfrm>
            <a:off x="5521453" y="3957409"/>
            <a:ext cx="34289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4ED71C7-B202-07A5-6C26-34E7F25F35F6}"/>
              </a:ext>
            </a:extLst>
          </p:cNvPr>
          <p:cNvSpPr/>
          <p:nvPr/>
        </p:nvSpPr>
        <p:spPr>
          <a:xfrm>
            <a:off x="3773513" y="4208005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574A901-E6AB-84DD-B47A-28DA1E690437}"/>
              </a:ext>
            </a:extLst>
          </p:cNvPr>
          <p:cNvSpPr/>
          <p:nvPr/>
        </p:nvSpPr>
        <p:spPr>
          <a:xfrm>
            <a:off x="3831615" y="4208063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48B4D02-DE2E-A587-7303-E053C4C79268}"/>
              </a:ext>
            </a:extLst>
          </p:cNvPr>
          <p:cNvSpPr/>
          <p:nvPr/>
        </p:nvSpPr>
        <p:spPr>
          <a:xfrm>
            <a:off x="3889717" y="4208121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D7A354F-24C7-0480-D90C-7D9B500DA4E2}"/>
              </a:ext>
            </a:extLst>
          </p:cNvPr>
          <p:cNvSpPr/>
          <p:nvPr/>
        </p:nvSpPr>
        <p:spPr>
          <a:xfrm>
            <a:off x="3947818" y="4208179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68E8CFD-8A33-D45F-7087-07EAAD4BCF4B}"/>
              </a:ext>
            </a:extLst>
          </p:cNvPr>
          <p:cNvSpPr/>
          <p:nvPr/>
        </p:nvSpPr>
        <p:spPr>
          <a:xfrm>
            <a:off x="4005920" y="4208236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1051EB6-74AF-1755-BBF7-6A715D79113E}"/>
              </a:ext>
            </a:extLst>
          </p:cNvPr>
          <p:cNvSpPr/>
          <p:nvPr/>
        </p:nvSpPr>
        <p:spPr>
          <a:xfrm>
            <a:off x="4064022" y="4208294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D4ADC63-A582-BCD0-C8C8-407568FADCC8}"/>
              </a:ext>
            </a:extLst>
          </p:cNvPr>
          <p:cNvSpPr/>
          <p:nvPr/>
        </p:nvSpPr>
        <p:spPr>
          <a:xfrm>
            <a:off x="4122124" y="4208352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CD7F59-2046-3CEE-460D-45AA32535D7B}"/>
              </a:ext>
            </a:extLst>
          </p:cNvPr>
          <p:cNvSpPr/>
          <p:nvPr/>
        </p:nvSpPr>
        <p:spPr>
          <a:xfrm>
            <a:off x="4180225" y="4208410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9DA33A9-40D1-2A1F-4E96-0C72BD062C54}"/>
              </a:ext>
            </a:extLst>
          </p:cNvPr>
          <p:cNvSpPr/>
          <p:nvPr/>
        </p:nvSpPr>
        <p:spPr>
          <a:xfrm>
            <a:off x="4238327" y="4208467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085E94B-2C43-F301-938A-9DD9015C85C7}"/>
              </a:ext>
            </a:extLst>
          </p:cNvPr>
          <p:cNvSpPr/>
          <p:nvPr/>
        </p:nvSpPr>
        <p:spPr>
          <a:xfrm>
            <a:off x="4296429" y="4208525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26C3CD-B56A-8CDA-9B00-9577A3D80974}"/>
              </a:ext>
            </a:extLst>
          </p:cNvPr>
          <p:cNvSpPr/>
          <p:nvPr/>
        </p:nvSpPr>
        <p:spPr>
          <a:xfrm>
            <a:off x="4354531" y="4208583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61B1CD4-6795-EBF1-CBE1-674A97631B95}"/>
              </a:ext>
            </a:extLst>
          </p:cNvPr>
          <p:cNvSpPr/>
          <p:nvPr/>
        </p:nvSpPr>
        <p:spPr>
          <a:xfrm>
            <a:off x="4412632" y="4208645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9BB6A7F-ED35-07F7-09B4-55D7B6E0FAD9}"/>
              </a:ext>
            </a:extLst>
          </p:cNvPr>
          <p:cNvSpPr/>
          <p:nvPr/>
        </p:nvSpPr>
        <p:spPr>
          <a:xfrm>
            <a:off x="4470734" y="4207774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25AFD29-F62F-7EAB-2CEB-44CA24470114}"/>
              </a:ext>
            </a:extLst>
          </p:cNvPr>
          <p:cNvSpPr/>
          <p:nvPr/>
        </p:nvSpPr>
        <p:spPr>
          <a:xfrm>
            <a:off x="4528836" y="4207832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921B0F0-DE0D-EF86-13BD-EB11BCA64957}"/>
              </a:ext>
            </a:extLst>
          </p:cNvPr>
          <p:cNvSpPr/>
          <p:nvPr/>
        </p:nvSpPr>
        <p:spPr>
          <a:xfrm>
            <a:off x="4586938" y="4207890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097C263-093E-98AF-9CA4-8C9E26271AD9}"/>
              </a:ext>
            </a:extLst>
          </p:cNvPr>
          <p:cNvSpPr/>
          <p:nvPr/>
        </p:nvSpPr>
        <p:spPr>
          <a:xfrm>
            <a:off x="4645037" y="4207948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E554B90-6BD7-57D3-6B5E-30F830D14C57}"/>
              </a:ext>
            </a:extLst>
          </p:cNvPr>
          <p:cNvSpPr/>
          <p:nvPr/>
        </p:nvSpPr>
        <p:spPr>
          <a:xfrm>
            <a:off x="4705069" y="4207255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679BFD7-920E-88B7-3126-3A359021EAEF}"/>
              </a:ext>
            </a:extLst>
          </p:cNvPr>
          <p:cNvSpPr/>
          <p:nvPr/>
        </p:nvSpPr>
        <p:spPr>
          <a:xfrm>
            <a:off x="4763170" y="4207312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A958F74-333D-7293-74AF-1DC519711C18}"/>
              </a:ext>
            </a:extLst>
          </p:cNvPr>
          <p:cNvSpPr/>
          <p:nvPr/>
        </p:nvSpPr>
        <p:spPr>
          <a:xfrm>
            <a:off x="4821272" y="4207370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2146C5F-1828-E178-3C8B-A387065788DD}"/>
              </a:ext>
            </a:extLst>
          </p:cNvPr>
          <p:cNvSpPr/>
          <p:nvPr/>
        </p:nvSpPr>
        <p:spPr>
          <a:xfrm>
            <a:off x="4879374" y="4207428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9774985-228D-3929-DDCD-49FCA653C225}"/>
              </a:ext>
            </a:extLst>
          </p:cNvPr>
          <p:cNvSpPr/>
          <p:nvPr/>
        </p:nvSpPr>
        <p:spPr>
          <a:xfrm>
            <a:off x="4937476" y="4207486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7F038C-4DF2-A012-002A-9A98215577BF}"/>
              </a:ext>
            </a:extLst>
          </p:cNvPr>
          <p:cNvSpPr/>
          <p:nvPr/>
        </p:nvSpPr>
        <p:spPr>
          <a:xfrm>
            <a:off x="4995577" y="4207543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CCCD15F-1C79-3D72-865E-57D7E26EB88A}"/>
              </a:ext>
            </a:extLst>
          </p:cNvPr>
          <p:cNvSpPr/>
          <p:nvPr/>
        </p:nvSpPr>
        <p:spPr>
          <a:xfrm>
            <a:off x="5053679" y="4207601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07A380A-B399-1C39-BB80-464E92C8BA68}"/>
              </a:ext>
            </a:extLst>
          </p:cNvPr>
          <p:cNvSpPr/>
          <p:nvPr/>
        </p:nvSpPr>
        <p:spPr>
          <a:xfrm>
            <a:off x="5111781" y="4207659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C6558C1-E776-9CB7-1EF2-0280D74F0A04}"/>
              </a:ext>
            </a:extLst>
          </p:cNvPr>
          <p:cNvSpPr/>
          <p:nvPr/>
        </p:nvSpPr>
        <p:spPr>
          <a:xfrm>
            <a:off x="5169883" y="4207717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24C2AAE-3CE2-5A08-5F9B-434ECB834D73}"/>
              </a:ext>
            </a:extLst>
          </p:cNvPr>
          <p:cNvSpPr/>
          <p:nvPr/>
        </p:nvSpPr>
        <p:spPr>
          <a:xfrm>
            <a:off x="5227984" y="4207774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A1B34F0-F786-9801-262C-ABF86B319540}"/>
              </a:ext>
            </a:extLst>
          </p:cNvPr>
          <p:cNvSpPr/>
          <p:nvPr/>
        </p:nvSpPr>
        <p:spPr>
          <a:xfrm>
            <a:off x="5286086" y="4207837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75C4857-32C4-7AC3-7C61-FC946D78C33D}"/>
              </a:ext>
            </a:extLst>
          </p:cNvPr>
          <p:cNvSpPr/>
          <p:nvPr/>
        </p:nvSpPr>
        <p:spPr>
          <a:xfrm>
            <a:off x="5344188" y="4206966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FB01179-8662-AC83-E3D6-569DDE568CDE}"/>
              </a:ext>
            </a:extLst>
          </p:cNvPr>
          <p:cNvSpPr/>
          <p:nvPr/>
        </p:nvSpPr>
        <p:spPr>
          <a:xfrm>
            <a:off x="5402290" y="4207024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34E4FB6-23A5-FAFD-2230-644E17880CBA}"/>
              </a:ext>
            </a:extLst>
          </p:cNvPr>
          <p:cNvSpPr/>
          <p:nvPr/>
        </p:nvSpPr>
        <p:spPr>
          <a:xfrm>
            <a:off x="5460391" y="4207081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CE9709B-9E2C-33AB-E1A9-E555F95DA528}"/>
              </a:ext>
            </a:extLst>
          </p:cNvPr>
          <p:cNvSpPr/>
          <p:nvPr/>
        </p:nvSpPr>
        <p:spPr>
          <a:xfrm>
            <a:off x="5518491" y="4207139"/>
            <a:ext cx="34289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0B436675-3D3C-ADFD-840A-AC97683B1451}"/>
              </a:ext>
            </a:extLst>
          </p:cNvPr>
          <p:cNvSpPr/>
          <p:nvPr/>
        </p:nvSpPr>
        <p:spPr>
          <a:xfrm>
            <a:off x="3773513" y="4464953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1AA37E9-49D1-2D6C-8F93-F1BA92837A55}"/>
              </a:ext>
            </a:extLst>
          </p:cNvPr>
          <p:cNvSpPr/>
          <p:nvPr/>
        </p:nvSpPr>
        <p:spPr>
          <a:xfrm>
            <a:off x="3831615" y="4465011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32F35BF8-0E5C-7C4F-542F-191DEF129BE6}"/>
              </a:ext>
            </a:extLst>
          </p:cNvPr>
          <p:cNvSpPr/>
          <p:nvPr/>
        </p:nvSpPr>
        <p:spPr>
          <a:xfrm>
            <a:off x="3889717" y="4465069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1B193C5-925E-546B-418E-AE2A295B7EDD}"/>
              </a:ext>
            </a:extLst>
          </p:cNvPr>
          <p:cNvSpPr/>
          <p:nvPr/>
        </p:nvSpPr>
        <p:spPr>
          <a:xfrm>
            <a:off x="3947818" y="4465126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C643DBFE-90E6-A6FC-27AB-947442F21BC4}"/>
              </a:ext>
            </a:extLst>
          </p:cNvPr>
          <p:cNvSpPr/>
          <p:nvPr/>
        </p:nvSpPr>
        <p:spPr>
          <a:xfrm>
            <a:off x="4005920" y="4465184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476CB93-3815-76D8-6A6A-C80E72AAFB85}"/>
              </a:ext>
            </a:extLst>
          </p:cNvPr>
          <p:cNvSpPr/>
          <p:nvPr/>
        </p:nvSpPr>
        <p:spPr>
          <a:xfrm>
            <a:off x="4064022" y="4465242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4BA8BF6-1AAC-EA57-92FE-57A39EAD971C}"/>
              </a:ext>
            </a:extLst>
          </p:cNvPr>
          <p:cNvSpPr/>
          <p:nvPr/>
        </p:nvSpPr>
        <p:spPr>
          <a:xfrm>
            <a:off x="4122124" y="4465300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5B0BFF7-9CCD-B1EF-AE33-C80813DD7F81}"/>
              </a:ext>
            </a:extLst>
          </p:cNvPr>
          <p:cNvSpPr/>
          <p:nvPr/>
        </p:nvSpPr>
        <p:spPr>
          <a:xfrm>
            <a:off x="4180225" y="4465357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468EF81-19C7-FFD9-0D8C-14DE72788F2B}"/>
              </a:ext>
            </a:extLst>
          </p:cNvPr>
          <p:cNvSpPr/>
          <p:nvPr/>
        </p:nvSpPr>
        <p:spPr>
          <a:xfrm>
            <a:off x="4238327" y="4465415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4487576-A281-0DB7-E056-31468E3B41C5}"/>
              </a:ext>
            </a:extLst>
          </p:cNvPr>
          <p:cNvSpPr/>
          <p:nvPr/>
        </p:nvSpPr>
        <p:spPr>
          <a:xfrm>
            <a:off x="4296429" y="4465473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0CC7B3D-0ED4-98D1-B859-ADA69F8F61BC}"/>
              </a:ext>
            </a:extLst>
          </p:cNvPr>
          <p:cNvSpPr/>
          <p:nvPr/>
        </p:nvSpPr>
        <p:spPr>
          <a:xfrm>
            <a:off x="4354531" y="4465531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18DBF09-B6D5-79B1-F079-EC925682E5DA}"/>
              </a:ext>
            </a:extLst>
          </p:cNvPr>
          <p:cNvSpPr/>
          <p:nvPr/>
        </p:nvSpPr>
        <p:spPr>
          <a:xfrm>
            <a:off x="4412632" y="4465593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C045637-5FCE-EF8A-89C4-F2884C6D1032}"/>
              </a:ext>
            </a:extLst>
          </p:cNvPr>
          <p:cNvSpPr/>
          <p:nvPr/>
        </p:nvSpPr>
        <p:spPr>
          <a:xfrm>
            <a:off x="4470734" y="4464722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47B0200-A1C9-8311-3F16-F9043B1BDEF2}"/>
              </a:ext>
            </a:extLst>
          </p:cNvPr>
          <p:cNvSpPr/>
          <p:nvPr/>
        </p:nvSpPr>
        <p:spPr>
          <a:xfrm>
            <a:off x="4528836" y="4464780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DDEE32D-6CD2-5C90-4F00-D8EBF28CDC80}"/>
              </a:ext>
            </a:extLst>
          </p:cNvPr>
          <p:cNvSpPr/>
          <p:nvPr/>
        </p:nvSpPr>
        <p:spPr>
          <a:xfrm>
            <a:off x="4586938" y="4464838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F4283B82-27EE-2D69-7874-D6BC81379627}"/>
              </a:ext>
            </a:extLst>
          </p:cNvPr>
          <p:cNvSpPr/>
          <p:nvPr/>
        </p:nvSpPr>
        <p:spPr>
          <a:xfrm>
            <a:off x="4645037" y="4464895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8159404-58BF-54B4-C815-D01BE7C59D64}"/>
              </a:ext>
            </a:extLst>
          </p:cNvPr>
          <p:cNvSpPr/>
          <p:nvPr/>
        </p:nvSpPr>
        <p:spPr>
          <a:xfrm>
            <a:off x="4705069" y="4464202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788DA8A-1AED-90AD-5E2D-0275E4607CD2}"/>
              </a:ext>
            </a:extLst>
          </p:cNvPr>
          <p:cNvSpPr/>
          <p:nvPr/>
        </p:nvSpPr>
        <p:spPr>
          <a:xfrm>
            <a:off x="4763170" y="4464260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EA90620-78E4-AE44-9CC6-45A8C1B951D8}"/>
              </a:ext>
            </a:extLst>
          </p:cNvPr>
          <p:cNvSpPr/>
          <p:nvPr/>
        </p:nvSpPr>
        <p:spPr>
          <a:xfrm>
            <a:off x="4821272" y="4464318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C3BE2AA3-66CC-CF9C-18A4-2121CDE53E42}"/>
              </a:ext>
            </a:extLst>
          </p:cNvPr>
          <p:cNvSpPr/>
          <p:nvPr/>
        </p:nvSpPr>
        <p:spPr>
          <a:xfrm>
            <a:off x="4879374" y="4464376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3C33A7C-3FDE-3576-684C-684D6D2F05F2}"/>
              </a:ext>
            </a:extLst>
          </p:cNvPr>
          <p:cNvSpPr/>
          <p:nvPr/>
        </p:nvSpPr>
        <p:spPr>
          <a:xfrm>
            <a:off x="4937476" y="4464433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F3D7390-EB5C-0197-67FD-24701B94E8FF}"/>
              </a:ext>
            </a:extLst>
          </p:cNvPr>
          <p:cNvSpPr/>
          <p:nvPr/>
        </p:nvSpPr>
        <p:spPr>
          <a:xfrm>
            <a:off x="4995577" y="4464491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733EBDA-E112-793C-E1F2-01FA2FD693DA}"/>
              </a:ext>
            </a:extLst>
          </p:cNvPr>
          <p:cNvSpPr/>
          <p:nvPr/>
        </p:nvSpPr>
        <p:spPr>
          <a:xfrm>
            <a:off x="5053679" y="4464549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03B8A8C-FB9B-FA67-F364-9859FE8C790B}"/>
              </a:ext>
            </a:extLst>
          </p:cNvPr>
          <p:cNvSpPr/>
          <p:nvPr/>
        </p:nvSpPr>
        <p:spPr>
          <a:xfrm>
            <a:off x="5111781" y="4464607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2C9949B-1CCA-A6DB-0F5E-E768621FA1F4}"/>
              </a:ext>
            </a:extLst>
          </p:cNvPr>
          <p:cNvSpPr/>
          <p:nvPr/>
        </p:nvSpPr>
        <p:spPr>
          <a:xfrm>
            <a:off x="5169883" y="4464664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69932FD-0756-404D-87C5-7E42B6A8A165}"/>
              </a:ext>
            </a:extLst>
          </p:cNvPr>
          <p:cNvSpPr/>
          <p:nvPr/>
        </p:nvSpPr>
        <p:spPr>
          <a:xfrm>
            <a:off x="5227984" y="4464722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EAC6945-9716-E59A-44A9-2E05DE0BB015}"/>
              </a:ext>
            </a:extLst>
          </p:cNvPr>
          <p:cNvSpPr/>
          <p:nvPr/>
        </p:nvSpPr>
        <p:spPr>
          <a:xfrm>
            <a:off x="5286086" y="4464784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3F2957F-5A95-E7CF-6842-4B5780114285}"/>
              </a:ext>
            </a:extLst>
          </p:cNvPr>
          <p:cNvSpPr/>
          <p:nvPr/>
        </p:nvSpPr>
        <p:spPr>
          <a:xfrm>
            <a:off x="5344188" y="4463914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16C2867-9323-2677-CE24-B41D58AE0592}"/>
              </a:ext>
            </a:extLst>
          </p:cNvPr>
          <p:cNvSpPr/>
          <p:nvPr/>
        </p:nvSpPr>
        <p:spPr>
          <a:xfrm>
            <a:off x="5402290" y="4463971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1EA80A4-4FB1-A700-5D2A-2EB79326C299}"/>
              </a:ext>
            </a:extLst>
          </p:cNvPr>
          <p:cNvSpPr/>
          <p:nvPr/>
        </p:nvSpPr>
        <p:spPr>
          <a:xfrm>
            <a:off x="5460391" y="4464029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6AD2D82-9583-EBBB-E0EF-733D29B08C58}"/>
              </a:ext>
            </a:extLst>
          </p:cNvPr>
          <p:cNvSpPr/>
          <p:nvPr/>
        </p:nvSpPr>
        <p:spPr>
          <a:xfrm>
            <a:off x="5518491" y="4464087"/>
            <a:ext cx="34289" cy="206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07FC325-1BD7-E014-30C8-4DB9E7510405}"/>
              </a:ext>
            </a:extLst>
          </p:cNvPr>
          <p:cNvSpPr/>
          <p:nvPr/>
        </p:nvSpPr>
        <p:spPr>
          <a:xfrm>
            <a:off x="3779209" y="4720960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8CEDA59-B408-ABC9-BB85-BB9EE6A4095C}"/>
              </a:ext>
            </a:extLst>
          </p:cNvPr>
          <p:cNvSpPr/>
          <p:nvPr/>
        </p:nvSpPr>
        <p:spPr>
          <a:xfrm>
            <a:off x="3837310" y="4721018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E3883CE-E87B-3B9D-D1A5-21C898EE9EBC}"/>
              </a:ext>
            </a:extLst>
          </p:cNvPr>
          <p:cNvSpPr/>
          <p:nvPr/>
        </p:nvSpPr>
        <p:spPr>
          <a:xfrm>
            <a:off x="3895412" y="4721076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0759935-E29C-7AD0-7A26-C857AC739D1A}"/>
              </a:ext>
            </a:extLst>
          </p:cNvPr>
          <p:cNvSpPr/>
          <p:nvPr/>
        </p:nvSpPr>
        <p:spPr>
          <a:xfrm>
            <a:off x="3953514" y="4721134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AFCA723-2873-6D5F-CFC5-9C979898C3B7}"/>
              </a:ext>
            </a:extLst>
          </p:cNvPr>
          <p:cNvSpPr/>
          <p:nvPr/>
        </p:nvSpPr>
        <p:spPr>
          <a:xfrm>
            <a:off x="4011616" y="4721191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2EC2F6B-26AB-4AA7-3267-A51D3900A55B}"/>
              </a:ext>
            </a:extLst>
          </p:cNvPr>
          <p:cNvSpPr/>
          <p:nvPr/>
        </p:nvSpPr>
        <p:spPr>
          <a:xfrm>
            <a:off x="4069717" y="4721249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E53842F-C145-5621-C8AD-5386090DC131}"/>
              </a:ext>
            </a:extLst>
          </p:cNvPr>
          <p:cNvSpPr/>
          <p:nvPr/>
        </p:nvSpPr>
        <p:spPr>
          <a:xfrm>
            <a:off x="4127819" y="4721307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FF8DE52-C7C0-326B-D1D0-06E15FD3F467}"/>
              </a:ext>
            </a:extLst>
          </p:cNvPr>
          <p:cNvSpPr/>
          <p:nvPr/>
        </p:nvSpPr>
        <p:spPr>
          <a:xfrm>
            <a:off x="4185921" y="4721365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D99BBF3-10F5-BAFF-E6E1-2B7FA26F7291}"/>
              </a:ext>
            </a:extLst>
          </p:cNvPr>
          <p:cNvSpPr/>
          <p:nvPr/>
        </p:nvSpPr>
        <p:spPr>
          <a:xfrm>
            <a:off x="4244023" y="4721422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3AA31B-DAA9-0C0F-09A0-3151D811D146}"/>
              </a:ext>
            </a:extLst>
          </p:cNvPr>
          <p:cNvSpPr/>
          <p:nvPr/>
        </p:nvSpPr>
        <p:spPr>
          <a:xfrm>
            <a:off x="4302124" y="4721480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3E74DE4-97DA-C0EA-0146-B5E6B9D1265F}"/>
              </a:ext>
            </a:extLst>
          </p:cNvPr>
          <p:cNvSpPr/>
          <p:nvPr/>
        </p:nvSpPr>
        <p:spPr>
          <a:xfrm>
            <a:off x="4360226" y="4721538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9AB8050-15D7-2FA8-D1C5-4FDAF6E8B76F}"/>
              </a:ext>
            </a:extLst>
          </p:cNvPr>
          <p:cNvSpPr/>
          <p:nvPr/>
        </p:nvSpPr>
        <p:spPr>
          <a:xfrm>
            <a:off x="4418328" y="4721600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E19FA3C-37E7-C4F2-DFD2-5BC9930256BD}"/>
              </a:ext>
            </a:extLst>
          </p:cNvPr>
          <p:cNvSpPr/>
          <p:nvPr/>
        </p:nvSpPr>
        <p:spPr>
          <a:xfrm>
            <a:off x="4476430" y="4720729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F4BD066-79A2-997C-67B5-BC233E29B526}"/>
              </a:ext>
            </a:extLst>
          </p:cNvPr>
          <p:cNvSpPr/>
          <p:nvPr/>
        </p:nvSpPr>
        <p:spPr>
          <a:xfrm>
            <a:off x="4534531" y="4720787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CEBD995-952A-2AAA-3E9E-872B8D97D601}"/>
              </a:ext>
            </a:extLst>
          </p:cNvPr>
          <p:cNvSpPr/>
          <p:nvPr/>
        </p:nvSpPr>
        <p:spPr>
          <a:xfrm>
            <a:off x="4592633" y="4720845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F117A34-81C0-BABD-BAA2-F0555754ED2B}"/>
              </a:ext>
            </a:extLst>
          </p:cNvPr>
          <p:cNvSpPr/>
          <p:nvPr/>
        </p:nvSpPr>
        <p:spPr>
          <a:xfrm>
            <a:off x="4650733" y="4720903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53EF087-CD67-0027-9AD0-3DB1917EF87C}"/>
              </a:ext>
            </a:extLst>
          </p:cNvPr>
          <p:cNvSpPr/>
          <p:nvPr/>
        </p:nvSpPr>
        <p:spPr>
          <a:xfrm>
            <a:off x="4710764" y="4720210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034F3717-047F-05DF-7E70-28182926DB7A}"/>
              </a:ext>
            </a:extLst>
          </p:cNvPr>
          <p:cNvSpPr/>
          <p:nvPr/>
        </p:nvSpPr>
        <p:spPr>
          <a:xfrm>
            <a:off x="4768866" y="4720267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C72A147-62B0-6526-1853-4209A0333BE0}"/>
              </a:ext>
            </a:extLst>
          </p:cNvPr>
          <p:cNvSpPr/>
          <p:nvPr/>
        </p:nvSpPr>
        <p:spPr>
          <a:xfrm>
            <a:off x="4826968" y="4720325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95437E8-CC85-49B0-6F20-8B3B301A188D}"/>
              </a:ext>
            </a:extLst>
          </p:cNvPr>
          <p:cNvSpPr/>
          <p:nvPr/>
        </p:nvSpPr>
        <p:spPr>
          <a:xfrm>
            <a:off x="4885069" y="4720383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EB738671-1BA3-5A40-8A90-C4D75CE5B28D}"/>
              </a:ext>
            </a:extLst>
          </p:cNvPr>
          <p:cNvSpPr/>
          <p:nvPr/>
        </p:nvSpPr>
        <p:spPr>
          <a:xfrm>
            <a:off x="4943171" y="4720441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676572D-6C72-21E0-6032-F149F20DE67C}"/>
              </a:ext>
            </a:extLst>
          </p:cNvPr>
          <p:cNvSpPr/>
          <p:nvPr/>
        </p:nvSpPr>
        <p:spPr>
          <a:xfrm>
            <a:off x="5001273" y="4720498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A2D3F523-51FF-685E-1E8A-6331A5A07E00}"/>
              </a:ext>
            </a:extLst>
          </p:cNvPr>
          <p:cNvSpPr/>
          <p:nvPr/>
        </p:nvSpPr>
        <p:spPr>
          <a:xfrm>
            <a:off x="5059375" y="4720556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CBE0A46-4975-114F-5B78-2B5AA43B6DF6}"/>
              </a:ext>
            </a:extLst>
          </p:cNvPr>
          <p:cNvSpPr/>
          <p:nvPr/>
        </p:nvSpPr>
        <p:spPr>
          <a:xfrm>
            <a:off x="5117476" y="4720614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B837F5B-0590-AE6E-576B-539C05FA0B61}"/>
              </a:ext>
            </a:extLst>
          </p:cNvPr>
          <p:cNvSpPr/>
          <p:nvPr/>
        </p:nvSpPr>
        <p:spPr>
          <a:xfrm>
            <a:off x="5175578" y="4720672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00AABC7-1A12-DD64-5685-CD9C0AB7F927}"/>
              </a:ext>
            </a:extLst>
          </p:cNvPr>
          <p:cNvSpPr/>
          <p:nvPr/>
        </p:nvSpPr>
        <p:spPr>
          <a:xfrm>
            <a:off x="5233680" y="4720729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EA2499C-BC48-B017-C64E-4E46469765FB}"/>
              </a:ext>
            </a:extLst>
          </p:cNvPr>
          <p:cNvSpPr/>
          <p:nvPr/>
        </p:nvSpPr>
        <p:spPr>
          <a:xfrm>
            <a:off x="5291782" y="4720792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A394D61E-445A-AF10-3CE0-7CA40E5BA417}"/>
              </a:ext>
            </a:extLst>
          </p:cNvPr>
          <p:cNvSpPr/>
          <p:nvPr/>
        </p:nvSpPr>
        <p:spPr>
          <a:xfrm>
            <a:off x="5349883" y="4719921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4EF51C5-146E-7B35-437C-951C8BF447B6}"/>
              </a:ext>
            </a:extLst>
          </p:cNvPr>
          <p:cNvSpPr/>
          <p:nvPr/>
        </p:nvSpPr>
        <p:spPr>
          <a:xfrm>
            <a:off x="5407985" y="4719979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3FA8BF0-5AE6-383B-2F08-72BB8FDC4574}"/>
              </a:ext>
            </a:extLst>
          </p:cNvPr>
          <p:cNvSpPr/>
          <p:nvPr/>
        </p:nvSpPr>
        <p:spPr>
          <a:xfrm>
            <a:off x="5466087" y="4720036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EEC69755-0831-BC35-E1A9-8105D404D7E4}"/>
              </a:ext>
            </a:extLst>
          </p:cNvPr>
          <p:cNvSpPr/>
          <p:nvPr/>
        </p:nvSpPr>
        <p:spPr>
          <a:xfrm>
            <a:off x="5524186" y="4720094"/>
            <a:ext cx="34289" cy="2060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3494574-2272-B056-A622-453AABC622F4}"/>
              </a:ext>
            </a:extLst>
          </p:cNvPr>
          <p:cNvSpPr/>
          <p:nvPr/>
        </p:nvSpPr>
        <p:spPr>
          <a:xfrm>
            <a:off x="3774125" y="4990631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626CA19-3CFB-9442-7D42-A9E076E066EC}"/>
              </a:ext>
            </a:extLst>
          </p:cNvPr>
          <p:cNvSpPr/>
          <p:nvPr/>
        </p:nvSpPr>
        <p:spPr>
          <a:xfrm>
            <a:off x="3832227" y="4990689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F713F2-CC62-026D-5451-7D3898D74B48}"/>
              </a:ext>
            </a:extLst>
          </p:cNvPr>
          <p:cNvSpPr/>
          <p:nvPr/>
        </p:nvSpPr>
        <p:spPr>
          <a:xfrm>
            <a:off x="3890329" y="4990747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AC78C0D-5FFD-C21C-8F6E-0F023CA8E8DF}"/>
              </a:ext>
            </a:extLst>
          </p:cNvPr>
          <p:cNvSpPr/>
          <p:nvPr/>
        </p:nvSpPr>
        <p:spPr>
          <a:xfrm>
            <a:off x="3948430" y="4990804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FDC15998-974C-C11F-0355-B34378519FBA}"/>
              </a:ext>
            </a:extLst>
          </p:cNvPr>
          <p:cNvSpPr/>
          <p:nvPr/>
        </p:nvSpPr>
        <p:spPr>
          <a:xfrm>
            <a:off x="4006532" y="4990862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64A095C-96AD-AE26-129E-381129020E99}"/>
              </a:ext>
            </a:extLst>
          </p:cNvPr>
          <p:cNvSpPr/>
          <p:nvPr/>
        </p:nvSpPr>
        <p:spPr>
          <a:xfrm>
            <a:off x="4064634" y="4990920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F29C19A-38E1-BAF4-2932-5B70E39D95E3}"/>
              </a:ext>
            </a:extLst>
          </p:cNvPr>
          <p:cNvSpPr/>
          <p:nvPr/>
        </p:nvSpPr>
        <p:spPr>
          <a:xfrm>
            <a:off x="4122736" y="4990978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FB373F4-906A-4E54-7D2D-72DD2522419B}"/>
              </a:ext>
            </a:extLst>
          </p:cNvPr>
          <p:cNvSpPr/>
          <p:nvPr/>
        </p:nvSpPr>
        <p:spPr>
          <a:xfrm>
            <a:off x="4180837" y="4991035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1BD8B27-46BA-5A02-326F-C5E4042ECD07}"/>
              </a:ext>
            </a:extLst>
          </p:cNvPr>
          <p:cNvSpPr/>
          <p:nvPr/>
        </p:nvSpPr>
        <p:spPr>
          <a:xfrm>
            <a:off x="4238939" y="4991093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8056F43-D8F9-63C9-FA63-651DA94319DB}"/>
              </a:ext>
            </a:extLst>
          </p:cNvPr>
          <p:cNvSpPr/>
          <p:nvPr/>
        </p:nvSpPr>
        <p:spPr>
          <a:xfrm>
            <a:off x="4297041" y="4991151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85DB8F7-37F2-0B5F-2F4E-72F103AC831B}"/>
              </a:ext>
            </a:extLst>
          </p:cNvPr>
          <p:cNvSpPr/>
          <p:nvPr/>
        </p:nvSpPr>
        <p:spPr>
          <a:xfrm>
            <a:off x="4355143" y="4991209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E2203D8-0207-5983-7300-8E6395E36E51}"/>
              </a:ext>
            </a:extLst>
          </p:cNvPr>
          <p:cNvSpPr/>
          <p:nvPr/>
        </p:nvSpPr>
        <p:spPr>
          <a:xfrm>
            <a:off x="4413244" y="4991271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5CC7D7E8-35CF-722C-C69C-E679155FA6A5}"/>
              </a:ext>
            </a:extLst>
          </p:cNvPr>
          <p:cNvSpPr/>
          <p:nvPr/>
        </p:nvSpPr>
        <p:spPr>
          <a:xfrm>
            <a:off x="4471346" y="4990400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BF0ECA-25E4-12D7-2781-2B7A44B10310}"/>
              </a:ext>
            </a:extLst>
          </p:cNvPr>
          <p:cNvSpPr/>
          <p:nvPr/>
        </p:nvSpPr>
        <p:spPr>
          <a:xfrm>
            <a:off x="4529448" y="4990458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F5747C5-1356-575A-C857-AC301F38C763}"/>
              </a:ext>
            </a:extLst>
          </p:cNvPr>
          <p:cNvSpPr/>
          <p:nvPr/>
        </p:nvSpPr>
        <p:spPr>
          <a:xfrm>
            <a:off x="4587550" y="4990516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6A934443-3F08-5DCB-4410-522D71F3885E}"/>
              </a:ext>
            </a:extLst>
          </p:cNvPr>
          <p:cNvSpPr/>
          <p:nvPr/>
        </p:nvSpPr>
        <p:spPr>
          <a:xfrm>
            <a:off x="4645649" y="4990573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37062EF-3707-C1AD-123F-827A6C866A3A}"/>
              </a:ext>
            </a:extLst>
          </p:cNvPr>
          <p:cNvSpPr/>
          <p:nvPr/>
        </p:nvSpPr>
        <p:spPr>
          <a:xfrm>
            <a:off x="4705681" y="4989880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C8E09C4-D6EE-D354-75F1-307F1AA522BF}"/>
              </a:ext>
            </a:extLst>
          </p:cNvPr>
          <p:cNvSpPr/>
          <p:nvPr/>
        </p:nvSpPr>
        <p:spPr>
          <a:xfrm>
            <a:off x="4763782" y="4989938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153770F9-71C2-11B7-8D10-560E05DC1639}"/>
              </a:ext>
            </a:extLst>
          </p:cNvPr>
          <p:cNvSpPr/>
          <p:nvPr/>
        </p:nvSpPr>
        <p:spPr>
          <a:xfrm>
            <a:off x="4821884" y="4989996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543623D-A32B-6CAF-5FAB-402DFB720C81}"/>
              </a:ext>
            </a:extLst>
          </p:cNvPr>
          <p:cNvSpPr/>
          <p:nvPr/>
        </p:nvSpPr>
        <p:spPr>
          <a:xfrm>
            <a:off x="4879986" y="4990054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B5739FF-FD11-3C28-C381-CD26A5825913}"/>
              </a:ext>
            </a:extLst>
          </p:cNvPr>
          <p:cNvSpPr/>
          <p:nvPr/>
        </p:nvSpPr>
        <p:spPr>
          <a:xfrm>
            <a:off x="4938088" y="4990111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838B396-D80F-0F9D-1912-DDFFD8E3729E}"/>
              </a:ext>
            </a:extLst>
          </p:cNvPr>
          <p:cNvSpPr/>
          <p:nvPr/>
        </p:nvSpPr>
        <p:spPr>
          <a:xfrm>
            <a:off x="4996189" y="4990169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7333243-4034-81E4-CEA4-E6603FD9867E}"/>
              </a:ext>
            </a:extLst>
          </p:cNvPr>
          <p:cNvSpPr/>
          <p:nvPr/>
        </p:nvSpPr>
        <p:spPr>
          <a:xfrm>
            <a:off x="5054291" y="4990227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796AC78-53C0-BC19-3879-5D84713A98E4}"/>
              </a:ext>
            </a:extLst>
          </p:cNvPr>
          <p:cNvSpPr/>
          <p:nvPr/>
        </p:nvSpPr>
        <p:spPr>
          <a:xfrm>
            <a:off x="5112393" y="4990285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A08DF66-0326-94CE-B392-614F6101CF27}"/>
              </a:ext>
            </a:extLst>
          </p:cNvPr>
          <p:cNvSpPr/>
          <p:nvPr/>
        </p:nvSpPr>
        <p:spPr>
          <a:xfrm>
            <a:off x="5170495" y="4990342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DC22318-4ADF-6281-DACB-AE3BC22F8C20}"/>
              </a:ext>
            </a:extLst>
          </p:cNvPr>
          <p:cNvSpPr/>
          <p:nvPr/>
        </p:nvSpPr>
        <p:spPr>
          <a:xfrm>
            <a:off x="5228596" y="4990400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9DA2F1B-97A3-7911-432D-4E60D21CD21E}"/>
              </a:ext>
            </a:extLst>
          </p:cNvPr>
          <p:cNvSpPr/>
          <p:nvPr/>
        </p:nvSpPr>
        <p:spPr>
          <a:xfrm>
            <a:off x="5286698" y="4990462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442F828-E687-4FD6-955A-A92ECF1BB39D}"/>
              </a:ext>
            </a:extLst>
          </p:cNvPr>
          <p:cNvSpPr/>
          <p:nvPr/>
        </p:nvSpPr>
        <p:spPr>
          <a:xfrm>
            <a:off x="5344800" y="4989592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930C339-B37E-DD71-310F-75A01D0A9F6F}"/>
              </a:ext>
            </a:extLst>
          </p:cNvPr>
          <p:cNvSpPr/>
          <p:nvPr/>
        </p:nvSpPr>
        <p:spPr>
          <a:xfrm>
            <a:off x="5402902" y="4989649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456353EB-B47B-0FD1-2C7D-EC67E604EB28}"/>
              </a:ext>
            </a:extLst>
          </p:cNvPr>
          <p:cNvSpPr/>
          <p:nvPr/>
        </p:nvSpPr>
        <p:spPr>
          <a:xfrm>
            <a:off x="5461003" y="4989707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A7BC40C-A987-9296-AC15-367FC82DC585}"/>
              </a:ext>
            </a:extLst>
          </p:cNvPr>
          <p:cNvSpPr/>
          <p:nvPr/>
        </p:nvSpPr>
        <p:spPr>
          <a:xfrm>
            <a:off x="5519103" y="4989765"/>
            <a:ext cx="34289" cy="2060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306A4D76-8F9B-4C57-942A-6B44ABB6444D}"/>
              </a:ext>
            </a:extLst>
          </p:cNvPr>
          <p:cNvSpPr/>
          <p:nvPr/>
        </p:nvSpPr>
        <p:spPr>
          <a:xfrm>
            <a:off x="5828930" y="4212169"/>
            <a:ext cx="192545" cy="2060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47EB0DD-C1ED-CEC2-F7B4-4F0D84C4EFA9}"/>
              </a:ext>
            </a:extLst>
          </p:cNvPr>
          <p:cNvSpPr/>
          <p:nvPr/>
        </p:nvSpPr>
        <p:spPr>
          <a:xfrm>
            <a:off x="5813155" y="3417656"/>
            <a:ext cx="192545" cy="2060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C52B7DF-329C-5D75-629C-ECB5BBD905D8}"/>
              </a:ext>
            </a:extLst>
          </p:cNvPr>
          <p:cNvSpPr/>
          <p:nvPr/>
        </p:nvSpPr>
        <p:spPr>
          <a:xfrm>
            <a:off x="5813155" y="3151687"/>
            <a:ext cx="192545" cy="206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DD265669-8C36-D5B8-E994-FBD122A12634}"/>
              </a:ext>
            </a:extLst>
          </p:cNvPr>
          <p:cNvSpPr/>
          <p:nvPr/>
        </p:nvSpPr>
        <p:spPr>
          <a:xfrm>
            <a:off x="5813155" y="2885719"/>
            <a:ext cx="192545" cy="20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C06B23B-BC9F-3C6A-F217-45DAEA466DD1}"/>
              </a:ext>
            </a:extLst>
          </p:cNvPr>
          <p:cNvSpPr txBox="1"/>
          <p:nvPr/>
        </p:nvSpPr>
        <p:spPr>
          <a:xfrm>
            <a:off x="3000075" y="1787544"/>
            <a:ext cx="854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b="1" dirty="0"/>
              <a:t>Preoperative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F278A25-2A6B-3D20-FEF7-F810364AAA91}"/>
              </a:ext>
            </a:extLst>
          </p:cNvPr>
          <p:cNvSpPr/>
          <p:nvPr/>
        </p:nvSpPr>
        <p:spPr>
          <a:xfrm>
            <a:off x="3549655" y="5322118"/>
            <a:ext cx="192545" cy="2060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3CF2856A-0BFF-FD2F-71A2-5923CDCBE7D2}"/>
              </a:ext>
            </a:extLst>
          </p:cNvPr>
          <p:cNvSpPr txBox="1"/>
          <p:nvPr/>
        </p:nvSpPr>
        <p:spPr>
          <a:xfrm>
            <a:off x="573732" y="5282554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900" dirty="0"/>
              <a:t>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472EA-DC18-6062-3391-3D8677F6F6EB}"/>
              </a:ext>
            </a:extLst>
          </p:cNvPr>
          <p:cNvSpPr/>
          <p:nvPr/>
        </p:nvSpPr>
        <p:spPr>
          <a:xfrm>
            <a:off x="3948406" y="2882290"/>
            <a:ext cx="192545" cy="20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FC8DE-F5C7-CC72-5A08-88D8D8C59B8A}"/>
              </a:ext>
            </a:extLst>
          </p:cNvPr>
          <p:cNvSpPr/>
          <p:nvPr/>
        </p:nvSpPr>
        <p:spPr>
          <a:xfrm>
            <a:off x="4251261" y="2885719"/>
            <a:ext cx="192545" cy="20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9A8AC-7991-4C39-CBA3-E3AA08ED25C2}"/>
              </a:ext>
            </a:extLst>
          </p:cNvPr>
          <p:cNvSpPr/>
          <p:nvPr/>
        </p:nvSpPr>
        <p:spPr>
          <a:xfrm>
            <a:off x="4563124" y="2880574"/>
            <a:ext cx="192545" cy="20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42970-A9F3-3E8D-BFC1-3DAC9D7D02E7}"/>
              </a:ext>
            </a:extLst>
          </p:cNvPr>
          <p:cNvSpPr/>
          <p:nvPr/>
        </p:nvSpPr>
        <p:spPr>
          <a:xfrm>
            <a:off x="5029866" y="2882290"/>
            <a:ext cx="192545" cy="2060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350" dirty="0"/>
          </a:p>
        </p:txBody>
      </p:sp>
    </p:spTree>
    <p:extLst>
      <p:ext uri="{BB962C8B-B14F-4D97-AF65-F5344CB8AC3E}">
        <p14:creationId xmlns:p14="http://schemas.microsoft.com/office/powerpoint/2010/main" val="293086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9C4F-B52A-D2BE-A9D1-929018C9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2A56135-655D-4CFA-C5BC-C3D85B85AE44}"/>
              </a:ext>
            </a:extLst>
          </p:cNvPr>
          <p:cNvSpPr txBox="1"/>
          <p:nvPr/>
        </p:nvSpPr>
        <p:spPr>
          <a:xfrm>
            <a:off x="1177412" y="504946"/>
            <a:ext cx="701285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Outcomes</a:t>
            </a:r>
            <a:endParaRPr lang="en-D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failure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Dialysis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Persistent hypotension/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	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inotropi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vasopressor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Ventilatortime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Admission time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Organizational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Time at Rigshospitalet. Time in the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Readmission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B6802-FE51-C305-450D-EA59F833411F}"/>
              </a:ext>
            </a:extLst>
          </p:cNvPr>
          <p:cNvSpPr txBox="1"/>
          <p:nvPr/>
        </p:nvSpPr>
        <p:spPr>
          <a:xfrm>
            <a:off x="1177411" y="3675399"/>
            <a:ext cx="701285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measurements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hemodynamics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ventilatorsettings</a:t>
            </a:r>
            <a:endParaRPr lang="en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Time-true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hypotensions, but for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 and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it to fix it with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medication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we see model </a:t>
            </a:r>
            <a:r>
              <a:rPr lang="en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saturation from a few parameters (for example time)</a:t>
            </a:r>
          </a:p>
        </p:txBody>
      </p:sp>
    </p:spTree>
    <p:extLst>
      <p:ext uri="{BB962C8B-B14F-4D97-AF65-F5344CB8AC3E}">
        <p14:creationId xmlns:p14="http://schemas.microsoft.com/office/powerpoint/2010/main" val="117635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C049-26B0-1281-345E-55051F6C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88821"/>
            <a:ext cx="6858000" cy="92114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DK" dirty="0"/>
              <a:t>Practicalities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29DED-D5C7-9EAC-3AFB-A393BA6C6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05101"/>
            <a:ext cx="6858000" cy="1793173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K" sz="2400" dirty="0"/>
              <a:t>Contract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K" sz="2400" dirty="0"/>
              <a:t>Access to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K" sz="2400" dirty="0"/>
              <a:t>Laptop</a:t>
            </a:r>
          </a:p>
          <a:p>
            <a:pPr algn="l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293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28E0-8914-7D78-B746-84E8ED71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DTU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A690D-AC61-572C-84EA-161F7F5E6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5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10391</TotalTime>
  <Words>237</Words>
  <Application>Microsoft Macintosh PowerPoint</Application>
  <PresentationFormat>On-screen Show (4:3)</PresentationFormat>
  <Paragraphs>115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Cardiac surgery prediction modelling</vt:lpstr>
      <vt:lpstr>EuroSCORE 2</vt:lpstr>
      <vt:lpstr>Cardiac patient data journey</vt:lpstr>
      <vt:lpstr>PowerPoint Presentation</vt:lpstr>
      <vt:lpstr>PowerPoint Presentation</vt:lpstr>
      <vt:lpstr>Practicalities</vt:lpstr>
      <vt:lpstr>DTU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Timeline</dc:title>
  <dc:creator>PresentationGO.com</dc:creator>
  <dc:description>© Copyright PresentationGO.com - Do not distribute or sale without written permission.</dc:description>
  <cp:lastModifiedBy>Lars Grønlykke</cp:lastModifiedBy>
  <cp:revision>20</cp:revision>
  <dcterms:created xsi:type="dcterms:W3CDTF">2014-11-26T05:14:11Z</dcterms:created>
  <dcterms:modified xsi:type="dcterms:W3CDTF">2024-02-12T22:40:27Z</dcterms:modified>
  <cp:category>Charts &amp; Diagrams; Timelines &amp; Planning</cp:category>
</cp:coreProperties>
</file>