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082" r:id="rId7"/>
    <p:sldMasterId id="2147484149" r:id="rId8"/>
  </p:sldMasterIdLst>
  <p:notesMasterIdLst>
    <p:notesMasterId r:id="rId31"/>
  </p:notesMasterIdLst>
  <p:handoutMasterIdLst>
    <p:handoutMasterId r:id="rId32"/>
  </p:handoutMasterIdLst>
  <p:sldIdLst>
    <p:sldId id="1487" r:id="rId9"/>
    <p:sldId id="1242" r:id="rId10"/>
    <p:sldId id="1351" r:id="rId11"/>
    <p:sldId id="1459" r:id="rId12"/>
    <p:sldId id="1506" r:id="rId13"/>
    <p:sldId id="1503" r:id="rId14"/>
    <p:sldId id="1504" r:id="rId15"/>
    <p:sldId id="1505" r:id="rId16"/>
    <p:sldId id="1507" r:id="rId17"/>
    <p:sldId id="1509" r:id="rId18"/>
    <p:sldId id="1510" r:id="rId19"/>
    <p:sldId id="1513" r:id="rId20"/>
    <p:sldId id="1514" r:id="rId21"/>
    <p:sldId id="1502" r:id="rId22"/>
    <p:sldId id="1516" r:id="rId23"/>
    <p:sldId id="1511" r:id="rId24"/>
    <p:sldId id="1512" r:id="rId25"/>
    <p:sldId id="1508" r:id="rId26"/>
    <p:sldId id="1515" r:id="rId27"/>
    <p:sldId id="1517" r:id="rId28"/>
    <p:sldId id="1417" r:id="rId29"/>
    <p:sldId id="1418" r:id="rId30"/>
  </p:sldIdLst>
  <p:sldSz cx="12188825" cy="6858000"/>
  <p:notesSz cx="7086600" cy="93726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28" userDrawn="1">
          <p15:clr>
            <a:srgbClr val="A4A3A4"/>
          </p15:clr>
        </p15:guide>
        <p15:guide id="2" orient="horz" pos="3000" userDrawn="1">
          <p15:clr>
            <a:srgbClr val="A4A3A4"/>
          </p15:clr>
        </p15:guide>
        <p15:guide id="3" orient="horz" pos="4200" userDrawn="1">
          <p15:clr>
            <a:srgbClr val="A4A3A4"/>
          </p15:clr>
        </p15:guide>
        <p15:guide id="8" orient="horz" pos="2376" userDrawn="1">
          <p15:clr>
            <a:srgbClr val="A4A3A4"/>
          </p15:clr>
        </p15:guide>
        <p15:guide id="9" orient="horz" pos="2952" userDrawn="1">
          <p15:clr>
            <a:srgbClr val="A4A3A4"/>
          </p15:clr>
        </p15:guide>
        <p15:guide id="10" pos="311" userDrawn="1">
          <p15:clr>
            <a:srgbClr val="A4A3A4"/>
          </p15:clr>
        </p15:guide>
        <p15:guide id="12" pos="7559" userDrawn="1">
          <p15:clr>
            <a:srgbClr val="A4A3A4"/>
          </p15:clr>
        </p15:guide>
        <p15:guide id="14" pos="3911" userDrawn="1">
          <p15:clr>
            <a:srgbClr val="A4A3A4"/>
          </p15:clr>
        </p15:guide>
        <p15:guide id="15" pos="2111" userDrawn="1">
          <p15:clr>
            <a:srgbClr val="A4A3A4"/>
          </p15:clr>
        </p15:guide>
        <p15:guide id="19" pos="2759" userDrawn="1">
          <p15:clr>
            <a:srgbClr val="A4A3A4"/>
          </p15:clr>
        </p15:guide>
        <p15:guide id="20" orient="horz" pos="2040" userDrawn="1">
          <p15:clr>
            <a:srgbClr val="A4A3A4"/>
          </p15:clr>
        </p15:guide>
        <p15:guide id="21" orient="horz" pos="2880" userDrawn="1">
          <p15:clr>
            <a:srgbClr val="A4A3A4"/>
          </p15:clr>
        </p15:guide>
        <p15:guide id="22" orient="horz" pos="3942">
          <p15:clr>
            <a:srgbClr val="A4A3A4"/>
          </p15:clr>
        </p15:guide>
        <p15:guide id="23" pos="7229">
          <p15:clr>
            <a:srgbClr val="A4A3A4"/>
          </p15:clr>
        </p15:guide>
        <p15:guide id="24" orient="horz" pos="3648" userDrawn="1">
          <p15:clr>
            <a:srgbClr val="A4A3A4"/>
          </p15:clr>
        </p15:guide>
        <p15:guide id="25" orient="horz" pos="4104" userDrawn="1">
          <p15:clr>
            <a:srgbClr val="A4A3A4"/>
          </p15:clr>
        </p15:guide>
        <p15:guide id="26" orient="horz" pos="3696" userDrawn="1">
          <p15:clr>
            <a:srgbClr val="A4A3A4"/>
          </p15:clr>
        </p15:guide>
        <p15:guide id="27" pos="149">
          <p15:clr>
            <a:srgbClr val="A4A3A4"/>
          </p15:clr>
        </p15:guide>
        <p15:guide id="28" pos="1967" userDrawn="1">
          <p15:clr>
            <a:srgbClr val="A4A3A4"/>
          </p15:clr>
        </p15:guide>
        <p15:guide id="29" pos="604">
          <p15:clr>
            <a:srgbClr val="A4A3A4"/>
          </p15:clr>
        </p15:guide>
      </p15:sldGuideLst>
    </p:ext>
    <p:ext uri="{2D200454-40CA-4A62-9FC3-DE9A4176ACB9}">
      <p15:notesGuideLst xmlns:p15="http://schemas.microsoft.com/office/powerpoint/2012/main">
        <p15:guide id="1" orient="horz" pos="2904" userDrawn="1">
          <p15:clr>
            <a:srgbClr val="A4A3A4"/>
          </p15:clr>
        </p15:guide>
        <p15:guide id="2" pos="2183" userDrawn="1">
          <p15:clr>
            <a:srgbClr val="A4A3A4"/>
          </p15:clr>
        </p15:guide>
        <p15:guide id="3" orient="horz" pos="2952" userDrawn="1">
          <p15:clr>
            <a:srgbClr val="A4A3A4"/>
          </p15:clr>
        </p15:guide>
        <p15:guide id="4" pos="2232"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36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B3C00"/>
    <a:srgbClr val="007FDE"/>
    <a:srgbClr val="00188F"/>
    <a:srgbClr val="008272"/>
    <a:srgbClr val="0088EE"/>
    <a:srgbClr val="0042AC"/>
    <a:srgbClr val="FBE8E7"/>
    <a:srgbClr val="969696"/>
    <a:srgbClr val="0072C6"/>
    <a:srgbClr val="2D82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59" autoAdjust="0"/>
    <p:restoredTop sz="86418" autoAdjust="0"/>
  </p:normalViewPr>
  <p:slideViewPr>
    <p:cSldViewPr snapToGrid="0">
      <p:cViewPr varScale="1">
        <p:scale>
          <a:sx n="103" d="100"/>
          <a:sy n="103" d="100"/>
        </p:scale>
        <p:origin x="744" y="114"/>
      </p:cViewPr>
      <p:guideLst>
        <p:guide orient="horz" pos="2328"/>
        <p:guide orient="horz" pos="3000"/>
        <p:guide orient="horz" pos="4200"/>
        <p:guide orient="horz" pos="2376"/>
        <p:guide orient="horz" pos="2952"/>
        <p:guide pos="311"/>
        <p:guide pos="7559"/>
        <p:guide pos="3911"/>
        <p:guide pos="2111"/>
        <p:guide pos="2759"/>
        <p:guide orient="horz" pos="2040"/>
        <p:guide orient="horz" pos="2880"/>
        <p:guide orient="horz" pos="3942"/>
        <p:guide pos="7229"/>
        <p:guide orient="horz" pos="3648"/>
        <p:guide orient="horz" pos="4104"/>
        <p:guide orient="horz" pos="3696"/>
        <p:guide pos="149"/>
        <p:guide pos="1967"/>
        <p:guide pos="604"/>
      </p:guideLst>
    </p:cSldViewPr>
  </p:slideViewPr>
  <p:notesTextViewPr>
    <p:cViewPr>
      <p:scale>
        <a:sx n="3" d="2"/>
        <a:sy n="3" d="2"/>
      </p:scale>
      <p:origin x="0" y="0"/>
    </p:cViewPr>
  </p:notesTextViewPr>
  <p:sorterViewPr>
    <p:cViewPr varScale="1">
      <p:scale>
        <a:sx n="1" d="1"/>
        <a:sy n="1" d="1"/>
      </p:scale>
      <p:origin x="0" y="-19164"/>
    </p:cViewPr>
  </p:sorterViewPr>
  <p:notesViewPr>
    <p:cSldViewPr snapToGrid="0" showGuides="1">
      <p:cViewPr varScale="1">
        <p:scale>
          <a:sx n="87" d="100"/>
          <a:sy n="87" d="100"/>
        </p:scale>
        <p:origin x="3780" y="102"/>
      </p:cViewPr>
      <p:guideLst>
        <p:guide orient="horz" pos="2904"/>
        <p:guide pos="2183"/>
        <p:guide orient="horz" pos="2952"/>
        <p:guide pos="2232"/>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2.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 Type="http://schemas.openxmlformats.org/officeDocument/2006/relationships/customXml" Target="../customXml/item3.xml"/><Relationship Id="rId21" Type="http://schemas.openxmlformats.org/officeDocument/2006/relationships/slide" Target="slides/slide13.xml"/><Relationship Id="rId34" Type="http://schemas.openxmlformats.org/officeDocument/2006/relationships/presProps" Target="presProps.xml"/><Relationship Id="rId7" Type="http://schemas.openxmlformats.org/officeDocument/2006/relationships/slideMaster" Target="slideMasters/slideMaster1.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slide" Target="slides/slide21.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customXml" Target="../customXml/item5.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theme" Target="theme/theme1.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notesMaster" Target="notesMasters/notesMaster1.xml"/><Relationship Id="rId4" Type="http://schemas.openxmlformats.org/officeDocument/2006/relationships/customXml" Target="../customXml/item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3070860" cy="468630"/>
          </a:xfrm>
          <a:prstGeom prst="rect">
            <a:avLst/>
          </a:prstGeom>
        </p:spPr>
        <p:txBody>
          <a:bodyPr vert="horz" lIns="94044" tIns="47022" rIns="94044" bIns="47022" rtlCol="0"/>
          <a:lstStyle>
            <a:lvl1pPr algn="l">
              <a:defRPr sz="1200"/>
            </a:lvl1pPr>
          </a:lstStyle>
          <a:p>
            <a:r>
              <a:rPr lang="en-US" dirty="0"/>
              <a:t>Microsoft Office</a:t>
            </a:r>
          </a:p>
        </p:txBody>
      </p:sp>
      <p:sp>
        <p:nvSpPr>
          <p:cNvPr id="7" name="Date Placeholder 6"/>
          <p:cNvSpPr>
            <a:spLocks noGrp="1"/>
          </p:cNvSpPr>
          <p:nvPr>
            <p:ph type="dt" sz="quarter" idx="1"/>
          </p:nvPr>
        </p:nvSpPr>
        <p:spPr>
          <a:xfrm>
            <a:off x="4014100" y="0"/>
            <a:ext cx="3070860" cy="468630"/>
          </a:xfrm>
          <a:prstGeom prst="rect">
            <a:avLst/>
          </a:prstGeom>
        </p:spPr>
        <p:txBody>
          <a:bodyPr vert="horz" lIns="94044" tIns="47022" rIns="94044" bIns="47022" rtlCol="0"/>
          <a:lstStyle>
            <a:lvl1pPr algn="r">
              <a:defRPr sz="1200"/>
            </a:lvl1pPr>
          </a:lstStyle>
          <a:p>
            <a:fld id="{DE219B1A-AE41-483B-A766-69B9363DDA6A}" type="datetimeFigureOut">
              <a:rPr lang="en-US" smtClean="0"/>
              <a:t>4/19/2017</a:t>
            </a:fld>
            <a:endParaRPr lang="en-US"/>
          </a:p>
        </p:txBody>
      </p:sp>
      <p:sp>
        <p:nvSpPr>
          <p:cNvPr id="8" name="Footer Placeholder 7"/>
          <p:cNvSpPr>
            <a:spLocks noGrp="1"/>
          </p:cNvSpPr>
          <p:nvPr>
            <p:ph type="ftr" sz="quarter" idx="2"/>
          </p:nvPr>
        </p:nvSpPr>
        <p:spPr>
          <a:xfrm>
            <a:off x="0" y="8902343"/>
            <a:ext cx="5988177" cy="375346"/>
          </a:xfrm>
          <a:prstGeom prst="rect">
            <a:avLst/>
          </a:prstGeom>
        </p:spPr>
        <p:txBody>
          <a:bodyPr vert="horz" lIns="0" tIns="47022" rIns="94044" bIns="47022" rtlCol="0" anchor="b"/>
          <a:lstStyle>
            <a:lvl1pPr algn="l">
              <a:defRPr sz="1200"/>
            </a:lvl1pPr>
          </a:lstStyle>
          <a:p>
            <a:pPr marL="238375" defTabSz="940130"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976365" y="8902344"/>
            <a:ext cx="1108594" cy="468630"/>
          </a:xfrm>
          <a:prstGeom prst="rect">
            <a:avLst/>
          </a:prstGeom>
        </p:spPr>
        <p:txBody>
          <a:bodyPr vert="horz" lIns="94044" tIns="47022" rIns="94044" bIns="47022" rtlCol="0" anchor="b"/>
          <a:lstStyle>
            <a:lvl1pPr algn="r">
              <a:defRPr sz="1200"/>
            </a:lvl1pPr>
          </a:lstStyle>
          <a:p>
            <a:fld id="{0EC9E9D6-92A0-482B-A603-C9BA7FFB8190}" type="slidenum">
              <a:rPr lang="en-US" smtClean="0"/>
              <a:t>‹#›</a:t>
            </a:fld>
            <a:endParaRPr lang="en-US"/>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420688" y="703263"/>
            <a:ext cx="6245225" cy="3514725"/>
          </a:xfrm>
          <a:prstGeom prst="rect">
            <a:avLst/>
          </a:prstGeom>
          <a:noFill/>
          <a:ln w="12700">
            <a:solidFill>
              <a:prstClr val="black"/>
            </a:solidFill>
          </a:ln>
        </p:spPr>
        <p:txBody>
          <a:bodyPr vert="horz" lIns="94044" tIns="47022" rIns="94044" bIns="47022" rtlCol="0" anchor="ctr"/>
          <a:lstStyle/>
          <a:p>
            <a:endParaRPr lang="en-US"/>
          </a:p>
        </p:txBody>
      </p:sp>
      <p:sp>
        <p:nvSpPr>
          <p:cNvPr id="11" name="Date Placeholder 10"/>
          <p:cNvSpPr>
            <a:spLocks noGrp="1"/>
          </p:cNvSpPr>
          <p:nvPr>
            <p:ph type="dt" idx="1"/>
          </p:nvPr>
        </p:nvSpPr>
        <p:spPr>
          <a:xfrm>
            <a:off x="4014100" y="0"/>
            <a:ext cx="3070860" cy="468630"/>
          </a:xfrm>
          <a:prstGeom prst="rect">
            <a:avLst/>
          </a:prstGeom>
        </p:spPr>
        <p:txBody>
          <a:bodyPr vert="horz" lIns="94044" tIns="47022" rIns="94044" bIns="47022" rtlCol="0"/>
          <a:lstStyle>
            <a:lvl1pPr algn="r">
              <a:defRPr sz="1200"/>
            </a:lvl1pPr>
          </a:lstStyle>
          <a:p>
            <a:fld id="{D51B1278-D92B-4AF3-A9C1-71DD298190CE}" type="datetimeFigureOut">
              <a:rPr lang="en-US" smtClean="0"/>
              <a:t>4/19/2017</a:t>
            </a:fld>
            <a:endParaRPr lang="en-US"/>
          </a:p>
        </p:txBody>
      </p:sp>
      <p:sp>
        <p:nvSpPr>
          <p:cNvPr id="12" name="Notes Placeholder 11"/>
          <p:cNvSpPr>
            <a:spLocks noGrp="1"/>
          </p:cNvSpPr>
          <p:nvPr>
            <p:ph type="body" sz="quarter" idx="3"/>
          </p:nvPr>
        </p:nvSpPr>
        <p:spPr>
          <a:xfrm>
            <a:off x="708660" y="4451985"/>
            <a:ext cx="5669280" cy="4217670"/>
          </a:xfrm>
          <a:prstGeom prst="rect">
            <a:avLst/>
          </a:prstGeom>
        </p:spPr>
        <p:txBody>
          <a:bodyPr vert="horz" lIns="94044" tIns="47022" rIns="94044" bIns="47022"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6106286" y="8902344"/>
            <a:ext cx="978673" cy="468630"/>
          </a:xfrm>
          <a:prstGeom prst="rect">
            <a:avLst/>
          </a:prstGeom>
        </p:spPr>
        <p:txBody>
          <a:bodyPr vert="horz" lIns="94044" tIns="47022" rIns="94044" bIns="47022" rtlCol="0" anchor="b"/>
          <a:lstStyle>
            <a:lvl1pPr algn="r">
              <a:defRPr sz="1200"/>
            </a:lvl1pPr>
          </a:lstStyle>
          <a:p>
            <a:fld id="{B4008EB6-D09E-4580-8CD6-DDB14511944F}" type="slidenum">
              <a:rPr lang="en-US" smtClean="0"/>
              <a:t>‹#›</a:t>
            </a:fld>
            <a:endParaRPr lang="en-US" dirty="0"/>
          </a:p>
        </p:txBody>
      </p:sp>
      <p:sp>
        <p:nvSpPr>
          <p:cNvPr id="14" name="Header Placeholder 5"/>
          <p:cNvSpPr>
            <a:spLocks noGrp="1"/>
          </p:cNvSpPr>
          <p:nvPr>
            <p:ph type="hdr" sz="quarter"/>
          </p:nvPr>
        </p:nvSpPr>
        <p:spPr>
          <a:xfrm>
            <a:off x="0" y="0"/>
            <a:ext cx="3070860" cy="468630"/>
          </a:xfrm>
          <a:prstGeom prst="rect">
            <a:avLst/>
          </a:prstGeom>
        </p:spPr>
        <p:txBody>
          <a:bodyPr vert="horz" lIns="94044" tIns="47022" rIns="94044" bIns="47022" rtlCol="0"/>
          <a:lstStyle>
            <a:lvl1pPr algn="l">
              <a:defRPr sz="1200"/>
            </a:lvl1pPr>
          </a:lstStyle>
          <a:p>
            <a:r>
              <a:rPr lang="en-US" dirty="0"/>
              <a:t>Microsoft Office</a:t>
            </a:r>
          </a:p>
        </p:txBody>
      </p:sp>
      <p:sp>
        <p:nvSpPr>
          <p:cNvPr id="15" name="Footer Placeholder 7"/>
          <p:cNvSpPr>
            <a:spLocks noGrp="1"/>
          </p:cNvSpPr>
          <p:nvPr>
            <p:ph type="ftr" sz="quarter" idx="4"/>
          </p:nvPr>
        </p:nvSpPr>
        <p:spPr>
          <a:xfrm>
            <a:off x="0" y="8902343"/>
            <a:ext cx="5988177" cy="375346"/>
          </a:xfrm>
          <a:prstGeom prst="rect">
            <a:avLst/>
          </a:prstGeom>
        </p:spPr>
        <p:txBody>
          <a:bodyPr vert="horz" lIns="0" tIns="47022" rIns="94044" bIns="47022" rtlCol="0" anchor="b"/>
          <a:lstStyle>
            <a:lvl1pPr algn="l">
              <a:defRPr sz="1200"/>
            </a:lvl1pPr>
          </a:lstStyle>
          <a:p>
            <a:pPr marL="238375" defTabSz="940130"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3"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22867">
              <a:spcAft>
                <a:spcPts val="336"/>
              </a:spcAft>
            </a:pPr>
            <a:endParaRPr lang="en-US" dirty="0">
              <a:solidFill>
                <a:schemeClr val="bg1"/>
              </a:solidFill>
            </a:endParaRPr>
          </a:p>
        </p:txBody>
      </p:sp>
      <p:sp>
        <p:nvSpPr>
          <p:cNvPr id="6" name="Date Placeholder 5"/>
          <p:cNvSpPr>
            <a:spLocks noGrp="1"/>
          </p:cNvSpPr>
          <p:nvPr>
            <p:ph type="dt" idx="12"/>
          </p:nvPr>
        </p:nvSpPr>
        <p:spPr/>
        <p:txBody>
          <a:bodyPr/>
          <a:lstStyle/>
          <a:p>
            <a:fld id="{D4664A66-7F43-48D1-91D2-AE7A931D6495}" type="datetime1">
              <a:rPr lang="en-US" smtClean="0">
                <a:solidFill>
                  <a:prstClr val="black"/>
                </a:solidFill>
              </a:rPr>
              <a:pPr/>
              <a:t>4/19/2017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a:t>
            </a:fld>
            <a:endParaRPr lang="en-US" dirty="0">
              <a:solidFill>
                <a:prstClr val="black"/>
              </a:solidFill>
            </a:endParaRPr>
          </a:p>
        </p:txBody>
      </p:sp>
      <p:sp>
        <p:nvSpPr>
          <p:cNvPr id="8" name="Header Placeholder 5"/>
          <p:cNvSpPr>
            <a:spLocks noGrp="1"/>
          </p:cNvSpPr>
          <p:nvPr>
            <p:ph type="hdr" sz="quarter"/>
          </p:nvPr>
        </p:nvSpPr>
        <p:spPr>
          <a:xfrm>
            <a:off x="0" y="0"/>
            <a:ext cx="3070860" cy="468630"/>
          </a:xfrm>
          <a:prstGeom prst="rect">
            <a:avLst/>
          </a:prstGeom>
        </p:spPr>
        <p:txBody>
          <a:bodyPr vert="horz" lIns="94044" tIns="47022" rIns="94044" bIns="47022" rtlCol="0"/>
          <a:lstStyle>
            <a:lvl1pPr algn="l">
              <a:defRPr sz="1200"/>
            </a:lvl1pPr>
          </a:lstStyle>
          <a:p>
            <a:r>
              <a:rPr lang="en-US" dirty="0">
                <a:solidFill>
                  <a:prstClr val="black"/>
                </a:solidFill>
              </a:rPr>
              <a:t>Microsoft Office</a:t>
            </a:r>
          </a:p>
        </p:txBody>
      </p:sp>
      <p:sp>
        <p:nvSpPr>
          <p:cNvPr id="9" name="Footer Placeholder 7"/>
          <p:cNvSpPr>
            <a:spLocks noGrp="1"/>
          </p:cNvSpPr>
          <p:nvPr>
            <p:ph type="ftr" sz="quarter" idx="4"/>
          </p:nvPr>
        </p:nvSpPr>
        <p:spPr>
          <a:xfrm>
            <a:off x="0" y="8902343"/>
            <a:ext cx="5988177" cy="375346"/>
          </a:xfrm>
          <a:prstGeom prst="rect">
            <a:avLst/>
          </a:prstGeom>
        </p:spPr>
        <p:txBody>
          <a:bodyPr vert="horz" lIns="0" tIns="47022" rIns="94044" bIns="47022" rtlCol="0" anchor="b"/>
          <a:lstStyle>
            <a:lvl1pPr algn="l">
              <a:defRPr sz="1200"/>
            </a:lvl1pPr>
          </a:lstStyle>
          <a:p>
            <a:pPr marL="238375" defTabSz="940130"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5889772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6136582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170637819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a:t>Click to edit title style</a:t>
            </a:r>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a:t>Speaker Title</a:t>
            </a:r>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615004" y="4873973"/>
            <a:ext cx="4362138" cy="2046779"/>
          </a:xfrm>
          <a:prstGeom prst="rect">
            <a:avLst/>
          </a:prstGeom>
        </p:spPr>
      </p:pic>
    </p:spTree>
    <p:extLst>
      <p:ext uri="{BB962C8B-B14F-4D97-AF65-F5344CB8AC3E}">
        <p14:creationId xmlns:p14="http://schemas.microsoft.com/office/powerpoint/2010/main" val="771594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a:t>Click to edit Master text styles</a:t>
            </a:r>
          </a:p>
          <a:p>
            <a:pPr marL="292100" marR="0" lvl="1"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a:t>Second level</a:t>
            </a:r>
          </a:p>
          <a:p>
            <a:pPr marL="292100" marR="0" lvl="2"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a:t>Third level</a:t>
            </a:r>
          </a:p>
          <a:p>
            <a:pPr marL="292100" marR="0" lvl="3"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a:t>Fourth level</a:t>
            </a:r>
          </a:p>
          <a:p>
            <a:pPr marL="292100" marR="0" lvl="4"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a:t>Fifth level</a:t>
            </a:r>
            <a:endParaRPr lang="en-US" dirty="0"/>
          </a:p>
        </p:txBody>
      </p:sp>
      <p:pic>
        <p:nvPicPr>
          <p:cNvPr id="9" name="Picture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0"/>
            <a:ext cx="5433533"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a:t>Click to edit Master text styles</a:t>
            </a:r>
          </a:p>
        </p:txBody>
      </p:sp>
      <p:sp>
        <p:nvSpPr>
          <p:cNvPr id="12" name="Title 11"/>
          <p:cNvSpPr>
            <a:spLocks noGrp="1"/>
          </p:cNvSpPr>
          <p:nvPr>
            <p:ph type="title"/>
          </p:nvPr>
        </p:nvSpPr>
        <p:spPr/>
        <p:txBody>
          <a:bodyPr>
            <a:noAutofit/>
          </a:bodyPr>
          <a:lstStyle>
            <a:lvl1pPr>
              <a:defRPr/>
            </a:lvl1pPr>
          </a:lstStyle>
          <a:p>
            <a:r>
              <a:rPr lang="en-US"/>
              <a:t>Click to edit Master title style</a:t>
            </a:r>
            <a:endParaRPr lang="en-US" dirty="0"/>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9672116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a:t>Click to insert photo.</a:t>
            </a: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a:t>Click to edit Master text styles</a:t>
            </a:r>
          </a:p>
        </p:txBody>
      </p:sp>
    </p:spTree>
    <p:extLst>
      <p:ext uri="{BB962C8B-B14F-4D97-AF65-F5344CB8AC3E}">
        <p14:creationId xmlns:p14="http://schemas.microsoft.com/office/powerpoint/2010/main" val="38572461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a:t>Click to insert photo.</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3237559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a:t>Click to edit Master text styles</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2350279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a:t>Click to edit Master text styles</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101486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a:t>Click to edit Master text styles</a:t>
            </a:r>
          </a:p>
        </p:txBody>
      </p:sp>
      <p:pic>
        <p:nvPicPr>
          <p:cNvPr id="5" name="Picture 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9553549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a:t>Click to insert photo.</a:t>
            </a:r>
          </a:p>
        </p:txBody>
      </p:sp>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a:t>Click to edit Master text styles</a:t>
            </a:r>
          </a:p>
        </p:txBody>
      </p:sp>
      <p:pic>
        <p:nvPicPr>
          <p:cNvPr id="10" name="Picture 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69267222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a:t>Click to edit Master text styles</a:t>
            </a:r>
          </a:p>
        </p:txBody>
      </p:sp>
      <p:pic>
        <p:nvPicPr>
          <p:cNvPr id="5" name="Picture 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49392577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a:t>Click to edit Master text styles</a:t>
            </a:r>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370641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Alternative">
    <p:bg>
      <p:bgPr>
        <a:solidFill>
          <a:schemeClr val="bg1"/>
        </a:solidFill>
        <a:effectLst/>
      </p:bgPr>
    </p:bg>
    <p:spTree>
      <p:nvGrpSpPr>
        <p:cNvPr id="1" name=""/>
        <p:cNvGrpSpPr/>
        <p:nvPr/>
      </p:nvGrpSpPr>
      <p:grpSpPr>
        <a:xfrm>
          <a:off x="0" y="0"/>
          <a:ext cx="0" cy="0"/>
          <a:chOff x="0" y="0"/>
          <a:chExt cx="0" cy="0"/>
        </a:xfrm>
      </p:grpSpPr>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t="18048" r="2623"/>
          <a:stretch/>
        </p:blipFill>
        <p:spPr>
          <a:xfrm>
            <a:off x="16512" y="-12701"/>
            <a:ext cx="12256428" cy="6871393"/>
          </a:xfrm>
          <a:prstGeom prst="rect">
            <a:avLst/>
          </a:prstGeom>
        </p:spPr>
      </p:pic>
      <p:sp>
        <p:nvSpPr>
          <p:cNvPr id="9" name="Rectangle 1"/>
          <p:cNvSpPr/>
          <p:nvPr userDrawn="1"/>
        </p:nvSpPr>
        <p:spPr bwMode="auto">
          <a:xfrm flipH="1">
            <a:off x="0" y="-16042"/>
            <a:ext cx="12272940" cy="6858000"/>
          </a:xfrm>
          <a:prstGeom prst="rect">
            <a:avLst/>
          </a:prstGeom>
          <a:gradFill>
            <a:gsLst>
              <a:gs pos="40000">
                <a:srgbClr val="000000">
                  <a:alpha val="0"/>
                </a:srgbClr>
              </a:gs>
              <a:gs pos="100000">
                <a:srgbClr val="000000">
                  <a:alpha val="53000"/>
                </a:srgbClr>
              </a:gs>
            </a:gsLst>
            <a:lin ang="2400000" scaled="0"/>
          </a:gra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384" tIns="45692" rIns="91384" bIns="45692" numCol="1" rtlCol="0" anchor="ctr" anchorCtr="0" compatLnSpc="1">
            <a:prstTxWarp prst="textNoShape">
              <a:avLst/>
            </a:prstTxWarp>
          </a:bodyPr>
          <a:lstStyle/>
          <a:p>
            <a:pPr algn="ctr" defTabSz="913513" fontAlgn="base">
              <a:spcBef>
                <a:spcPct val="0"/>
              </a:spcBef>
              <a:spcAft>
                <a:spcPct val="0"/>
              </a:spcAft>
            </a:pPr>
            <a:endParaRPr lang="en-US" sz="2298" dirty="0">
              <a:gradFill>
                <a:gsLst>
                  <a:gs pos="0">
                    <a:srgbClr val="FFFFFF"/>
                  </a:gs>
                  <a:gs pos="100000">
                    <a:srgbClr val="FFFFFF"/>
                  </a:gs>
                </a:gsLst>
                <a:lin ang="5400000" scaled="0"/>
              </a:gradFill>
            </a:endParaRPr>
          </a:p>
        </p:txBody>
      </p:sp>
      <p:sp>
        <p:nvSpPr>
          <p:cNvPr id="2" name="Title 1"/>
          <p:cNvSpPr>
            <a:spLocks noGrp="1"/>
          </p:cNvSpPr>
          <p:nvPr>
            <p:ph type="title" hasCustomPrompt="1"/>
          </p:nvPr>
        </p:nvSpPr>
        <p:spPr>
          <a:xfrm>
            <a:off x="493713" y="3922721"/>
            <a:ext cx="8822964" cy="1254354"/>
          </a:xfrm>
          <a:solidFill>
            <a:schemeClr val="tx2">
              <a:alpha val="86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08000" tIns="45720" rIns="45720" bIns="72000" numCol="1" spcCol="0" rtlCol="0" fromWordArt="0" anchor="ctr" anchorCtr="0" forceAA="0" compatLnSpc="1">
            <a:prstTxWarp prst="textNoShape">
              <a:avLst/>
            </a:prstTxWarp>
            <a:noAutofit/>
          </a:bodyPr>
          <a:lstStyle>
            <a:lvl1pPr>
              <a:defRPr lang="en-US" sz="4000" dirty="0">
                <a:solidFill>
                  <a:srgbClr val="FFFFFF"/>
                </a:solidFill>
                <a:latin typeface="Segoe UI Light"/>
                <a:cs typeface="+mn-cs"/>
              </a:defRPr>
            </a:lvl1pPr>
          </a:lstStyle>
          <a:p>
            <a:pPr marL="0" lvl="0"/>
            <a:r>
              <a:rPr lang="en-US" dirty="0"/>
              <a:t>Click to edit title style</a:t>
            </a:r>
          </a:p>
        </p:txBody>
      </p:sp>
      <p:sp>
        <p:nvSpPr>
          <p:cNvPr id="5" name="Text Placeholder 4"/>
          <p:cNvSpPr>
            <a:spLocks noGrp="1"/>
          </p:cNvSpPr>
          <p:nvPr>
            <p:ph type="body" sz="quarter" idx="12"/>
          </p:nvPr>
        </p:nvSpPr>
        <p:spPr>
          <a:xfrm>
            <a:off x="493713" y="5307324"/>
            <a:ext cx="4212197" cy="498598"/>
          </a:xfrm>
        </p:spPr>
        <p:txBody>
          <a:bodyPr>
            <a:noAutofit/>
          </a:bodyPr>
          <a:lstStyle>
            <a:lvl1pPr marL="0" indent="0">
              <a:spcBef>
                <a:spcPts val="0"/>
              </a:spcBef>
              <a:buNone/>
              <a:defRPr sz="2800" spc="-70" baseline="0">
                <a:gradFill>
                  <a:gsLst>
                    <a:gs pos="0">
                      <a:schemeClr val="bg1"/>
                    </a:gs>
                    <a:gs pos="100000">
                      <a:schemeClr val="bg1"/>
                    </a:gs>
                  </a:gsLst>
                  <a:lin ang="5400000" scaled="0"/>
                </a:gradFill>
                <a:latin typeface="+mj-lt"/>
              </a:defRPr>
            </a:lvl1pPr>
          </a:lstStyle>
          <a:p>
            <a:endParaRPr lang="en-US" sz="2400" spc="-70" dirty="0">
              <a:solidFill>
                <a:schemeClr val="bg1"/>
              </a:solidFill>
              <a:latin typeface="+mj-lt"/>
            </a:endParaRPr>
          </a:p>
        </p:txBody>
      </p:sp>
    </p:spTree>
    <p:extLst>
      <p:ext uri="{BB962C8B-B14F-4D97-AF65-F5344CB8AC3E}">
        <p14:creationId xmlns:p14="http://schemas.microsoft.com/office/powerpoint/2010/main" val="101048825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Orange Bar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3173506" y="228600"/>
            <a:ext cx="8494619" cy="747897"/>
          </a:xfrm>
        </p:spPr>
        <p:txBody>
          <a:bodyPr/>
          <a:lstStyle>
            <a:lvl1pPr>
              <a:defRPr>
                <a:gradFill>
                  <a:gsLst>
                    <a:gs pos="1250">
                      <a:schemeClr val="tx2"/>
                    </a:gs>
                    <a:gs pos="100000">
                      <a:schemeClr val="tx2"/>
                    </a:gs>
                  </a:gsLst>
                  <a:lin ang="5400000" scaled="0"/>
                </a:gradFill>
              </a:defRPr>
            </a:lvl1pPr>
          </a:lstStyle>
          <a:p>
            <a:r>
              <a:rPr lang="en-US" dirty="0"/>
              <a:t>Click to edit Master title style</a:t>
            </a:r>
          </a:p>
        </p:txBody>
      </p:sp>
      <p:sp>
        <p:nvSpPr>
          <p:cNvPr id="5" name="Text Placeholder 4"/>
          <p:cNvSpPr>
            <a:spLocks noGrp="1"/>
          </p:cNvSpPr>
          <p:nvPr>
            <p:ph type="body" sz="quarter" idx="10"/>
          </p:nvPr>
        </p:nvSpPr>
        <p:spPr>
          <a:xfrm>
            <a:off x="3173506" y="1447799"/>
            <a:ext cx="8494619" cy="2043636"/>
          </a:xfrm>
          <a:prstGeom prst="rect">
            <a:avLst/>
          </a:prstGeom>
        </p:spPr>
        <p:txBody>
          <a:bodyPr/>
          <a:lstStyle>
            <a:lvl1pPr marL="284163" indent="-284163">
              <a:buFont typeface="Wingdings" pitchFamily="2" charset="2"/>
              <a:buChar char=""/>
              <a:defRPr sz="3600">
                <a:solidFill>
                  <a:schemeClr val="tx2"/>
                </a:solidFill>
              </a:defRPr>
            </a:lvl1pPr>
            <a:lvl2pPr marL="517525" indent="-233363">
              <a:buFont typeface="Wingdings" pitchFamily="2" charset="2"/>
              <a:buChar char=""/>
              <a:defRPr sz="2000">
                <a:latin typeface="+mn-lt"/>
              </a:defRPr>
            </a:lvl2pPr>
            <a:lvl3pPr marL="741363" indent="-223838">
              <a:buFont typeface="Wingdings" pitchFamily="2" charset="2"/>
              <a:buChar char=""/>
              <a:tabLst/>
              <a:defRPr sz="2000">
                <a:latin typeface="+mn-lt"/>
              </a:defRPr>
            </a:lvl3pPr>
            <a:lvl4pPr marL="914400" indent="-173038">
              <a:buFont typeface="Wingdings" pitchFamily="2" charset="2"/>
              <a:buChar char=""/>
              <a:defRPr sz="1800">
                <a:latin typeface="+mn-lt"/>
              </a:defRPr>
            </a:lvl4pPr>
            <a:lvl5pPr marL="1087438" indent="-173038">
              <a:buFont typeface="Wingdings" pitchFamily="2" charset="2"/>
              <a:buChar char=""/>
              <a:tabLst/>
              <a:defRPr sz="18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9" name="Picture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
        <p:nvSpPr>
          <p:cNvPr id="6" name="Rectangle 5"/>
          <p:cNvSpPr/>
          <p:nvPr userDrawn="1"/>
        </p:nvSpPr>
        <p:spPr bwMode="white">
          <a:xfrm>
            <a:off x="0" y="0"/>
            <a:ext cx="301214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99568326"/>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3"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a:t>Click to insert photo.</a:t>
            </a:r>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279596982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a:t>“Click to edit Master text styles”</a:t>
            </a:r>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a:t>Click to edit Master text styles</a:t>
            </a:r>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54261548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dirty="0"/>
              <a:t>Click to edit Master title style</a:t>
            </a:r>
          </a:p>
        </p:txBody>
      </p:sp>
      <p:pic>
        <p:nvPicPr>
          <p:cNvPr id="5" name="Picture 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2_Title Only">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dirty="0"/>
              <a:t>Click to edit Master title style</a:t>
            </a:r>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120275459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1355361703"/>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a:t>Slide for Developer Code</a:t>
            </a:r>
          </a:p>
        </p:txBody>
      </p:sp>
      <p:sp>
        <p:nvSpPr>
          <p:cNvPr id="3" name="Rectangle 2"/>
          <p:cNvSpPr/>
          <p:nvPr userDrawn="1"/>
        </p:nvSpPr>
        <p:spPr bwMode="hidden">
          <a:xfrm>
            <a:off x="0" y="1155940"/>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8" y="1447800"/>
            <a:ext cx="11152188" cy="1988237"/>
          </a:xfrm>
        </p:spPr>
        <p:txBody>
          <a:bodyPr/>
          <a:lstStyle>
            <a:lvl1pPr marL="0" indent="0">
              <a:lnSpc>
                <a:spcPct val="95000"/>
              </a:lnSpc>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530996961"/>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Q&amp;A">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1" y="0"/>
            <a:ext cx="12209165" cy="6858000"/>
          </a:xfrm>
          <a:prstGeom prst="rect">
            <a:avLst/>
          </a:prstGeom>
        </p:spPr>
      </p:pic>
      <p:pic>
        <p:nvPicPr>
          <p:cNvPr id="5" name="Picture 4"/>
          <p:cNvPicPr>
            <a:picLocks noChangeAspect="1"/>
          </p:cNvPicPr>
          <p:nvPr userDrawn="1"/>
        </p:nvPicPr>
        <p:blipFill rotWithShape="1">
          <a:blip r:embed="rId3"/>
          <a:srcRect l="15149" t="19365" r="11940" b="30854"/>
          <a:stretch/>
        </p:blipFill>
        <p:spPr>
          <a:xfrm>
            <a:off x="228599" y="203201"/>
            <a:ext cx="3822701" cy="1651000"/>
          </a:xfrm>
          <a:prstGeom prst="rect">
            <a:avLst/>
          </a:prstGeom>
        </p:spPr>
      </p:pic>
    </p:spTree>
    <p:extLst>
      <p:ext uri="{BB962C8B-B14F-4D97-AF65-F5344CB8AC3E}">
        <p14:creationId xmlns:p14="http://schemas.microsoft.com/office/powerpoint/2010/main" val="3597319327"/>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a:t>Click to edit title style</a:t>
            </a:r>
          </a:p>
        </p:txBody>
      </p:sp>
      <p:pic>
        <p:nvPicPr>
          <p:cNvPr id="3" name="Picture 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2065750825"/>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58781675"/>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ivider Slide Orange">
    <p:bg>
      <p:bgPr>
        <a:solidFill>
          <a:srgbClr val="EB3C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4"/>
            <a:ext cx="10237787" cy="997196"/>
          </a:xfrm>
          <a:prstGeom prst="rect">
            <a:avLst/>
          </a:prstGeom>
        </p:spPr>
        <p:txBody>
          <a:bodyPr lIns="91419" tIns="45710" rIns="91419" bIns="45710"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19" tIns="45710" rIns="91419" bIns="45710">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Subtitle</a:t>
            </a:r>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17060803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ivider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4"/>
            <a:ext cx="10237787" cy="997196"/>
          </a:xfrm>
          <a:prstGeom prst="rect">
            <a:avLst/>
          </a:prstGeom>
        </p:spPr>
        <p:txBody>
          <a:bodyPr lIns="91419" tIns="45710" rIns="91419" bIns="45710"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19" tIns="45710" rIns="91419" bIns="45710">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Subtitle</a:t>
            </a:r>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20041172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ivider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4"/>
            <a:ext cx="10237787" cy="997196"/>
          </a:xfrm>
          <a:prstGeom prst="rect">
            <a:avLst/>
          </a:prstGeom>
        </p:spPr>
        <p:txBody>
          <a:bodyPr lIns="91419" tIns="45710" rIns="91419" bIns="45710"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19" tIns="45710" rIns="91419" bIns="45710">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Subtitle</a:t>
            </a:r>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309723936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ivider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4"/>
            <a:ext cx="10237787" cy="997196"/>
          </a:xfrm>
          <a:prstGeom prst="rect">
            <a:avLst/>
          </a:prstGeom>
        </p:spPr>
        <p:txBody>
          <a:bodyPr lIns="91419" tIns="45710" rIns="91419" bIns="45710"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19" tIns="45710" rIns="91419" bIns="45710">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Subtitle</a:t>
            </a:r>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119903971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Punchy Slide Orange">
    <p:bg>
      <p:bgPr>
        <a:solidFill>
          <a:srgbClr val="EB3C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3"/>
            <a:ext cx="11149013" cy="1218795"/>
          </a:xfrm>
          <a:prstGeom prst="rect">
            <a:avLst/>
          </a:prstGeom>
        </p:spPr>
        <p:txBody>
          <a:bodyPr lIns="91419" tIns="45710" rIns="91419" bIns="45710" anchor="b" anchorCtr="0"/>
          <a:lstStyle>
            <a:lvl1pPr>
              <a:defRPr sz="8800" spc="-300" baseline="0">
                <a:gradFill>
                  <a:gsLst>
                    <a:gs pos="100000">
                      <a:schemeClr val="tx1"/>
                    </a:gs>
                    <a:gs pos="0">
                      <a:schemeClr val="tx1"/>
                    </a:gs>
                  </a:gsLst>
                  <a:lin ang="5400000" scaled="0"/>
                </a:gradFill>
              </a:defRPr>
            </a:lvl1pPr>
          </a:lstStyle>
          <a:p>
            <a:r>
              <a:rPr lang="en-US" dirty="0"/>
              <a:t>Click to edit title style</a:t>
            </a:r>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3643121024"/>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Punchy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3"/>
            <a:ext cx="11149013" cy="1218795"/>
          </a:xfrm>
          <a:prstGeom prst="rect">
            <a:avLst/>
          </a:prstGeom>
        </p:spPr>
        <p:txBody>
          <a:bodyPr lIns="91419" tIns="45710" rIns="91419" bIns="45710" anchor="b" anchorCtr="0"/>
          <a:lstStyle>
            <a:lvl1pPr>
              <a:defRPr sz="8800" spc="-300" baseline="0">
                <a:gradFill>
                  <a:gsLst>
                    <a:gs pos="100000">
                      <a:schemeClr val="tx1"/>
                    </a:gs>
                    <a:gs pos="0">
                      <a:schemeClr val="tx1"/>
                    </a:gs>
                  </a:gsLst>
                  <a:lin ang="5400000" scaled="0"/>
                </a:gradFill>
              </a:defRPr>
            </a:lvl1pPr>
          </a:lstStyle>
          <a:p>
            <a:r>
              <a:rPr lang="en-US" dirty="0"/>
              <a:t>Click to edit title style</a:t>
            </a:r>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332942413"/>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Punchy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3"/>
            <a:ext cx="11149013" cy="1218795"/>
          </a:xfrm>
          <a:prstGeom prst="rect">
            <a:avLst/>
          </a:prstGeom>
        </p:spPr>
        <p:txBody>
          <a:bodyPr lIns="91419" tIns="45710" rIns="91419" bIns="45710" anchor="b" anchorCtr="0"/>
          <a:lstStyle>
            <a:lvl1pPr>
              <a:defRPr sz="8800" spc="-300" baseline="0">
                <a:gradFill>
                  <a:gsLst>
                    <a:gs pos="100000">
                      <a:schemeClr val="tx1"/>
                    </a:gs>
                    <a:gs pos="0">
                      <a:schemeClr val="tx1"/>
                    </a:gs>
                  </a:gsLst>
                  <a:lin ang="5400000" scaled="0"/>
                </a:gradFill>
              </a:defRPr>
            </a:lvl1pPr>
          </a:lstStyle>
          <a:p>
            <a:r>
              <a:rPr lang="en-US" dirty="0"/>
              <a:t>Click to edit title style</a:t>
            </a:r>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3924051652"/>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Punchy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3"/>
            <a:ext cx="11149013" cy="1218795"/>
          </a:xfrm>
          <a:prstGeom prst="rect">
            <a:avLst/>
          </a:prstGeom>
        </p:spPr>
        <p:txBody>
          <a:bodyPr lIns="91419" tIns="45710" rIns="91419" bIns="45710" anchor="b" anchorCtr="0"/>
          <a:lstStyle>
            <a:lvl1pPr>
              <a:defRPr sz="8800" spc="-300" baseline="0">
                <a:gradFill>
                  <a:gsLst>
                    <a:gs pos="100000">
                      <a:schemeClr val="tx1"/>
                    </a:gs>
                    <a:gs pos="0">
                      <a:schemeClr val="tx1"/>
                    </a:gs>
                  </a:gsLst>
                  <a:lin ang="5400000" scaled="0"/>
                </a:gradFill>
              </a:defRPr>
            </a:lvl1pPr>
          </a:lstStyle>
          <a:p>
            <a:r>
              <a:rPr lang="en-US" dirty="0"/>
              <a:t>Click to edit title style</a:t>
            </a:r>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3884145257"/>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Slide Orange">
    <p:bg>
      <p:bgPr>
        <a:solidFill>
          <a:srgbClr val="EB3C00"/>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1227370417"/>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bg2"/>
                    </a:gs>
                    <a:gs pos="99000">
                      <a:schemeClr val="bg2"/>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600" spc="-150"/>
            </a:lvl1pPr>
          </a:lstStyle>
          <a:p>
            <a:pPr lvl="0"/>
            <a:r>
              <a:rPr lang="en-US"/>
              <a:t>Click to edit Master text styles</a:t>
            </a:r>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6015579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Slide Green">
    <p:bg>
      <p:bgPr>
        <a:solidFill>
          <a:srgbClr val="007233"/>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1106115652"/>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lank Slide Blue">
    <p:bg>
      <p:bgPr>
        <a:solidFill>
          <a:srgbClr val="00188F"/>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3523373826"/>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Blank Slide Purple">
    <p:bg>
      <p:bgPr>
        <a:solidFill>
          <a:srgbClr val="68217A"/>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2016370055"/>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775" indent="0">
              <a:buNone/>
              <a:defRPr sz="2000">
                <a:gradFill>
                  <a:gsLst>
                    <a:gs pos="100000">
                      <a:schemeClr val="bg2"/>
                    </a:gs>
                    <a:gs pos="6000">
                      <a:schemeClr val="bg2"/>
                    </a:gs>
                  </a:gsLst>
                  <a:lin ang="5400000" scaled="0"/>
                </a:gradFill>
              </a:defRPr>
            </a:lvl3pPr>
            <a:lvl4pPr marL="457200" indent="0">
              <a:buNone/>
              <a:defRPr sz="2000">
                <a:gradFill>
                  <a:gsLst>
                    <a:gs pos="100000">
                      <a:schemeClr val="bg2"/>
                    </a:gs>
                    <a:gs pos="6000">
                      <a:schemeClr val="bg2"/>
                    </a:gs>
                  </a:gsLst>
                  <a:lin ang="5400000" scaled="0"/>
                </a:gradFill>
              </a:defRPr>
            </a:lvl4pPr>
            <a:lvl5pPr marL="693738" indent="0">
              <a:buNone/>
              <a:defRPr sz="2000">
                <a:gradFill>
                  <a:gsLst>
                    <a:gs pos="100000">
                      <a:schemeClr val="bg2"/>
                    </a:gs>
                    <a:gs pos="6000">
                      <a:schemeClr val="bg2"/>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a:t>Click to edit Master title style</a:t>
            </a:r>
            <a:endParaRPr lang="en-US" dirty="0"/>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a:t>Click to edit Master title style</a:t>
            </a:r>
            <a:endParaRPr lang="en-US" dirty="0"/>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414694883"/>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a:gradFill>
                  <a:gsLst>
                    <a:gs pos="1250">
                      <a:schemeClr val="tx2"/>
                    </a:gs>
                    <a:gs pos="100000">
                      <a:schemeClr val="tx2"/>
                    </a:gs>
                  </a:gsLst>
                  <a:lin ang="5400000" scaled="0"/>
                </a:gra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112" y="1447799"/>
            <a:ext cx="11149013" cy="2043636"/>
          </a:xfrm>
          <a:prstGeom prst="rect">
            <a:avLst/>
          </a:prstGeom>
        </p:spPr>
        <p:txBody>
          <a:bodyPr/>
          <a:lstStyle>
            <a:lvl1pPr marL="284163" indent="-284163">
              <a:buFont typeface="Wingdings" pitchFamily="2" charset="2"/>
              <a:buChar char=""/>
              <a:defRPr sz="4000"/>
            </a:lvl1pPr>
            <a:lvl2pPr marL="517525" indent="-233363">
              <a:buFont typeface="Wingdings" pitchFamily="2" charset="2"/>
              <a:buChar char=""/>
              <a:defRPr>
                <a:latin typeface="+mn-lt"/>
              </a:defRPr>
            </a:lvl2pPr>
            <a:lvl3pPr marL="741363" indent="-223838">
              <a:buFont typeface="Wingdings" pitchFamily="2" charset="2"/>
              <a:buChar char=""/>
              <a:tabLst/>
              <a:defRPr>
                <a:latin typeface="+mn-lt"/>
              </a:defRPr>
            </a:lvl3pPr>
            <a:lvl4pPr marL="914400" indent="-173038">
              <a:buFont typeface="Wingdings" pitchFamily="2" charset="2"/>
              <a:buChar char=""/>
              <a:defRPr>
                <a:latin typeface="+mn-lt"/>
              </a:defRPr>
            </a:lvl4pPr>
            <a:lvl5pPr marL="1087438" indent="-173038">
              <a:buFont typeface="Wingdings" pitchFamily="2" charset="2"/>
              <a:buChar char=""/>
              <a:tabLst/>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9" name="Picture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a:t>Fifth level</a:t>
            </a:r>
            <a:endParaRPr lang="en-US" dirty="0"/>
          </a:p>
        </p:txBody>
      </p:sp>
      <p:pic>
        <p:nvPicPr>
          <p:cNvPr id="10" name="Picture 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567823360"/>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
                      <a:schemeClr val="bg2"/>
                    </a:gs>
                    <a:gs pos="98000">
                      <a:schemeClr val="bg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a:t>Fifth level</a:t>
            </a:r>
            <a:endParaRPr lang="en-US" dirty="0"/>
          </a:p>
        </p:txBody>
      </p:sp>
      <p:pic>
        <p:nvPicPr>
          <p:cNvPr id="10" name="Picture 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66684351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8.xml"/><Relationship Id="rId13" Type="http://schemas.openxmlformats.org/officeDocument/2006/relationships/theme" Target="../theme/theme2.xml"/><Relationship Id="rId3" Type="http://schemas.openxmlformats.org/officeDocument/2006/relationships/slideLayout" Target="../slideLayouts/slideLayout33.xml"/><Relationship Id="rId7" Type="http://schemas.openxmlformats.org/officeDocument/2006/relationships/slideLayout" Target="../slideLayouts/slideLayout37.xml"/><Relationship Id="rId12" Type="http://schemas.openxmlformats.org/officeDocument/2006/relationships/slideLayout" Target="../slideLayouts/slideLayout42.xml"/><Relationship Id="rId2" Type="http://schemas.openxmlformats.org/officeDocument/2006/relationships/slideLayout" Target="../slideLayouts/slideLayout32.xml"/><Relationship Id="rId1" Type="http://schemas.openxmlformats.org/officeDocument/2006/relationships/slideLayout" Target="../slideLayouts/slideLayout31.xml"/><Relationship Id="rId6" Type="http://schemas.openxmlformats.org/officeDocument/2006/relationships/slideLayout" Target="../slideLayouts/slideLayout36.xml"/><Relationship Id="rId11" Type="http://schemas.openxmlformats.org/officeDocument/2006/relationships/slideLayout" Target="../slideLayouts/slideLayout41.xml"/><Relationship Id="rId5" Type="http://schemas.openxmlformats.org/officeDocument/2006/relationships/slideLayout" Target="../slideLayouts/slideLayout35.xml"/><Relationship Id="rId10" Type="http://schemas.openxmlformats.org/officeDocument/2006/relationships/slideLayout" Target="../slideLayouts/slideLayout40.xml"/><Relationship Id="rId4" Type="http://schemas.openxmlformats.org/officeDocument/2006/relationships/slideLayout" Target="../slideLayouts/slideLayout34.xml"/><Relationship Id="rId9"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083" r:id="rId1"/>
    <p:sldLayoutId id="2147484278" r:id="rId2"/>
    <p:sldLayoutId id="2147484084" r:id="rId3"/>
    <p:sldLayoutId id="2147484085" r:id="rId4"/>
    <p:sldLayoutId id="2147484087" r:id="rId5"/>
    <p:sldLayoutId id="2147484088" r:id="rId6"/>
    <p:sldLayoutId id="2147484086" r:id="rId7"/>
    <p:sldLayoutId id="2147484090" r:id="rId8"/>
    <p:sldLayoutId id="2147484091" r:id="rId9"/>
    <p:sldLayoutId id="2147484089" r:id="rId10"/>
    <p:sldLayoutId id="2147484119" r:id="rId11"/>
    <p:sldLayoutId id="2147484116" r:id="rId12"/>
    <p:sldLayoutId id="2147484117" r:id="rId13"/>
    <p:sldLayoutId id="2147484140" r:id="rId14"/>
    <p:sldLayoutId id="2147484193" r:id="rId15"/>
    <p:sldLayoutId id="2147484163" r:id="rId16"/>
    <p:sldLayoutId id="2147484141" r:id="rId17"/>
    <p:sldLayoutId id="2147484164" r:id="rId18"/>
    <p:sldLayoutId id="2147484196" r:id="rId19"/>
    <p:sldLayoutId id="2147484281" r:id="rId20"/>
    <p:sldLayoutId id="2147484142" r:id="rId21"/>
    <p:sldLayoutId id="2147484143" r:id="rId22"/>
    <p:sldLayoutId id="2147484092" r:id="rId23"/>
    <p:sldLayoutId id="2147484148" r:id="rId24"/>
    <p:sldLayoutId id="2147484093" r:id="rId25"/>
    <p:sldLayoutId id="2147484277" r:id="rId26"/>
    <p:sldLayoutId id="2147484094" r:id="rId27"/>
    <p:sldLayoutId id="2147484096" r:id="rId28"/>
    <p:sldLayoutId id="2147484279" r:id="rId29"/>
    <p:sldLayoutId id="2147484280" r:id="rId30"/>
  </p:sldLayoutIdLst>
  <p:transition>
    <p:fade/>
  </p:transition>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05055429"/>
      </p:ext>
    </p:extLst>
  </p:cSld>
  <p:clrMap bg1="dk1" tx1="lt1" bg2="dk2" tx2="lt2" accent1="accent1" accent2="accent2" accent3="accent3" accent4="accent4" accent5="accent5" accent6="accent6" hlink="hlink" folHlink="folHlink"/>
  <p:sldLayoutIdLst>
    <p:sldLayoutId id="2147484150" r:id="rId1"/>
    <p:sldLayoutId id="2147484151" r:id="rId2"/>
    <p:sldLayoutId id="2147484152" r:id="rId3"/>
    <p:sldLayoutId id="2147484153" r:id="rId4"/>
    <p:sldLayoutId id="2147484154" r:id="rId5"/>
    <p:sldLayoutId id="2147484155" r:id="rId6"/>
    <p:sldLayoutId id="2147484156" r:id="rId7"/>
    <p:sldLayoutId id="2147484157" r:id="rId8"/>
    <p:sldLayoutId id="2147484158" r:id="rId9"/>
    <p:sldLayoutId id="2147484159" r:id="rId10"/>
    <p:sldLayoutId id="2147484160" r:id="rId11"/>
    <p:sldLayoutId id="2147484161" r:id="rId12"/>
  </p:sldLayoutIdLst>
  <p:transition>
    <p:fade/>
  </p:transition>
  <p:hf hdr="0" ftr="0" dt="0"/>
  <p:txStyles>
    <p:titleStyle>
      <a:lvl1pPr algn="l" defTabSz="914156"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648" marR="0" indent="-339648" algn="l" defTabSz="914156"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2958" marR="0" indent="-233310" algn="l" defTabSz="914156"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331" marR="0" indent="-225374" algn="l" defTabSz="914156" rtl="0" eaLnBrk="1" fontAlgn="auto" latinLnBrk="0" hangingPunct="1">
        <a:lnSpc>
          <a:spcPct val="90000"/>
        </a:lnSpc>
        <a:spcBef>
          <a:spcPct val="20000"/>
        </a:spcBef>
        <a:spcAft>
          <a:spcPts val="0"/>
        </a:spcAft>
        <a:buClrTx/>
        <a:buSzPct val="90000"/>
        <a:buFont typeface="Wingdings" pitchFamily="2" charset="2"/>
        <a:buChar char=""/>
        <a:tabLst>
          <a:tab pos="798331" algn="l"/>
        </a:tabLst>
        <a:defRPr sz="2400" kern="1200" spc="0" baseline="0">
          <a:gradFill>
            <a:gsLst>
              <a:gs pos="1250">
                <a:schemeClr val="tx1"/>
              </a:gs>
              <a:gs pos="100000">
                <a:schemeClr val="tx1"/>
              </a:gs>
            </a:gsLst>
            <a:lin ang="5400000" scaled="0"/>
          </a:gradFill>
          <a:latin typeface="+mn-lt"/>
          <a:ea typeface="+mn-ea"/>
          <a:cs typeface="+mn-cs"/>
        </a:defRPr>
      </a:lvl3pPr>
      <a:lvl4pPr marL="1030054" marR="0" indent="-231722" algn="l" defTabSz="914156"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428" marR="0" indent="-225374" algn="l" defTabSz="914156" rtl="0" eaLnBrk="1" fontAlgn="auto" latinLnBrk="0" hangingPunct="1">
        <a:lnSpc>
          <a:spcPct val="90000"/>
        </a:lnSpc>
        <a:spcBef>
          <a:spcPct val="20000"/>
        </a:spcBef>
        <a:spcAft>
          <a:spcPts val="0"/>
        </a:spcAft>
        <a:buClrTx/>
        <a:buSzPct val="90000"/>
        <a:buFont typeface="Wingdings" pitchFamily="2" charset="2"/>
        <a:buChar char=""/>
        <a:tabLst>
          <a:tab pos="1255428" algn="l"/>
        </a:tabLst>
        <a:defRPr sz="2000" kern="1200" spc="0" baseline="0">
          <a:gradFill>
            <a:gsLst>
              <a:gs pos="1250">
                <a:schemeClr val="tx1"/>
              </a:gs>
              <a:gs pos="100000">
                <a:schemeClr val="tx1"/>
              </a:gs>
            </a:gsLst>
            <a:lin ang="5400000" scaled="0"/>
          </a:gradFill>
          <a:latin typeface="+mn-lt"/>
          <a:ea typeface="+mn-ea"/>
          <a:cs typeface="+mn-cs"/>
        </a:defRPr>
      </a:lvl5pPr>
      <a:lvl6pPr marL="2513929" indent="-228539" algn="l" defTabSz="91415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07" indent="-228539" algn="l" defTabSz="91415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085" indent="-228539" algn="l" defTabSz="91415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164" indent="-228539" algn="l" defTabSz="914156"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156" rtl="0" eaLnBrk="1" latinLnBrk="0" hangingPunct="1">
        <a:defRPr sz="1800" kern="1200">
          <a:solidFill>
            <a:schemeClr val="tx1"/>
          </a:solidFill>
          <a:latin typeface="+mn-lt"/>
          <a:ea typeface="+mn-ea"/>
          <a:cs typeface="+mn-cs"/>
        </a:defRPr>
      </a:lvl1pPr>
      <a:lvl2pPr marL="457078" algn="l" defTabSz="914156" rtl="0" eaLnBrk="1" latinLnBrk="0" hangingPunct="1">
        <a:defRPr sz="1800" kern="1200">
          <a:solidFill>
            <a:schemeClr val="tx1"/>
          </a:solidFill>
          <a:latin typeface="+mn-lt"/>
          <a:ea typeface="+mn-ea"/>
          <a:cs typeface="+mn-cs"/>
        </a:defRPr>
      </a:lvl2pPr>
      <a:lvl3pPr marL="914156" algn="l" defTabSz="914156" rtl="0" eaLnBrk="1" latinLnBrk="0" hangingPunct="1">
        <a:defRPr sz="1800" kern="1200">
          <a:solidFill>
            <a:schemeClr val="tx1"/>
          </a:solidFill>
          <a:latin typeface="+mn-lt"/>
          <a:ea typeface="+mn-ea"/>
          <a:cs typeface="+mn-cs"/>
        </a:defRPr>
      </a:lvl3pPr>
      <a:lvl4pPr marL="1371233" algn="l" defTabSz="914156" rtl="0" eaLnBrk="1" latinLnBrk="0" hangingPunct="1">
        <a:defRPr sz="1800" kern="1200">
          <a:solidFill>
            <a:schemeClr val="tx1"/>
          </a:solidFill>
          <a:latin typeface="+mn-lt"/>
          <a:ea typeface="+mn-ea"/>
          <a:cs typeface="+mn-cs"/>
        </a:defRPr>
      </a:lvl4pPr>
      <a:lvl5pPr marL="1828313" algn="l" defTabSz="914156" rtl="0" eaLnBrk="1" latinLnBrk="0" hangingPunct="1">
        <a:defRPr sz="1800" kern="1200">
          <a:solidFill>
            <a:schemeClr val="tx1"/>
          </a:solidFill>
          <a:latin typeface="+mn-lt"/>
          <a:ea typeface="+mn-ea"/>
          <a:cs typeface="+mn-cs"/>
        </a:defRPr>
      </a:lvl5pPr>
      <a:lvl6pPr marL="2285391" algn="l" defTabSz="914156" rtl="0" eaLnBrk="1" latinLnBrk="0" hangingPunct="1">
        <a:defRPr sz="1800" kern="1200">
          <a:solidFill>
            <a:schemeClr val="tx1"/>
          </a:solidFill>
          <a:latin typeface="+mn-lt"/>
          <a:ea typeface="+mn-ea"/>
          <a:cs typeface="+mn-cs"/>
        </a:defRPr>
      </a:lvl6pPr>
      <a:lvl7pPr marL="2742468" algn="l" defTabSz="914156" rtl="0" eaLnBrk="1" latinLnBrk="0" hangingPunct="1">
        <a:defRPr sz="1800" kern="1200">
          <a:solidFill>
            <a:schemeClr val="tx1"/>
          </a:solidFill>
          <a:latin typeface="+mn-lt"/>
          <a:ea typeface="+mn-ea"/>
          <a:cs typeface="+mn-cs"/>
        </a:defRPr>
      </a:lvl7pPr>
      <a:lvl8pPr marL="3199546" algn="l" defTabSz="914156" rtl="0" eaLnBrk="1" latinLnBrk="0" hangingPunct="1">
        <a:defRPr sz="1800" kern="1200">
          <a:solidFill>
            <a:schemeClr val="tx1"/>
          </a:solidFill>
          <a:latin typeface="+mn-lt"/>
          <a:ea typeface="+mn-ea"/>
          <a:cs typeface="+mn-cs"/>
        </a:defRPr>
      </a:lvl8pPr>
      <a:lvl9pPr marL="3656624" algn="l" defTabSz="914156"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OfficeDev/PnP-Transformation/tree/dev/InfoPath/Migration/UdcxRemediation.Console" TargetMode="Externa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hyperlink" Target="https://github.com/OfficeDev/PnP-Transformation/tree/dev/InfoPath/Migration/PeoplePickerRemediation.Console" TargetMode="Externa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hyperlink" Target="https://support.microsoft.com/en-us/help/4017854" TargetMode="Externa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8" Type="http://schemas.openxmlformats.org/officeDocument/2006/relationships/hyperlink" Target="https://blogs.msdn.microsoft.com/infopath/2008/05/09/designing-browser-enabled-forms-for-performance-in-infopath-forms-services-part-6" TargetMode="External"/><Relationship Id="rId3" Type="http://schemas.openxmlformats.org/officeDocument/2006/relationships/hyperlink" Target="https://blogs.msdn.microsoft.com/infopath/2008/05/09/designing-browser-enabled-forms-for-performance-in-infopath-forms-services-part-1" TargetMode="External"/><Relationship Id="rId7" Type="http://schemas.openxmlformats.org/officeDocument/2006/relationships/hyperlink" Target="https://blogs.msdn.microsoft.com/infopath/2008/05/09/designing-browser-enabled-forms-for-performance-in-infopath-forms-services-part-5" TargetMode="External"/><Relationship Id="rId2" Type="http://schemas.openxmlformats.org/officeDocument/2006/relationships/hyperlink" Target="https://msdn.microsoft.com/en-us/library/bb380251.aspx" TargetMode="External"/><Relationship Id="rId1" Type="http://schemas.openxmlformats.org/officeDocument/2006/relationships/slideLayout" Target="../slideLayouts/slideLayout7.xml"/><Relationship Id="rId6" Type="http://schemas.openxmlformats.org/officeDocument/2006/relationships/hyperlink" Target="https://blogs.msdn.microsoft.com/infopath/2008/05/09/designing-browser-enabled-forms-for-performance-in-infopath-forms-services-part-4" TargetMode="External"/><Relationship Id="rId5" Type="http://schemas.openxmlformats.org/officeDocument/2006/relationships/hyperlink" Target="https://blogs.msdn.microsoft.com/infopath/2008/05/09/designing-browser-enabled-forms-for-performance-in-infopath-forms-services-part-3" TargetMode="External"/><Relationship Id="rId4" Type="http://schemas.openxmlformats.org/officeDocument/2006/relationships/hyperlink" Target="https://blogs.msdn.microsoft.com/infopath/2008/05/09/designing-browser-enabled-forms-for-performance-in-infopath-forms-services-part-2"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OfficeDev/PnP-Transformation/tree/dev/InfoPath/Samples/Proxy.InfoPath" TargetMode="External"/><Relationship Id="rId2" Type="http://schemas.openxmlformats.org/officeDocument/2006/relationships/hyperlink" Target="https://support.microsoft.com/en-us/kb/2674193"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9.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3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emf"/><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emf"/><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emf"/><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Readme</a:t>
            </a:r>
            <a:endParaRPr lang="nl-BE" dirty="0"/>
          </a:p>
        </p:txBody>
      </p:sp>
      <p:sp>
        <p:nvSpPr>
          <p:cNvPr id="3" name="Text Placeholder 2"/>
          <p:cNvSpPr>
            <a:spLocks noGrp="1"/>
          </p:cNvSpPr>
          <p:nvPr>
            <p:ph type="body" sz="quarter" idx="10"/>
          </p:nvPr>
        </p:nvSpPr>
        <p:spPr/>
        <p:txBody>
          <a:bodyPr/>
          <a:lstStyle/>
          <a:p>
            <a:r>
              <a:rPr lang="en-US" dirty="0"/>
              <a:t>Update this deck to make it customer specific</a:t>
            </a:r>
          </a:p>
          <a:p>
            <a:pPr lvl="1"/>
            <a:r>
              <a:rPr lang="en-US" dirty="0"/>
              <a:t>Title slide</a:t>
            </a:r>
          </a:p>
        </p:txBody>
      </p:sp>
      <p:sp>
        <p:nvSpPr>
          <p:cNvPr id="4" name="Text Placeholder 3"/>
          <p:cNvSpPr>
            <a:spLocks noGrp="1"/>
          </p:cNvSpPr>
          <p:nvPr>
            <p:ph type="body" sz="quarter" idx="11"/>
          </p:nvPr>
        </p:nvSpPr>
        <p:spPr/>
        <p:txBody>
          <a:bodyPr/>
          <a:lstStyle/>
          <a:p>
            <a:endParaRPr lang="nl-BE"/>
          </a:p>
        </p:txBody>
      </p:sp>
    </p:spTree>
    <p:extLst>
      <p:ext uri="{BB962C8B-B14F-4D97-AF65-F5344CB8AC3E}">
        <p14:creationId xmlns:p14="http://schemas.microsoft.com/office/powerpoint/2010/main" val="3887099728"/>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UDCX remediation tool (option 1)</a:t>
            </a:r>
            <a:endParaRPr lang="nl-BE" dirty="0"/>
          </a:p>
        </p:txBody>
      </p:sp>
      <p:sp>
        <p:nvSpPr>
          <p:cNvPr id="3" name="Text Placeholder 2"/>
          <p:cNvSpPr>
            <a:spLocks noGrp="1"/>
          </p:cNvSpPr>
          <p:nvPr>
            <p:ph type="body" sz="quarter" idx="10"/>
          </p:nvPr>
        </p:nvSpPr>
        <p:spPr/>
        <p:txBody>
          <a:bodyPr/>
          <a:lstStyle/>
          <a:p>
            <a:r>
              <a:rPr lang="en-US" dirty="0"/>
              <a:t>Grab the tool from </a:t>
            </a:r>
            <a:r>
              <a:rPr lang="en-US" dirty="0" err="1"/>
              <a:t>github</a:t>
            </a:r>
            <a:r>
              <a:rPr lang="en-US" dirty="0"/>
              <a:t>: </a:t>
            </a:r>
            <a:r>
              <a:rPr lang="en-US" dirty="0">
                <a:hlinkClick r:id="rId2"/>
              </a:rPr>
              <a:t>https://github.com/OfficeDev/PnP-Transformation/tree/dev/InfoPath/Migration/UdcxRemediation.Console</a:t>
            </a:r>
            <a:r>
              <a:rPr lang="en-US" dirty="0"/>
              <a:t> </a:t>
            </a:r>
          </a:p>
          <a:p>
            <a:r>
              <a:rPr lang="en-US" dirty="0"/>
              <a:t>Follow the instructions in the readme file</a:t>
            </a:r>
            <a:endParaRPr lang="nl-BE" dirty="0"/>
          </a:p>
        </p:txBody>
      </p:sp>
    </p:spTree>
    <p:extLst>
      <p:ext uri="{BB962C8B-B14F-4D97-AF65-F5344CB8AC3E}">
        <p14:creationId xmlns:p14="http://schemas.microsoft.com/office/powerpoint/2010/main" val="3588160923"/>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Fixing user data in migrated InfoPath files</a:t>
            </a:r>
          </a:p>
        </p:txBody>
      </p:sp>
    </p:spTree>
    <p:extLst>
      <p:ext uri="{BB962C8B-B14F-4D97-AF65-F5344CB8AC3E}">
        <p14:creationId xmlns:p14="http://schemas.microsoft.com/office/powerpoint/2010/main" val="2901776701"/>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statement</a:t>
            </a:r>
            <a:endParaRPr lang="nl-BE" dirty="0"/>
          </a:p>
        </p:txBody>
      </p:sp>
      <p:sp>
        <p:nvSpPr>
          <p:cNvPr id="3" name="Text Placeholder 2"/>
          <p:cNvSpPr>
            <a:spLocks noGrp="1"/>
          </p:cNvSpPr>
          <p:nvPr>
            <p:ph type="body" sz="quarter" idx="10"/>
          </p:nvPr>
        </p:nvSpPr>
        <p:spPr/>
        <p:txBody>
          <a:bodyPr/>
          <a:lstStyle/>
          <a:p>
            <a:r>
              <a:rPr lang="en-US" dirty="0"/>
              <a:t>After migration you open a previously created InfoPath file and the entered user/group information is shown as invalid</a:t>
            </a:r>
          </a:p>
          <a:p>
            <a:r>
              <a:rPr lang="en-US" dirty="0"/>
              <a:t>Reason:</a:t>
            </a:r>
          </a:p>
          <a:p>
            <a:pPr lvl="1"/>
            <a:r>
              <a:rPr lang="en-US" dirty="0"/>
              <a:t>Due to a change in the identity approach user information is defined differently in </a:t>
            </a:r>
            <a:r>
              <a:rPr lang="en-US" dirty="0" err="1"/>
              <a:t>DvNext</a:t>
            </a:r>
            <a:r>
              <a:rPr lang="en-US" dirty="0"/>
              <a:t>/MT: </a:t>
            </a:r>
            <a:r>
              <a:rPr lang="en-US" b="1" dirty="0"/>
              <a:t>i:0#.w|domain\user </a:t>
            </a:r>
            <a:r>
              <a:rPr lang="en-US" dirty="0"/>
              <a:t>is used in SharePoint 2013/2016 whereas SharePoint Online uses </a:t>
            </a:r>
            <a:r>
              <a:rPr lang="en-US" b="1" dirty="0"/>
              <a:t>i:0#.f|membership|user@domain </a:t>
            </a:r>
            <a:endParaRPr lang="nl-BE" dirty="0"/>
          </a:p>
        </p:txBody>
      </p:sp>
    </p:spTree>
    <p:extLst>
      <p:ext uri="{BB962C8B-B14F-4D97-AF65-F5344CB8AC3E}">
        <p14:creationId xmlns:p14="http://schemas.microsoft.com/office/powerpoint/2010/main" val="1232509208"/>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fix this</a:t>
            </a:r>
            <a:endParaRPr lang="nl-BE" dirty="0"/>
          </a:p>
        </p:txBody>
      </p:sp>
      <p:sp>
        <p:nvSpPr>
          <p:cNvPr id="3" name="Text Placeholder 2"/>
          <p:cNvSpPr>
            <a:spLocks noGrp="1"/>
          </p:cNvSpPr>
          <p:nvPr>
            <p:ph type="body" sz="quarter" idx="10"/>
          </p:nvPr>
        </p:nvSpPr>
        <p:spPr/>
        <p:txBody>
          <a:bodyPr/>
          <a:lstStyle/>
          <a:p>
            <a:r>
              <a:rPr lang="en-US" b="1" dirty="0"/>
              <a:t>Option 1</a:t>
            </a:r>
            <a:r>
              <a:rPr lang="en-US" dirty="0"/>
              <a:t>: when users open an existing InfoPath file they simply update the stored user values</a:t>
            </a:r>
          </a:p>
          <a:p>
            <a:r>
              <a:rPr lang="en-US" b="1" dirty="0"/>
              <a:t>Option 2</a:t>
            </a:r>
            <a:r>
              <a:rPr lang="en-US" dirty="0"/>
              <a:t>: Use CSOM utility to perform bulk replacement. See </a:t>
            </a:r>
            <a:r>
              <a:rPr lang="en-US" dirty="0">
                <a:hlinkClick r:id="rId2"/>
              </a:rPr>
              <a:t>https://github.com/OfficeDev/PnP-Transformation/tree/dev/InfoPath/Migration/PeoplePickerRemediation.Console</a:t>
            </a:r>
            <a:r>
              <a:rPr lang="en-US" dirty="0"/>
              <a:t> </a:t>
            </a:r>
            <a:endParaRPr lang="nl-BE" dirty="0"/>
          </a:p>
        </p:txBody>
      </p:sp>
    </p:spTree>
    <p:extLst>
      <p:ext uri="{BB962C8B-B14F-4D97-AF65-F5344CB8AC3E}">
        <p14:creationId xmlns:p14="http://schemas.microsoft.com/office/powerpoint/2010/main" val="211152156"/>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Known issues</a:t>
            </a:r>
          </a:p>
        </p:txBody>
      </p:sp>
    </p:spTree>
    <p:extLst>
      <p:ext uri="{BB962C8B-B14F-4D97-AF65-F5344CB8AC3E}">
        <p14:creationId xmlns:p14="http://schemas.microsoft.com/office/powerpoint/2010/main" val="3487735251"/>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Known Issues</a:t>
            </a:r>
            <a:endParaRPr lang="nl-BE" dirty="0"/>
          </a:p>
        </p:txBody>
      </p:sp>
      <p:sp>
        <p:nvSpPr>
          <p:cNvPr id="3" name="Text Placeholder 2"/>
          <p:cNvSpPr>
            <a:spLocks noGrp="1"/>
          </p:cNvSpPr>
          <p:nvPr>
            <p:ph type="body" sz="quarter" idx="10"/>
          </p:nvPr>
        </p:nvSpPr>
        <p:spPr/>
        <p:txBody>
          <a:bodyPr/>
          <a:lstStyle/>
          <a:p>
            <a:r>
              <a:rPr lang="en-US" sz="3600" dirty="0"/>
              <a:t>Forms that read too much data or are too complex</a:t>
            </a:r>
          </a:p>
          <a:p>
            <a:r>
              <a:rPr lang="en-US" sz="3600" dirty="0"/>
              <a:t>Hard coded account references in forms</a:t>
            </a:r>
          </a:p>
          <a:p>
            <a:r>
              <a:rPr lang="en-US" sz="3600" dirty="0"/>
              <a:t>Forms calling into SPO rest service when being filled via the InfoPath client</a:t>
            </a:r>
          </a:p>
          <a:p>
            <a:r>
              <a:rPr lang="en-US" sz="3600" dirty="0"/>
              <a:t>Form is showing wrong date time</a:t>
            </a:r>
          </a:p>
          <a:p>
            <a:r>
              <a:rPr lang="en-US" sz="3600" dirty="0"/>
              <a:t>See </a:t>
            </a:r>
            <a:r>
              <a:rPr lang="en-US" sz="3600" dirty="0">
                <a:hlinkClick r:id="rId2"/>
              </a:rPr>
              <a:t>https://support.microsoft.com/en-us/help/4017854</a:t>
            </a:r>
            <a:r>
              <a:rPr lang="en-US" sz="3600" dirty="0"/>
              <a:t> for a list of differences between InfoPath in SharePoint on-premises versus InfoPath in SharePoint Online</a:t>
            </a:r>
            <a:endParaRPr lang="nl-BE" sz="3600" dirty="0"/>
          </a:p>
        </p:txBody>
      </p:sp>
    </p:spTree>
    <p:extLst>
      <p:ext uri="{BB962C8B-B14F-4D97-AF65-F5344CB8AC3E}">
        <p14:creationId xmlns:p14="http://schemas.microsoft.com/office/powerpoint/2010/main" val="807674449"/>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Forms that read too much data or are too complex</a:t>
            </a:r>
            <a:endParaRPr lang="nl-BE" sz="4000" dirty="0"/>
          </a:p>
        </p:txBody>
      </p:sp>
      <p:sp>
        <p:nvSpPr>
          <p:cNvPr id="3" name="Text Placeholder 2"/>
          <p:cNvSpPr>
            <a:spLocks noGrp="1"/>
          </p:cNvSpPr>
          <p:nvPr>
            <p:ph type="body" sz="quarter" idx="10"/>
          </p:nvPr>
        </p:nvSpPr>
        <p:spPr/>
        <p:txBody>
          <a:bodyPr/>
          <a:lstStyle/>
          <a:p>
            <a:r>
              <a:rPr lang="en-US" dirty="0"/>
              <a:t>Problem:</a:t>
            </a:r>
          </a:p>
          <a:p>
            <a:pPr lvl="1"/>
            <a:r>
              <a:rPr lang="en-US" dirty="0"/>
              <a:t>You see the following error “The form could not be displayed because default values or rules are taking too long to evaluate. To correct this, simplify the expressions or reduce the size of the data sets that they depend on.”</a:t>
            </a:r>
          </a:p>
          <a:p>
            <a:r>
              <a:rPr lang="en-US" dirty="0"/>
              <a:t>Advice:</a:t>
            </a:r>
          </a:p>
          <a:p>
            <a:pPr lvl="1"/>
            <a:r>
              <a:rPr lang="en-US" dirty="0"/>
              <a:t>SharePoint Online (MT or </a:t>
            </a:r>
            <a:r>
              <a:rPr lang="en-US" dirty="0" err="1"/>
              <a:t>DvNext</a:t>
            </a:r>
            <a:r>
              <a:rPr lang="en-US" dirty="0"/>
              <a:t>) has different, non changeable, InfoPath configuration which can result in this error for either forms that read a large amount of data or are very complex</a:t>
            </a:r>
          </a:p>
          <a:p>
            <a:pPr lvl="1"/>
            <a:r>
              <a:rPr lang="en-US" dirty="0"/>
              <a:t>Form rule fails on account processing (e.g. search for / in i:0#.w|domain\user whereas in MT/</a:t>
            </a:r>
            <a:r>
              <a:rPr lang="en-US" dirty="0" err="1"/>
              <a:t>DvNext</a:t>
            </a:r>
            <a:r>
              <a:rPr lang="en-US" dirty="0"/>
              <a:t> the user is shown as i:0#.f|membership|user@domain) which triggers a cascade of rule failures…which can result in this error</a:t>
            </a:r>
          </a:p>
          <a:p>
            <a:pPr lvl="1"/>
            <a:r>
              <a:rPr lang="en-US" dirty="0"/>
              <a:t>Solution is to redesign the form to overcome this problem</a:t>
            </a:r>
            <a:endParaRPr lang="nl-BE" dirty="0"/>
          </a:p>
        </p:txBody>
      </p:sp>
    </p:spTree>
    <p:extLst>
      <p:ext uri="{BB962C8B-B14F-4D97-AF65-F5344CB8AC3E}">
        <p14:creationId xmlns:p14="http://schemas.microsoft.com/office/powerpoint/2010/main" val="2100067136"/>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Forms that read too much data or are too complex</a:t>
            </a:r>
            <a:endParaRPr lang="nl-BE" sz="4000" dirty="0"/>
          </a:p>
        </p:txBody>
      </p:sp>
      <p:sp>
        <p:nvSpPr>
          <p:cNvPr id="3" name="Text Placeholder 2"/>
          <p:cNvSpPr>
            <a:spLocks noGrp="1"/>
          </p:cNvSpPr>
          <p:nvPr>
            <p:ph type="body" sz="quarter" idx="10"/>
          </p:nvPr>
        </p:nvSpPr>
        <p:spPr>
          <a:xfrm>
            <a:off x="519112" y="976497"/>
            <a:ext cx="11149013" cy="2043636"/>
          </a:xfrm>
        </p:spPr>
        <p:txBody>
          <a:bodyPr/>
          <a:lstStyle/>
          <a:p>
            <a:r>
              <a:rPr lang="en-US" sz="3200" dirty="0"/>
              <a:t>Resources:</a:t>
            </a:r>
          </a:p>
          <a:p>
            <a:pPr lvl="1"/>
            <a:r>
              <a:rPr lang="en-US" sz="1800" dirty="0"/>
              <a:t>The #1 reason for these types of issues, that we have seen, is the amount of data being pulled back to the form. In 2003 and 2007, if you needed data from a SP list/lib, you basically had to pull all the data down to InfoPath and then apply a filter. With the release of 2010 and 2013, there are now “</a:t>
            </a:r>
            <a:r>
              <a:rPr lang="en-US" sz="1800" dirty="0" err="1"/>
              <a:t>queryFields</a:t>
            </a:r>
            <a:r>
              <a:rPr lang="en-US" sz="1800" dirty="0"/>
              <a:t>” for SharePoint data connections so you can let the server perform the filtering and only return what you need to InfoPath</a:t>
            </a:r>
          </a:p>
          <a:p>
            <a:pPr lvl="1"/>
            <a:r>
              <a:rPr lang="nl-BE" sz="1800" dirty="0">
                <a:hlinkClick r:id="rId2"/>
              </a:rPr>
              <a:t>https://msdn.microsoft.com/en-us/library/bb380251.aspx</a:t>
            </a:r>
            <a:endParaRPr lang="nl-BE" sz="1800" dirty="0"/>
          </a:p>
          <a:p>
            <a:pPr lvl="1"/>
            <a:r>
              <a:rPr lang="nl-BE" sz="1800" dirty="0">
                <a:hlinkClick r:id="rId3"/>
              </a:rPr>
              <a:t>https://blogs.msdn.microsoft.com/infopath/2008/05/09/designing-browser-enabled-forms-for-performance-in-infopath-forms-services-part-1</a:t>
            </a:r>
            <a:endParaRPr lang="nl-BE" sz="1800" dirty="0"/>
          </a:p>
          <a:p>
            <a:pPr lvl="1"/>
            <a:r>
              <a:rPr lang="en-US" sz="1800" u="sng" dirty="0">
                <a:hlinkClick r:id="rId4"/>
              </a:rPr>
              <a:t>https://blogs.msdn.microsoft.com/infopath/2008/05/09/designing-browser-enabled-forms-for-performance-in-infopath-forms-services-part-2</a:t>
            </a:r>
            <a:endParaRPr lang="en-US" sz="1800" u="sng" dirty="0"/>
          </a:p>
          <a:p>
            <a:pPr lvl="1"/>
            <a:r>
              <a:rPr lang="en-US" sz="1800" u="sng" dirty="0">
                <a:hlinkClick r:id="rId5"/>
              </a:rPr>
              <a:t>https://blogs.msdn.microsoft.com/infopath/2008/05/09/designing-browser-enabled-forms-for-performance-in-infopath-forms-services-part-3</a:t>
            </a:r>
            <a:endParaRPr lang="en-US" sz="1800" u="sng" dirty="0"/>
          </a:p>
          <a:p>
            <a:pPr lvl="1"/>
            <a:r>
              <a:rPr lang="en-US" sz="1800" u="sng" dirty="0">
                <a:hlinkClick r:id="rId6"/>
              </a:rPr>
              <a:t>https://blogs.msdn.microsoft.com/infopath/2008/05/09/designing-browser-enabled-forms-for-performance-in-infopath-forms-services-part-4</a:t>
            </a:r>
            <a:endParaRPr lang="en-US" sz="1800" u="sng" dirty="0"/>
          </a:p>
          <a:p>
            <a:pPr lvl="1"/>
            <a:r>
              <a:rPr lang="en-US" sz="1800" u="sng" dirty="0">
                <a:hlinkClick r:id="rId7"/>
              </a:rPr>
              <a:t>https://blogs.msdn.microsoft.com/infopath/2008/05/09/designing-browser-enabled-forms-for-performance-in-infopath-forms-services-part-5</a:t>
            </a:r>
            <a:endParaRPr lang="en-US" sz="1800" u="sng" dirty="0"/>
          </a:p>
          <a:p>
            <a:pPr lvl="1"/>
            <a:r>
              <a:rPr lang="en-US" sz="1800" u="sng" dirty="0">
                <a:hlinkClick r:id="rId8"/>
              </a:rPr>
              <a:t>https://blogs.msdn.microsoft.com/infopath/2008/05/09/designing-browser-enabled-forms-for-performance-in-infopath-forms-services-part-6</a:t>
            </a:r>
            <a:endParaRPr lang="en-US" sz="1800" u="sng" dirty="0"/>
          </a:p>
          <a:p>
            <a:pPr lvl="1"/>
            <a:endParaRPr lang="nl-BE" sz="1800" dirty="0"/>
          </a:p>
        </p:txBody>
      </p:sp>
    </p:spTree>
    <p:extLst>
      <p:ext uri="{BB962C8B-B14F-4D97-AF65-F5344CB8AC3E}">
        <p14:creationId xmlns:p14="http://schemas.microsoft.com/office/powerpoint/2010/main" val="1328876743"/>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Hard coded account references in forms</a:t>
            </a:r>
            <a:endParaRPr lang="nl-BE" dirty="0"/>
          </a:p>
        </p:txBody>
      </p:sp>
      <p:sp>
        <p:nvSpPr>
          <p:cNvPr id="3" name="Text Placeholder 2"/>
          <p:cNvSpPr>
            <a:spLocks noGrp="1"/>
          </p:cNvSpPr>
          <p:nvPr>
            <p:ph type="body" sz="quarter" idx="10"/>
          </p:nvPr>
        </p:nvSpPr>
        <p:spPr>
          <a:xfrm>
            <a:off x="519112" y="1447798"/>
            <a:ext cx="11149013" cy="4495801"/>
          </a:xfrm>
        </p:spPr>
        <p:txBody>
          <a:bodyPr/>
          <a:lstStyle/>
          <a:p>
            <a:r>
              <a:rPr lang="en-US" dirty="0"/>
              <a:t>Problem:</a:t>
            </a:r>
          </a:p>
          <a:p>
            <a:pPr lvl="1"/>
            <a:r>
              <a:rPr lang="en-US" dirty="0"/>
              <a:t>Forms can contain hard coded account references in the form of </a:t>
            </a:r>
            <a:r>
              <a:rPr lang="en-US" b="1" dirty="0"/>
              <a:t>i:0#.w|domain\user </a:t>
            </a:r>
            <a:r>
              <a:rPr lang="en-US" dirty="0"/>
              <a:t>or </a:t>
            </a:r>
            <a:r>
              <a:rPr lang="en-US" b="1" dirty="0"/>
              <a:t>domain\user</a:t>
            </a:r>
            <a:r>
              <a:rPr lang="en-US" dirty="0"/>
              <a:t>. These hard coded values could also be used in rules</a:t>
            </a:r>
            <a:endParaRPr lang="en-US" b="1" dirty="0"/>
          </a:p>
          <a:p>
            <a:pPr lvl="1"/>
            <a:r>
              <a:rPr lang="en-US" dirty="0"/>
              <a:t>In </a:t>
            </a:r>
            <a:r>
              <a:rPr lang="en-US" dirty="0" err="1"/>
              <a:t>DvNext</a:t>
            </a:r>
            <a:r>
              <a:rPr lang="en-US" dirty="0"/>
              <a:t> / MT this needs to be converted to the following </a:t>
            </a:r>
            <a:r>
              <a:rPr lang="en-US" b="1" dirty="0"/>
              <a:t>i:0#.f|membership|user@domain </a:t>
            </a:r>
          </a:p>
          <a:p>
            <a:r>
              <a:rPr lang="en-US" dirty="0"/>
              <a:t>Advice:</a:t>
            </a:r>
          </a:p>
          <a:p>
            <a:pPr lvl="1"/>
            <a:r>
              <a:rPr lang="en-US" dirty="0"/>
              <a:t>If the hard coded reference actually should be the current user then replace with the </a:t>
            </a:r>
            <a:r>
              <a:rPr lang="en-US" dirty="0" err="1"/>
              <a:t>userName</a:t>
            </a:r>
            <a:r>
              <a:rPr lang="en-US" dirty="0"/>
              <a:t>() function and republish the form</a:t>
            </a:r>
          </a:p>
          <a:p>
            <a:pPr lvl="1"/>
            <a:r>
              <a:rPr lang="en-US" dirty="0"/>
              <a:t>In all other cases change the hard coded value into the new model and republish the form</a:t>
            </a:r>
          </a:p>
          <a:p>
            <a:pPr lvl="1"/>
            <a:r>
              <a:rPr lang="en-US" dirty="0"/>
              <a:t>If needed fix rules that have a dependency on the user reference</a:t>
            </a:r>
            <a:endParaRPr lang="nl-BE" dirty="0"/>
          </a:p>
        </p:txBody>
      </p:sp>
    </p:spTree>
    <p:extLst>
      <p:ext uri="{BB962C8B-B14F-4D97-AF65-F5344CB8AC3E}">
        <p14:creationId xmlns:p14="http://schemas.microsoft.com/office/powerpoint/2010/main" val="3247217968"/>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Forms calling into SPO rest service when being filled via the InfoPath client</a:t>
            </a:r>
            <a:endParaRPr lang="nl-BE" dirty="0"/>
          </a:p>
        </p:txBody>
      </p:sp>
      <p:sp>
        <p:nvSpPr>
          <p:cNvPr id="3" name="Text Placeholder 2"/>
          <p:cNvSpPr>
            <a:spLocks noGrp="1"/>
          </p:cNvSpPr>
          <p:nvPr>
            <p:ph type="body" sz="quarter" idx="10"/>
          </p:nvPr>
        </p:nvSpPr>
        <p:spPr>
          <a:xfrm>
            <a:off x="519112" y="2175587"/>
            <a:ext cx="11149013" cy="2043636"/>
          </a:xfrm>
        </p:spPr>
        <p:txBody>
          <a:bodyPr/>
          <a:lstStyle/>
          <a:p>
            <a:r>
              <a:rPr lang="en-US" dirty="0"/>
              <a:t>Problem:</a:t>
            </a:r>
          </a:p>
          <a:p>
            <a:pPr lvl="1"/>
            <a:r>
              <a:rPr lang="en-US" dirty="0"/>
              <a:t>There’s a bug in InfoPath 2013 client that results in an authentication issue when a SharePoint Online REST endpoint is called from a form being filled by InfoPath client. This issue was discovered in </a:t>
            </a:r>
            <a:r>
              <a:rPr lang="en-US"/>
              <a:t>March 2016</a:t>
            </a:r>
            <a:endParaRPr lang="en-US" dirty="0"/>
          </a:p>
          <a:p>
            <a:pPr lvl="1"/>
            <a:r>
              <a:rPr lang="en-US" dirty="0"/>
              <a:t>Note that these REST calls also do not work for forms filled via the browser (InfoPath Form Services)</a:t>
            </a:r>
          </a:p>
          <a:p>
            <a:r>
              <a:rPr lang="en-US" dirty="0"/>
              <a:t>Advice:</a:t>
            </a:r>
          </a:p>
          <a:p>
            <a:pPr lvl="1"/>
            <a:r>
              <a:rPr lang="en-US" dirty="0"/>
              <a:t>Avoid calling SharePoint Online REST endpoints by either:</a:t>
            </a:r>
          </a:p>
          <a:p>
            <a:pPr lvl="2"/>
            <a:r>
              <a:rPr lang="en-US" dirty="0"/>
              <a:t>Using one of the </a:t>
            </a:r>
            <a:r>
              <a:rPr lang="en-US" dirty="0">
                <a:hlinkClick r:id="rId2"/>
              </a:rPr>
              <a:t>10 supported ASMX SOAP service endpoints</a:t>
            </a:r>
            <a:r>
              <a:rPr lang="en-US" dirty="0"/>
              <a:t> instead</a:t>
            </a:r>
          </a:p>
          <a:p>
            <a:pPr lvl="2"/>
            <a:r>
              <a:rPr lang="en-US" dirty="0"/>
              <a:t>By </a:t>
            </a:r>
            <a:r>
              <a:rPr lang="en-US" dirty="0">
                <a:hlinkClick r:id="rId3"/>
              </a:rPr>
              <a:t>building a proxy </a:t>
            </a:r>
            <a:r>
              <a:rPr lang="en-US" dirty="0"/>
              <a:t>for the service you need</a:t>
            </a:r>
          </a:p>
          <a:p>
            <a:endParaRPr lang="nl-BE" dirty="0"/>
          </a:p>
        </p:txBody>
      </p:sp>
    </p:spTree>
    <p:extLst>
      <p:ext uri="{BB962C8B-B14F-4D97-AF65-F5344CB8AC3E}">
        <p14:creationId xmlns:p14="http://schemas.microsoft.com/office/powerpoint/2010/main" val="1169916408"/>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rotWithShape="1">
          <a:blip r:embed="rId3">
            <a:extLst>
              <a:ext uri="{28A0092B-C50C-407E-A947-70E740481C1C}">
                <a14:useLocalDpi xmlns:a14="http://schemas.microsoft.com/office/drawing/2010/main" val="0"/>
              </a:ext>
            </a:extLst>
          </a:blip>
          <a:srcRect t="18048" r="2623"/>
          <a:stretch/>
        </p:blipFill>
        <p:spPr>
          <a:xfrm>
            <a:off x="16512" y="-12701"/>
            <a:ext cx="12256428" cy="6871393"/>
          </a:xfrm>
          <a:prstGeom prst="rect">
            <a:avLst/>
          </a:prstGeom>
        </p:spPr>
      </p:pic>
      <p:sp>
        <p:nvSpPr>
          <p:cNvPr id="21" name="Rectangle 1"/>
          <p:cNvSpPr/>
          <p:nvPr/>
        </p:nvSpPr>
        <p:spPr bwMode="auto">
          <a:xfrm flipH="1">
            <a:off x="0" y="-16042"/>
            <a:ext cx="11790948" cy="6874734"/>
          </a:xfrm>
          <a:prstGeom prst="rect">
            <a:avLst/>
          </a:prstGeom>
          <a:gradFill>
            <a:gsLst>
              <a:gs pos="40000">
                <a:srgbClr val="000000">
                  <a:alpha val="0"/>
                </a:srgbClr>
              </a:gs>
              <a:gs pos="100000">
                <a:srgbClr val="000000">
                  <a:alpha val="53000"/>
                </a:srgbClr>
              </a:gs>
            </a:gsLst>
            <a:lin ang="2400000" scaled="0"/>
          </a:gra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384" tIns="45692" rIns="91384" bIns="45692" numCol="1" rtlCol="0" anchor="ctr" anchorCtr="0" compatLnSpc="1">
            <a:prstTxWarp prst="textNoShape">
              <a:avLst/>
            </a:prstTxWarp>
          </a:bodyPr>
          <a:lstStyle/>
          <a:p>
            <a:pPr algn="ctr" defTabSz="913513" fontAlgn="base">
              <a:spcBef>
                <a:spcPct val="0"/>
              </a:spcBef>
              <a:spcAft>
                <a:spcPct val="0"/>
              </a:spcAft>
            </a:pPr>
            <a:endParaRPr lang="en-US" sz="2298" dirty="0">
              <a:gradFill>
                <a:gsLst>
                  <a:gs pos="0">
                    <a:srgbClr val="FFFFFF"/>
                  </a:gs>
                  <a:gs pos="100000">
                    <a:srgbClr val="FFFFFF"/>
                  </a:gs>
                </a:gsLst>
                <a:lin ang="5400000" scaled="0"/>
              </a:gradFill>
            </a:endParaRPr>
          </a:p>
        </p:txBody>
      </p:sp>
      <p:sp>
        <p:nvSpPr>
          <p:cNvPr id="25" name="Title 24"/>
          <p:cNvSpPr>
            <a:spLocks noGrp="1"/>
          </p:cNvSpPr>
          <p:nvPr>
            <p:ph type="title"/>
          </p:nvPr>
        </p:nvSpPr>
        <p:spPr/>
        <p:txBody>
          <a:bodyPr/>
          <a:lstStyle/>
          <a:p>
            <a:r>
              <a:rPr lang="en-US" dirty="0"/>
              <a:t>InfoPath JDP program for &lt;customer&gt; – Post Migration guidance</a:t>
            </a:r>
          </a:p>
        </p:txBody>
      </p:sp>
      <p:pic>
        <p:nvPicPr>
          <p:cNvPr id="28" name="Picture 27"/>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9316677" y="5805922"/>
            <a:ext cx="2879016" cy="997287"/>
          </a:xfrm>
          <a:prstGeom prst="rect">
            <a:avLst/>
          </a:prstGeom>
        </p:spPr>
      </p:pic>
      <p:pic>
        <p:nvPicPr>
          <p:cNvPr id="29" name="Picture 2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 y="0"/>
            <a:ext cx="2292824" cy="843401"/>
          </a:xfrm>
          <a:prstGeom prst="rect">
            <a:avLst/>
          </a:prstGeom>
        </p:spPr>
      </p:pic>
      <p:sp>
        <p:nvSpPr>
          <p:cNvPr id="2" name="Text Placeholder 1"/>
          <p:cNvSpPr>
            <a:spLocks noGrp="1"/>
          </p:cNvSpPr>
          <p:nvPr>
            <p:ph type="body" sz="quarter" idx="12"/>
          </p:nvPr>
        </p:nvSpPr>
        <p:spPr/>
        <p:txBody>
          <a:bodyPr/>
          <a:lstStyle/>
          <a:p>
            <a:r>
              <a:rPr lang="en-US" dirty="0"/>
              <a:t>&lt;name&gt;</a:t>
            </a:r>
          </a:p>
          <a:p>
            <a:r>
              <a:rPr lang="en-US" dirty="0"/>
              <a:t>&lt;role&gt;</a:t>
            </a:r>
          </a:p>
        </p:txBody>
      </p:sp>
      <p:pic>
        <p:nvPicPr>
          <p:cNvPr id="4" name="Picture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018819" y="180870"/>
            <a:ext cx="1974501" cy="1974501"/>
          </a:xfrm>
          <a:prstGeom prst="rect">
            <a:avLst/>
          </a:prstGeom>
        </p:spPr>
      </p:pic>
    </p:spTree>
    <p:extLst>
      <p:ext uri="{BB962C8B-B14F-4D97-AF65-F5344CB8AC3E}">
        <p14:creationId xmlns:p14="http://schemas.microsoft.com/office/powerpoint/2010/main" val="2850587550"/>
      </p:ext>
    </p:extLst>
  </p:cSld>
  <p:clrMapOvr>
    <a:masterClrMapping/>
  </p:clrMapOvr>
  <mc:AlternateContent xmlns:mc="http://schemas.openxmlformats.org/markup-compatibility/2006" xmlns:p14="http://schemas.microsoft.com/office/powerpoint/2010/main">
    <mc:Choice Requires="p14">
      <p:transition spd="slow" p14:dur="3000">
        <p14:reveal/>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Form is showing wrong date time</a:t>
            </a:r>
            <a:endParaRPr lang="nl-BE" dirty="0"/>
          </a:p>
        </p:txBody>
      </p:sp>
      <p:sp>
        <p:nvSpPr>
          <p:cNvPr id="3" name="Text Placeholder 2"/>
          <p:cNvSpPr>
            <a:spLocks noGrp="1"/>
          </p:cNvSpPr>
          <p:nvPr>
            <p:ph type="body" sz="quarter" idx="10"/>
          </p:nvPr>
        </p:nvSpPr>
        <p:spPr/>
        <p:txBody>
          <a:bodyPr/>
          <a:lstStyle/>
          <a:p>
            <a:r>
              <a:rPr lang="en-US" dirty="0"/>
              <a:t>Problem:</a:t>
            </a:r>
          </a:p>
          <a:p>
            <a:pPr lvl="1"/>
            <a:r>
              <a:rPr lang="en-US" dirty="0"/>
              <a:t>Forms rendered on the server using InfoPath Form Services default date time to the server time zone setting and not the site collection time zone setting</a:t>
            </a:r>
          </a:p>
          <a:p>
            <a:r>
              <a:rPr lang="en-US" dirty="0"/>
              <a:t>Advice:</a:t>
            </a:r>
          </a:p>
          <a:p>
            <a:pPr lvl="1"/>
            <a:r>
              <a:rPr lang="en-US" dirty="0"/>
              <a:t>Do not use the date picker autofill but use a formula to adjust date and time:</a:t>
            </a:r>
          </a:p>
          <a:p>
            <a:pPr lvl="2"/>
            <a:r>
              <a:rPr lang="nl-BE" dirty="0" err="1"/>
              <a:t>addDays</a:t>
            </a:r>
            <a:r>
              <a:rPr lang="nl-BE" dirty="0"/>
              <a:t>(date, </a:t>
            </a:r>
            <a:r>
              <a:rPr lang="nl-BE" dirty="0" err="1"/>
              <a:t>days</a:t>
            </a:r>
            <a:r>
              <a:rPr lang="nl-BE" dirty="0"/>
              <a:t>)</a:t>
            </a:r>
          </a:p>
          <a:p>
            <a:pPr lvl="2"/>
            <a:r>
              <a:rPr lang="nl-BE" dirty="0" err="1"/>
              <a:t>addSeconds</a:t>
            </a:r>
            <a:r>
              <a:rPr lang="nl-BE" dirty="0"/>
              <a:t>(time, </a:t>
            </a:r>
            <a:r>
              <a:rPr lang="nl-BE" dirty="0" err="1"/>
              <a:t>seconds</a:t>
            </a:r>
            <a:r>
              <a:rPr lang="nl-BE" dirty="0"/>
              <a:t>)</a:t>
            </a:r>
          </a:p>
          <a:p>
            <a:pPr lvl="2"/>
            <a:endParaRPr lang="nl-BE" dirty="0"/>
          </a:p>
        </p:txBody>
      </p:sp>
    </p:spTree>
    <p:extLst>
      <p:ext uri="{BB962C8B-B14F-4D97-AF65-F5344CB8AC3E}">
        <p14:creationId xmlns:p14="http://schemas.microsoft.com/office/powerpoint/2010/main" val="3155062209"/>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58316264"/>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3"/>
          <p:cNvSpPr txBox="1">
            <a:spLocks noChangeArrowheads="1"/>
          </p:cNvSpPr>
          <p:nvPr/>
        </p:nvSpPr>
        <p:spPr bwMode="blackWhite">
          <a:xfrm>
            <a:off x="267614" y="5959359"/>
            <a:ext cx="10755853" cy="606312"/>
          </a:xfrm>
          <a:prstGeom prst="rect">
            <a:avLst/>
          </a:prstGeom>
          <a:noFill/>
          <a:ln w="12700">
            <a:noFill/>
            <a:miter lim="800000"/>
            <a:headEnd type="none" w="sm" len="sm"/>
            <a:tailEnd type="none" w="sm" len="sm"/>
          </a:ln>
          <a:effectLst/>
        </p:spPr>
        <p:txBody>
          <a:bodyPr vert="horz" wrap="square" lIns="179238" tIns="143391" rIns="179238" bIns="143391" numCol="1" anchor="t" anchorCtr="0" compatLnSpc="1">
            <a:prstTxWarp prst="textNoShape">
              <a:avLst/>
            </a:prstTxWarp>
            <a:spAutoFit/>
          </a:bodyPr>
          <a:lstStyle/>
          <a:p>
            <a:pPr defTabSz="913737" eaLnBrk="0" hangingPunct="0"/>
            <a:r>
              <a:rPr lang="en-US" sz="686" dirty="0">
                <a:gradFill>
                  <a:gsLst>
                    <a:gs pos="0">
                      <a:srgbClr val="FFFFFF"/>
                    </a:gs>
                    <a:gs pos="100000">
                      <a:srgbClr val="FFFFFF"/>
                    </a:gs>
                  </a:gsLst>
                  <a:lin ang="5400000" scaled="0"/>
                </a:gradFill>
                <a:cs typeface="Segoe UI" pitchFamily="34" charset="0"/>
              </a:rPr>
              <a:t>© 2014 Microsoft Corporation. All rights reserved. Microsoft, Windows, Windows Vista and other product names are or may be registered trademarks and/or trademarks in the U.S. and/or other countries.</a:t>
            </a:r>
          </a:p>
          <a:p>
            <a:pPr defTabSz="913737" eaLnBrk="0" hangingPunct="0"/>
            <a:r>
              <a:rPr lang="en-US" sz="686" dirty="0">
                <a:gradFill>
                  <a:gsLst>
                    <a:gs pos="0">
                      <a:srgbClr val="FFFFFF"/>
                    </a:gs>
                    <a:gs pos="100000">
                      <a:srgbClr val="FFFFFF"/>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invGray">
          <a:xfrm>
            <a:off x="450085" y="3083792"/>
            <a:ext cx="3223021" cy="690417"/>
          </a:xfrm>
          <a:prstGeom prst="rect">
            <a:avLst/>
          </a:prstGeom>
        </p:spPr>
      </p:pic>
    </p:spTree>
    <p:extLst>
      <p:ext uri="{BB962C8B-B14F-4D97-AF65-F5344CB8AC3E}">
        <p14:creationId xmlns:p14="http://schemas.microsoft.com/office/powerpoint/2010/main" val="4060165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fi-FI" dirty="0"/>
              <a:t>Agenda</a:t>
            </a:r>
            <a:endParaRPr lang="en-US" dirty="0"/>
          </a:p>
        </p:txBody>
      </p:sp>
      <p:sp>
        <p:nvSpPr>
          <p:cNvPr id="7" name="Text Placeholder 6"/>
          <p:cNvSpPr>
            <a:spLocks noGrp="1"/>
          </p:cNvSpPr>
          <p:nvPr>
            <p:ph type="body" sz="quarter" idx="10"/>
          </p:nvPr>
        </p:nvSpPr>
        <p:spPr>
          <a:xfrm>
            <a:off x="519112" y="1447799"/>
            <a:ext cx="11149013" cy="3933346"/>
          </a:xfrm>
        </p:spPr>
        <p:txBody>
          <a:bodyPr/>
          <a:lstStyle/>
          <a:p>
            <a:r>
              <a:rPr lang="en-US" dirty="0"/>
              <a:t>Fixing authentication via UDCX files</a:t>
            </a:r>
          </a:p>
          <a:p>
            <a:r>
              <a:rPr lang="en-US" dirty="0"/>
              <a:t>Fixing user data in migrated InfoPath files</a:t>
            </a:r>
          </a:p>
          <a:p>
            <a:r>
              <a:rPr lang="en-US" dirty="0"/>
              <a:t>Known issues</a:t>
            </a:r>
          </a:p>
        </p:txBody>
      </p:sp>
    </p:spTree>
    <p:extLst>
      <p:ext uri="{BB962C8B-B14F-4D97-AF65-F5344CB8AC3E}">
        <p14:creationId xmlns:p14="http://schemas.microsoft.com/office/powerpoint/2010/main" val="3066997487"/>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Fixing authentication via UDCX files</a:t>
            </a:r>
          </a:p>
        </p:txBody>
      </p:sp>
    </p:spTree>
    <p:extLst>
      <p:ext uri="{BB962C8B-B14F-4D97-AF65-F5344CB8AC3E}">
        <p14:creationId xmlns:p14="http://schemas.microsoft.com/office/powerpoint/2010/main" val="554255285"/>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statement</a:t>
            </a:r>
            <a:endParaRPr lang="nl-BE" dirty="0"/>
          </a:p>
        </p:txBody>
      </p:sp>
      <p:sp>
        <p:nvSpPr>
          <p:cNvPr id="3" name="Text Placeholder 2"/>
          <p:cNvSpPr>
            <a:spLocks noGrp="1"/>
          </p:cNvSpPr>
          <p:nvPr>
            <p:ph type="body" sz="quarter" idx="10"/>
          </p:nvPr>
        </p:nvSpPr>
        <p:spPr/>
        <p:txBody>
          <a:bodyPr/>
          <a:lstStyle/>
          <a:p>
            <a:r>
              <a:rPr lang="en-US" dirty="0"/>
              <a:t>Forms calling OOB supported web services (e.g. </a:t>
            </a:r>
            <a:r>
              <a:rPr lang="en-US" dirty="0" err="1"/>
              <a:t>GetUserProfileByName</a:t>
            </a:r>
            <a:r>
              <a:rPr lang="en-US" dirty="0"/>
              <a:t> via the UserProfileService.asmx) typically use an UDCX file to provide credentials to the service endpoint</a:t>
            </a:r>
          </a:p>
          <a:p>
            <a:r>
              <a:rPr lang="en-US" dirty="0"/>
              <a:t>In </a:t>
            </a:r>
            <a:r>
              <a:rPr lang="en-US" dirty="0" err="1"/>
              <a:t>DvNext</a:t>
            </a:r>
            <a:r>
              <a:rPr lang="en-US" dirty="0"/>
              <a:t>/MT the 10 supported OOB web service calls only work when they do not use the UDCX file or when there’s no authentication information in the UDCX file</a:t>
            </a:r>
            <a:endParaRPr lang="nl-BE" dirty="0"/>
          </a:p>
        </p:txBody>
      </p:sp>
    </p:spTree>
    <p:extLst>
      <p:ext uri="{BB962C8B-B14F-4D97-AF65-F5344CB8AC3E}">
        <p14:creationId xmlns:p14="http://schemas.microsoft.com/office/powerpoint/2010/main" val="1545446379"/>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Setup on current SPO D</a:t>
            </a:r>
            <a:endParaRPr lang="nl-BE" dirty="0"/>
          </a:p>
        </p:txBody>
      </p:sp>
      <p:sp>
        <p:nvSpPr>
          <p:cNvPr id="3" name="Rectangle 2"/>
          <p:cNvSpPr/>
          <p:nvPr/>
        </p:nvSpPr>
        <p:spPr bwMode="auto">
          <a:xfrm>
            <a:off x="1073294" y="4284661"/>
            <a:ext cx="5781963" cy="1034473"/>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ea typeface="Segoe UI" pitchFamily="34" charset="0"/>
                <a:cs typeface="Segoe UI" pitchFamily="34" charset="0"/>
              </a:rPr>
              <a:t>Secure Store application defined:</a:t>
            </a:r>
          </a:p>
          <a:p>
            <a:pPr algn="ctr" defTabSz="914099" fontAlgn="base">
              <a:spcBef>
                <a:spcPct val="0"/>
              </a:spcBef>
              <a:spcAft>
                <a:spcPct val="0"/>
              </a:spcAft>
            </a:pPr>
            <a:r>
              <a:rPr lang="en-US" sz="2200" dirty="0">
                <a:gradFill>
                  <a:gsLst>
                    <a:gs pos="0">
                      <a:srgbClr val="FFFFFF"/>
                    </a:gs>
                    <a:gs pos="100000">
                      <a:srgbClr val="FFFFFF"/>
                    </a:gs>
                  </a:gsLst>
                  <a:lin ang="5400000" scaled="0"/>
                </a:gradFill>
                <a:ea typeface="Segoe UI" pitchFamily="34" charset="0"/>
                <a:cs typeface="Segoe UI" pitchFamily="34" charset="0"/>
              </a:rPr>
              <a:t>&lt;</a:t>
            </a:r>
            <a:r>
              <a:rPr lang="en-US" sz="2200" dirty="0" err="1">
                <a:gradFill>
                  <a:gsLst>
                    <a:gs pos="0">
                      <a:srgbClr val="FFFFFF"/>
                    </a:gs>
                    <a:gs pos="100000">
                      <a:srgbClr val="FFFFFF"/>
                    </a:gs>
                  </a:gsLst>
                  <a:lin ang="5400000" scaled="0"/>
                </a:gradFill>
                <a:ea typeface="Segoe UI" pitchFamily="34" charset="0"/>
                <a:cs typeface="Segoe UI" pitchFamily="34" charset="0"/>
              </a:rPr>
              <a:t>customershortname</a:t>
            </a:r>
            <a:r>
              <a:rPr lang="en-US" sz="2200" dirty="0">
                <a:gradFill>
                  <a:gsLst>
                    <a:gs pos="0">
                      <a:srgbClr val="FFFFFF"/>
                    </a:gs>
                    <a:gs pos="100000">
                      <a:srgbClr val="FFFFFF"/>
                    </a:gs>
                  </a:gsLst>
                  <a:lin ang="5400000" scaled="0"/>
                </a:gradFill>
                <a:ea typeface="Segoe UI" pitchFamily="34" charset="0"/>
                <a:cs typeface="Segoe UI" pitchFamily="34" charset="0"/>
              </a:rPr>
              <a:t>&gt;_InfoPath_104</a:t>
            </a:r>
            <a:endParaRPr lang="nl-BE" sz="2200" dirty="0">
              <a:gradFill>
                <a:gsLst>
                  <a:gs pos="0">
                    <a:srgbClr val="FFFFFF"/>
                  </a:gs>
                  <a:gs pos="100000">
                    <a:srgbClr val="FFFFFF"/>
                  </a:gs>
                </a:gsLst>
                <a:lin ang="5400000" scaled="0"/>
              </a:gradFill>
              <a:ea typeface="Segoe UI" pitchFamily="34" charset="0"/>
              <a:cs typeface="Segoe UI" pitchFamily="34" charset="0"/>
            </a:endParaRPr>
          </a:p>
        </p:txBody>
      </p:sp>
      <p:sp>
        <p:nvSpPr>
          <p:cNvPr id="4" name="Rectangle 3"/>
          <p:cNvSpPr/>
          <p:nvPr/>
        </p:nvSpPr>
        <p:spPr bwMode="auto">
          <a:xfrm>
            <a:off x="519112" y="1754909"/>
            <a:ext cx="6712961" cy="155170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err="1">
                <a:gradFill>
                  <a:gsLst>
                    <a:gs pos="0">
                      <a:srgbClr val="FFFFFF"/>
                    </a:gs>
                    <a:gs pos="100000">
                      <a:srgbClr val="FFFFFF"/>
                    </a:gs>
                  </a:gsLst>
                  <a:lin ang="5400000" scaled="0"/>
                </a:gradFill>
                <a:ea typeface="Segoe UI" pitchFamily="34" charset="0"/>
                <a:cs typeface="Segoe UI" pitchFamily="34" charset="0"/>
              </a:rPr>
              <a:t>Udcx</a:t>
            </a:r>
            <a:r>
              <a:rPr lang="en-US" sz="2200" dirty="0">
                <a:gradFill>
                  <a:gsLst>
                    <a:gs pos="0">
                      <a:srgbClr val="FFFFFF"/>
                    </a:gs>
                    <a:gs pos="100000">
                      <a:srgbClr val="FFFFFF"/>
                    </a:gs>
                  </a:gsLst>
                  <a:lin ang="5400000" scaled="0"/>
                </a:gradFill>
                <a:ea typeface="Segoe UI" pitchFamily="34" charset="0"/>
                <a:cs typeface="Segoe UI" pitchFamily="34" charset="0"/>
              </a:rPr>
              <a:t> file used by the form with following section:</a:t>
            </a:r>
          </a:p>
          <a:p>
            <a:pPr algn="ctr" defTabSz="914099" fontAlgn="base">
              <a:spcBef>
                <a:spcPct val="0"/>
              </a:spcBef>
              <a:spcAft>
                <a:spcPct val="0"/>
              </a:spcAft>
            </a:pPr>
            <a:r>
              <a:rPr lang="nl-BE" sz="2200" dirty="0">
                <a:gradFill>
                  <a:gsLst>
                    <a:gs pos="0">
                      <a:srgbClr val="FFFFFF"/>
                    </a:gs>
                    <a:gs pos="100000">
                      <a:srgbClr val="FFFFFF"/>
                    </a:gs>
                  </a:gsLst>
                  <a:lin ang="5400000" scaled="0"/>
                </a:gradFill>
                <a:ea typeface="Segoe UI" pitchFamily="34" charset="0"/>
                <a:cs typeface="Segoe UI" pitchFamily="34" charset="0"/>
              </a:rPr>
              <a:t>&lt;</a:t>
            </a:r>
            <a:r>
              <a:rPr lang="nl-BE" sz="2200" dirty="0" err="1">
                <a:gradFill>
                  <a:gsLst>
                    <a:gs pos="0">
                      <a:srgbClr val="FFFFFF"/>
                    </a:gs>
                    <a:gs pos="100000">
                      <a:srgbClr val="FFFFFF"/>
                    </a:gs>
                  </a:gsLst>
                  <a:lin ang="5400000" scaled="0"/>
                </a:gradFill>
                <a:ea typeface="Segoe UI" pitchFamily="34" charset="0"/>
                <a:cs typeface="Segoe UI" pitchFamily="34" charset="0"/>
              </a:rPr>
              <a:t>udc:Authentication</a:t>
            </a:r>
            <a:r>
              <a:rPr lang="nl-BE" sz="2200" dirty="0">
                <a:gradFill>
                  <a:gsLst>
                    <a:gs pos="0">
                      <a:srgbClr val="FFFFFF"/>
                    </a:gs>
                    <a:gs pos="100000">
                      <a:srgbClr val="FFFFFF"/>
                    </a:gs>
                  </a:gsLst>
                  <a:lin ang="5400000" scaled="0"/>
                </a:gradFill>
                <a:ea typeface="Segoe UI" pitchFamily="34" charset="0"/>
                <a:cs typeface="Segoe UI" pitchFamily="34" charset="0"/>
              </a:rPr>
              <a:t>&gt;&lt;</a:t>
            </a:r>
            <a:r>
              <a:rPr lang="nl-BE" sz="2200" dirty="0" err="1">
                <a:gradFill>
                  <a:gsLst>
                    <a:gs pos="0">
                      <a:srgbClr val="FFFFFF"/>
                    </a:gs>
                    <a:gs pos="100000">
                      <a:srgbClr val="FFFFFF"/>
                    </a:gs>
                  </a:gsLst>
                  <a:lin ang="5400000" scaled="0"/>
                </a:gradFill>
                <a:ea typeface="Segoe UI" pitchFamily="34" charset="0"/>
                <a:cs typeface="Segoe UI" pitchFamily="34" charset="0"/>
              </a:rPr>
              <a:t>udc:SSO</a:t>
            </a:r>
            <a:r>
              <a:rPr lang="nl-BE" sz="2200" dirty="0">
                <a:gradFill>
                  <a:gsLst>
                    <a:gs pos="0">
                      <a:srgbClr val="FFFFFF"/>
                    </a:gs>
                    <a:gs pos="100000">
                      <a:srgbClr val="FFFFFF"/>
                    </a:gs>
                  </a:gsLst>
                  <a:lin ang="5400000" scaled="0"/>
                </a:gradFill>
                <a:ea typeface="Segoe UI" pitchFamily="34" charset="0"/>
                <a:cs typeface="Segoe UI" pitchFamily="34" charset="0"/>
              </a:rPr>
              <a:t> </a:t>
            </a:r>
            <a:r>
              <a:rPr lang="nl-BE" sz="2200" dirty="0" err="1">
                <a:gradFill>
                  <a:gsLst>
                    <a:gs pos="0">
                      <a:srgbClr val="FFFFFF"/>
                    </a:gs>
                    <a:gs pos="100000">
                      <a:srgbClr val="FFFFFF"/>
                    </a:gs>
                  </a:gsLst>
                  <a:lin ang="5400000" scaled="0"/>
                </a:gradFill>
                <a:ea typeface="Segoe UI" pitchFamily="34" charset="0"/>
                <a:cs typeface="Segoe UI" pitchFamily="34" charset="0"/>
              </a:rPr>
              <a:t>AppId</a:t>
            </a:r>
            <a:r>
              <a:rPr lang="nl-BE" sz="2200" dirty="0">
                <a:gradFill>
                  <a:gsLst>
                    <a:gs pos="0">
                      <a:srgbClr val="FFFFFF"/>
                    </a:gs>
                    <a:gs pos="100000">
                      <a:srgbClr val="FFFFFF"/>
                    </a:gs>
                  </a:gsLst>
                  <a:lin ang="5400000" scaled="0"/>
                </a:gradFill>
                <a:ea typeface="Segoe UI" pitchFamily="34" charset="0"/>
                <a:cs typeface="Segoe UI" pitchFamily="34" charset="0"/>
              </a:rPr>
              <a:t>='</a:t>
            </a:r>
            <a:r>
              <a:rPr lang="en-US" sz="2200" dirty="0">
                <a:gradFill>
                  <a:gsLst>
                    <a:gs pos="0">
                      <a:srgbClr val="FFFFFF"/>
                    </a:gs>
                    <a:gs pos="100000">
                      <a:srgbClr val="FFFFFF"/>
                    </a:gs>
                  </a:gsLst>
                  <a:lin ang="5400000" scaled="0"/>
                </a:gradFill>
                <a:ea typeface="Segoe UI" pitchFamily="34" charset="0"/>
                <a:cs typeface="Segoe UI" pitchFamily="34" charset="0"/>
              </a:rPr>
              <a:t>&lt;</a:t>
            </a:r>
            <a:r>
              <a:rPr lang="en-US" sz="2200" dirty="0" err="1">
                <a:gradFill>
                  <a:gsLst>
                    <a:gs pos="0">
                      <a:srgbClr val="FFFFFF"/>
                    </a:gs>
                    <a:gs pos="100000">
                      <a:srgbClr val="FFFFFF"/>
                    </a:gs>
                  </a:gsLst>
                  <a:lin ang="5400000" scaled="0"/>
                </a:gradFill>
                <a:ea typeface="Segoe UI" pitchFamily="34" charset="0"/>
                <a:cs typeface="Segoe UI" pitchFamily="34" charset="0"/>
              </a:rPr>
              <a:t>customershortname</a:t>
            </a:r>
            <a:r>
              <a:rPr lang="en-US" sz="2200" dirty="0">
                <a:gradFill>
                  <a:gsLst>
                    <a:gs pos="0">
                      <a:srgbClr val="FFFFFF"/>
                    </a:gs>
                    <a:gs pos="100000">
                      <a:srgbClr val="FFFFFF"/>
                    </a:gs>
                  </a:gsLst>
                  <a:lin ang="5400000" scaled="0"/>
                </a:gradFill>
                <a:ea typeface="Segoe UI" pitchFamily="34" charset="0"/>
                <a:cs typeface="Segoe UI" pitchFamily="34" charset="0"/>
              </a:rPr>
              <a:t>&gt;_InfoPath_104</a:t>
            </a:r>
            <a:r>
              <a:rPr lang="nl-BE" sz="2200" dirty="0">
                <a:gradFill>
                  <a:gsLst>
                    <a:gs pos="0">
                      <a:srgbClr val="FFFFFF"/>
                    </a:gs>
                    <a:gs pos="100000">
                      <a:srgbClr val="FFFFFF"/>
                    </a:gs>
                  </a:gsLst>
                  <a:lin ang="5400000" scaled="0"/>
                </a:gradFill>
                <a:ea typeface="Segoe UI" pitchFamily="34" charset="0"/>
                <a:cs typeface="Segoe UI" pitchFamily="34" charset="0"/>
              </a:rPr>
              <a:t>' </a:t>
            </a:r>
            <a:r>
              <a:rPr lang="nl-BE" sz="2200" dirty="0" err="1">
                <a:gradFill>
                  <a:gsLst>
                    <a:gs pos="0">
                      <a:srgbClr val="FFFFFF"/>
                    </a:gs>
                    <a:gs pos="100000">
                      <a:srgbClr val="FFFFFF"/>
                    </a:gs>
                  </a:gsLst>
                  <a:lin ang="5400000" scaled="0"/>
                </a:gradFill>
                <a:ea typeface="Segoe UI" pitchFamily="34" charset="0"/>
                <a:cs typeface="Segoe UI" pitchFamily="34" charset="0"/>
              </a:rPr>
              <a:t>CredentialType</a:t>
            </a:r>
            <a:r>
              <a:rPr lang="nl-BE" sz="2200" dirty="0">
                <a:gradFill>
                  <a:gsLst>
                    <a:gs pos="0">
                      <a:srgbClr val="FFFFFF"/>
                    </a:gs>
                    <a:gs pos="100000">
                      <a:srgbClr val="FFFFFF"/>
                    </a:gs>
                  </a:gsLst>
                  <a:lin ang="5400000" scaled="0"/>
                </a:gradFill>
                <a:ea typeface="Segoe UI" pitchFamily="34" charset="0"/>
                <a:cs typeface="Segoe UI" pitchFamily="34" charset="0"/>
              </a:rPr>
              <a:t>='NTLM' /&gt;&lt;/</a:t>
            </a:r>
            <a:r>
              <a:rPr lang="nl-BE" sz="2200" dirty="0" err="1">
                <a:gradFill>
                  <a:gsLst>
                    <a:gs pos="0">
                      <a:srgbClr val="FFFFFF"/>
                    </a:gs>
                    <a:gs pos="100000">
                      <a:srgbClr val="FFFFFF"/>
                    </a:gs>
                  </a:gsLst>
                  <a:lin ang="5400000" scaled="0"/>
                </a:gradFill>
                <a:ea typeface="Segoe UI" pitchFamily="34" charset="0"/>
                <a:cs typeface="Segoe UI" pitchFamily="34" charset="0"/>
              </a:rPr>
              <a:t>udc:Authentication</a:t>
            </a:r>
            <a:r>
              <a:rPr lang="nl-BE" sz="2200" dirty="0">
                <a:gradFill>
                  <a:gsLst>
                    <a:gs pos="0">
                      <a:srgbClr val="FFFFFF"/>
                    </a:gs>
                    <a:gs pos="100000">
                      <a:srgbClr val="FFFFFF"/>
                    </a:gs>
                  </a:gsLst>
                  <a:lin ang="5400000" scaled="0"/>
                </a:gradFill>
                <a:ea typeface="Segoe UI" pitchFamily="34" charset="0"/>
                <a:cs typeface="Segoe UI" pitchFamily="34" charset="0"/>
              </a:rPr>
              <a:t>&gt;</a:t>
            </a:r>
          </a:p>
        </p:txBody>
      </p:sp>
      <p:grpSp>
        <p:nvGrpSpPr>
          <p:cNvPr id="7" name="Group 6"/>
          <p:cNvGrpSpPr/>
          <p:nvPr/>
        </p:nvGrpSpPr>
        <p:grpSpPr>
          <a:xfrm>
            <a:off x="9362171" y="3739551"/>
            <a:ext cx="1114863" cy="1402540"/>
            <a:chOff x="827771" y="3293896"/>
            <a:chExt cx="1114863" cy="1402540"/>
          </a:xfrm>
        </p:grpSpPr>
        <p:pic>
          <p:nvPicPr>
            <p:cNvPr id="5" name="Picture 4"/>
            <p:cNvPicPr>
              <a:picLocks noChangeAspect="1"/>
            </p:cNvPicPr>
            <p:nvPr/>
          </p:nvPicPr>
          <p:blipFill>
            <a:blip r:embed="rId2"/>
            <a:stretch>
              <a:fillRect/>
            </a:stretch>
          </p:blipFill>
          <p:spPr>
            <a:xfrm>
              <a:off x="827771" y="3293896"/>
              <a:ext cx="1114863" cy="140254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3770" y="3718979"/>
              <a:ext cx="882863" cy="882863"/>
            </a:xfrm>
            <a:prstGeom prst="rect">
              <a:avLst/>
            </a:prstGeom>
          </p:spPr>
        </p:pic>
      </p:grpSp>
      <p:sp>
        <p:nvSpPr>
          <p:cNvPr id="8" name="TextBox 7"/>
          <p:cNvSpPr txBox="1"/>
          <p:nvPr/>
        </p:nvSpPr>
        <p:spPr>
          <a:xfrm>
            <a:off x="3786909" y="3231720"/>
            <a:ext cx="569708" cy="1015663"/>
          </a:xfrm>
          <a:prstGeom prst="rect">
            <a:avLst/>
          </a:prstGeom>
          <a:noFill/>
        </p:spPr>
        <p:txBody>
          <a:bodyPr wrap="none" lIns="0" tIns="0" rIns="0" bIns="0" rtlCol="0">
            <a:spAutoFit/>
          </a:bodyPr>
          <a:lstStyle/>
          <a:p>
            <a:r>
              <a:rPr lang="en-US" sz="6600" spc="-70" dirty="0">
                <a:gradFill>
                  <a:gsLst>
                    <a:gs pos="2917">
                      <a:schemeClr val="bg2"/>
                    </a:gs>
                    <a:gs pos="95000">
                      <a:schemeClr val="bg2"/>
                    </a:gs>
                  </a:gsLst>
                  <a:lin ang="5400000" scaled="0"/>
                </a:gradFill>
              </a:rPr>
              <a:t>+</a:t>
            </a:r>
            <a:endParaRPr lang="nl-BE" sz="6600" spc="-70" dirty="0">
              <a:gradFill>
                <a:gsLst>
                  <a:gs pos="2917">
                    <a:schemeClr val="bg2"/>
                  </a:gs>
                  <a:gs pos="95000">
                    <a:schemeClr val="bg2"/>
                  </a:gs>
                </a:gsLst>
                <a:lin ang="5400000" scaled="0"/>
              </a:gradFill>
            </a:endParaRPr>
          </a:p>
        </p:txBody>
      </p:sp>
      <p:sp>
        <p:nvSpPr>
          <p:cNvPr id="9" name="Right Brace 8"/>
          <p:cNvSpPr/>
          <p:nvPr/>
        </p:nvSpPr>
        <p:spPr>
          <a:xfrm>
            <a:off x="7232073" y="1440873"/>
            <a:ext cx="461818" cy="4137891"/>
          </a:xfrm>
          <a:prstGeom prst="rightBrace">
            <a:avLst/>
          </a:prstGeom>
          <a:ln w="381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l-BE" dirty="0"/>
          </a:p>
        </p:txBody>
      </p:sp>
      <p:sp>
        <p:nvSpPr>
          <p:cNvPr id="10" name="TextBox 9"/>
          <p:cNvSpPr txBox="1"/>
          <p:nvPr/>
        </p:nvSpPr>
        <p:spPr>
          <a:xfrm>
            <a:off x="7936863" y="3296493"/>
            <a:ext cx="3349378" cy="369332"/>
          </a:xfrm>
          <a:prstGeom prst="rect">
            <a:avLst/>
          </a:prstGeom>
          <a:noFill/>
        </p:spPr>
        <p:txBody>
          <a:bodyPr wrap="none" lIns="0" tIns="0" rIns="0" bIns="0" rtlCol="0">
            <a:spAutoFit/>
          </a:bodyPr>
          <a:lstStyle/>
          <a:p>
            <a:r>
              <a:rPr lang="en-US" sz="2400" spc="-70" dirty="0">
                <a:gradFill>
                  <a:gsLst>
                    <a:gs pos="2917">
                      <a:schemeClr val="bg2"/>
                    </a:gs>
                    <a:gs pos="95000">
                      <a:schemeClr val="bg2"/>
                    </a:gs>
                  </a:gsLst>
                  <a:lin ang="5400000" scaled="0"/>
                </a:gradFill>
              </a:rPr>
              <a:t>Used by the InfoPath form</a:t>
            </a:r>
            <a:endParaRPr lang="nl-BE" sz="2400" spc="-70" dirty="0">
              <a:gradFill>
                <a:gsLst>
                  <a:gs pos="2917">
                    <a:schemeClr val="bg2"/>
                  </a:gs>
                  <a:gs pos="95000">
                    <a:schemeClr val="bg2"/>
                  </a:gs>
                </a:gsLst>
                <a:lin ang="5400000" scaled="0"/>
              </a:gradFill>
            </a:endParaRPr>
          </a:p>
        </p:txBody>
      </p:sp>
    </p:spTree>
    <p:extLst>
      <p:ext uri="{BB962C8B-B14F-4D97-AF65-F5344CB8AC3E}">
        <p14:creationId xmlns:p14="http://schemas.microsoft.com/office/powerpoint/2010/main" val="1549032521"/>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a:t>Needed change on </a:t>
            </a:r>
            <a:r>
              <a:rPr lang="en-US" sz="4800" dirty="0" err="1"/>
              <a:t>DvNext</a:t>
            </a:r>
            <a:r>
              <a:rPr lang="en-US" sz="4800" dirty="0"/>
              <a:t>/MT – Option 1</a:t>
            </a:r>
            <a:endParaRPr lang="nl-BE" sz="4800" dirty="0"/>
          </a:p>
        </p:txBody>
      </p:sp>
      <p:sp>
        <p:nvSpPr>
          <p:cNvPr id="3" name="Rectangle 2"/>
          <p:cNvSpPr/>
          <p:nvPr/>
        </p:nvSpPr>
        <p:spPr bwMode="auto">
          <a:xfrm>
            <a:off x="1073294" y="4284661"/>
            <a:ext cx="5781963" cy="1034473"/>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ea typeface="Segoe UI" pitchFamily="34" charset="0"/>
                <a:cs typeface="Segoe UI" pitchFamily="34" charset="0"/>
              </a:rPr>
              <a:t>Secure Store application defined:</a:t>
            </a:r>
          </a:p>
          <a:p>
            <a:pPr algn="ctr" defTabSz="914099" fontAlgn="base">
              <a:spcBef>
                <a:spcPct val="0"/>
              </a:spcBef>
              <a:spcAft>
                <a:spcPct val="0"/>
              </a:spcAft>
            </a:pPr>
            <a:r>
              <a:rPr lang="en-US" sz="2200" dirty="0">
                <a:gradFill>
                  <a:gsLst>
                    <a:gs pos="0">
                      <a:srgbClr val="FFFFFF"/>
                    </a:gs>
                    <a:gs pos="100000">
                      <a:srgbClr val="FFFFFF"/>
                    </a:gs>
                  </a:gsLst>
                  <a:lin ang="5400000" scaled="0"/>
                </a:gradFill>
                <a:ea typeface="Segoe UI" pitchFamily="34" charset="0"/>
                <a:cs typeface="Segoe UI" pitchFamily="34" charset="0"/>
              </a:rPr>
              <a:t>&lt;</a:t>
            </a:r>
            <a:r>
              <a:rPr lang="en-US" sz="2200" dirty="0" err="1">
                <a:gradFill>
                  <a:gsLst>
                    <a:gs pos="0">
                      <a:srgbClr val="FFFFFF"/>
                    </a:gs>
                    <a:gs pos="100000">
                      <a:srgbClr val="FFFFFF"/>
                    </a:gs>
                  </a:gsLst>
                  <a:lin ang="5400000" scaled="0"/>
                </a:gradFill>
                <a:ea typeface="Segoe UI" pitchFamily="34" charset="0"/>
                <a:cs typeface="Segoe UI" pitchFamily="34" charset="0"/>
              </a:rPr>
              <a:t>customershortname</a:t>
            </a:r>
            <a:r>
              <a:rPr lang="en-US" sz="2200" dirty="0">
                <a:gradFill>
                  <a:gsLst>
                    <a:gs pos="0">
                      <a:srgbClr val="FFFFFF"/>
                    </a:gs>
                    <a:gs pos="100000">
                      <a:srgbClr val="FFFFFF"/>
                    </a:gs>
                  </a:gsLst>
                  <a:lin ang="5400000" scaled="0"/>
                </a:gradFill>
                <a:ea typeface="Segoe UI" pitchFamily="34" charset="0"/>
                <a:cs typeface="Segoe UI" pitchFamily="34" charset="0"/>
              </a:rPr>
              <a:t>&gt;_InfoPath_104</a:t>
            </a:r>
            <a:endParaRPr lang="nl-BE" sz="2200" dirty="0">
              <a:gradFill>
                <a:gsLst>
                  <a:gs pos="0">
                    <a:srgbClr val="FFFFFF"/>
                  </a:gs>
                  <a:gs pos="100000">
                    <a:srgbClr val="FFFFFF"/>
                  </a:gs>
                </a:gsLst>
                <a:lin ang="5400000" scaled="0"/>
              </a:gradFill>
              <a:ea typeface="Segoe UI" pitchFamily="34" charset="0"/>
              <a:cs typeface="Segoe UI" pitchFamily="34" charset="0"/>
            </a:endParaRPr>
          </a:p>
        </p:txBody>
      </p:sp>
      <p:sp>
        <p:nvSpPr>
          <p:cNvPr id="4" name="Rectangle 3"/>
          <p:cNvSpPr/>
          <p:nvPr/>
        </p:nvSpPr>
        <p:spPr bwMode="auto">
          <a:xfrm>
            <a:off x="519112" y="1754909"/>
            <a:ext cx="6712961" cy="155170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err="1">
                <a:gradFill>
                  <a:gsLst>
                    <a:gs pos="0">
                      <a:srgbClr val="FFFFFF"/>
                    </a:gs>
                    <a:gs pos="100000">
                      <a:srgbClr val="FFFFFF"/>
                    </a:gs>
                  </a:gsLst>
                  <a:lin ang="5400000" scaled="0"/>
                </a:gradFill>
                <a:ea typeface="Segoe UI" pitchFamily="34" charset="0"/>
                <a:cs typeface="Segoe UI" pitchFamily="34" charset="0"/>
              </a:rPr>
              <a:t>Udcx</a:t>
            </a:r>
            <a:r>
              <a:rPr lang="en-US" sz="2200" dirty="0">
                <a:gradFill>
                  <a:gsLst>
                    <a:gs pos="0">
                      <a:srgbClr val="FFFFFF"/>
                    </a:gs>
                    <a:gs pos="100000">
                      <a:srgbClr val="FFFFFF"/>
                    </a:gs>
                  </a:gsLst>
                  <a:lin ang="5400000" scaled="0"/>
                </a:gradFill>
                <a:ea typeface="Segoe UI" pitchFamily="34" charset="0"/>
                <a:cs typeface="Segoe UI" pitchFamily="34" charset="0"/>
              </a:rPr>
              <a:t> file used by the form with following section:</a:t>
            </a:r>
          </a:p>
          <a:p>
            <a:pPr algn="ctr" defTabSz="914099" fontAlgn="base">
              <a:spcBef>
                <a:spcPct val="0"/>
              </a:spcBef>
              <a:spcAft>
                <a:spcPct val="0"/>
              </a:spcAft>
            </a:pPr>
            <a:r>
              <a:rPr lang="nl-BE" sz="2200" b="1" dirty="0">
                <a:gradFill>
                  <a:gsLst>
                    <a:gs pos="0">
                      <a:srgbClr val="FFFFFF"/>
                    </a:gs>
                    <a:gs pos="100000">
                      <a:srgbClr val="FFFFFF"/>
                    </a:gs>
                  </a:gsLst>
                  <a:lin ang="5400000" scaled="0"/>
                </a:gradFill>
                <a:ea typeface="Segoe UI" pitchFamily="34" charset="0"/>
                <a:cs typeface="Segoe UI" pitchFamily="34" charset="0"/>
              </a:rPr>
              <a:t>&lt;!-- </a:t>
            </a:r>
            <a:r>
              <a:rPr lang="nl-BE" sz="2200" i="1" dirty="0">
                <a:gradFill>
                  <a:gsLst>
                    <a:gs pos="0">
                      <a:srgbClr val="FFFFFF"/>
                    </a:gs>
                    <a:gs pos="100000">
                      <a:srgbClr val="FFFFFF"/>
                    </a:gs>
                  </a:gsLst>
                  <a:lin ang="5400000" scaled="0"/>
                </a:gradFill>
                <a:ea typeface="Segoe UI" pitchFamily="34" charset="0"/>
                <a:cs typeface="Segoe UI" pitchFamily="34" charset="0"/>
              </a:rPr>
              <a:t>&lt;</a:t>
            </a:r>
            <a:r>
              <a:rPr lang="nl-BE" sz="2200" i="1" dirty="0" err="1">
                <a:gradFill>
                  <a:gsLst>
                    <a:gs pos="0">
                      <a:srgbClr val="FFFFFF"/>
                    </a:gs>
                    <a:gs pos="100000">
                      <a:srgbClr val="FFFFFF"/>
                    </a:gs>
                  </a:gsLst>
                  <a:lin ang="5400000" scaled="0"/>
                </a:gradFill>
                <a:ea typeface="Segoe UI" pitchFamily="34" charset="0"/>
                <a:cs typeface="Segoe UI" pitchFamily="34" charset="0"/>
              </a:rPr>
              <a:t>udc:Authentication</a:t>
            </a:r>
            <a:r>
              <a:rPr lang="nl-BE" sz="2200" i="1" dirty="0">
                <a:gradFill>
                  <a:gsLst>
                    <a:gs pos="0">
                      <a:srgbClr val="FFFFFF"/>
                    </a:gs>
                    <a:gs pos="100000">
                      <a:srgbClr val="FFFFFF"/>
                    </a:gs>
                  </a:gsLst>
                  <a:lin ang="5400000" scaled="0"/>
                </a:gradFill>
                <a:ea typeface="Segoe UI" pitchFamily="34" charset="0"/>
                <a:cs typeface="Segoe UI" pitchFamily="34" charset="0"/>
              </a:rPr>
              <a:t>&gt;&lt;</a:t>
            </a:r>
            <a:r>
              <a:rPr lang="nl-BE" sz="2200" i="1" dirty="0" err="1">
                <a:gradFill>
                  <a:gsLst>
                    <a:gs pos="0">
                      <a:srgbClr val="FFFFFF"/>
                    </a:gs>
                    <a:gs pos="100000">
                      <a:srgbClr val="FFFFFF"/>
                    </a:gs>
                  </a:gsLst>
                  <a:lin ang="5400000" scaled="0"/>
                </a:gradFill>
                <a:ea typeface="Segoe UI" pitchFamily="34" charset="0"/>
                <a:cs typeface="Segoe UI" pitchFamily="34" charset="0"/>
              </a:rPr>
              <a:t>udc:SSO</a:t>
            </a:r>
            <a:r>
              <a:rPr lang="nl-BE" sz="2200" i="1" dirty="0">
                <a:gradFill>
                  <a:gsLst>
                    <a:gs pos="0">
                      <a:srgbClr val="FFFFFF"/>
                    </a:gs>
                    <a:gs pos="100000">
                      <a:srgbClr val="FFFFFF"/>
                    </a:gs>
                  </a:gsLst>
                  <a:lin ang="5400000" scaled="0"/>
                </a:gradFill>
                <a:ea typeface="Segoe UI" pitchFamily="34" charset="0"/>
                <a:cs typeface="Segoe UI" pitchFamily="34" charset="0"/>
              </a:rPr>
              <a:t> </a:t>
            </a:r>
            <a:r>
              <a:rPr lang="nl-BE" sz="2200" i="1" dirty="0" err="1">
                <a:gradFill>
                  <a:gsLst>
                    <a:gs pos="0">
                      <a:srgbClr val="FFFFFF"/>
                    </a:gs>
                    <a:gs pos="100000">
                      <a:srgbClr val="FFFFFF"/>
                    </a:gs>
                  </a:gsLst>
                  <a:lin ang="5400000" scaled="0"/>
                </a:gradFill>
                <a:ea typeface="Segoe UI" pitchFamily="34" charset="0"/>
                <a:cs typeface="Segoe UI" pitchFamily="34" charset="0"/>
              </a:rPr>
              <a:t>AppId</a:t>
            </a:r>
            <a:r>
              <a:rPr lang="nl-BE" sz="2200" i="1" dirty="0">
                <a:gradFill>
                  <a:gsLst>
                    <a:gs pos="0">
                      <a:srgbClr val="FFFFFF"/>
                    </a:gs>
                    <a:gs pos="100000">
                      <a:srgbClr val="FFFFFF"/>
                    </a:gs>
                  </a:gsLst>
                  <a:lin ang="5400000" scaled="0"/>
                </a:gradFill>
                <a:ea typeface="Segoe UI" pitchFamily="34" charset="0"/>
                <a:cs typeface="Segoe UI" pitchFamily="34" charset="0"/>
              </a:rPr>
              <a:t>='</a:t>
            </a:r>
            <a:r>
              <a:rPr lang="en-US" sz="2200" i="1" dirty="0">
                <a:gradFill>
                  <a:gsLst>
                    <a:gs pos="0">
                      <a:srgbClr val="FFFFFF"/>
                    </a:gs>
                    <a:gs pos="100000">
                      <a:srgbClr val="FFFFFF"/>
                    </a:gs>
                  </a:gsLst>
                  <a:lin ang="5400000" scaled="0"/>
                </a:gradFill>
                <a:ea typeface="Segoe UI" pitchFamily="34" charset="0"/>
                <a:cs typeface="Segoe UI" pitchFamily="34" charset="0"/>
              </a:rPr>
              <a:t>&lt;</a:t>
            </a:r>
            <a:r>
              <a:rPr lang="en-US" sz="2200" i="1" dirty="0" err="1">
                <a:gradFill>
                  <a:gsLst>
                    <a:gs pos="0">
                      <a:srgbClr val="FFFFFF"/>
                    </a:gs>
                    <a:gs pos="100000">
                      <a:srgbClr val="FFFFFF"/>
                    </a:gs>
                  </a:gsLst>
                  <a:lin ang="5400000" scaled="0"/>
                </a:gradFill>
                <a:ea typeface="Segoe UI" pitchFamily="34" charset="0"/>
                <a:cs typeface="Segoe UI" pitchFamily="34" charset="0"/>
              </a:rPr>
              <a:t>customershortname</a:t>
            </a:r>
            <a:r>
              <a:rPr lang="en-US" sz="2200" i="1" dirty="0">
                <a:gradFill>
                  <a:gsLst>
                    <a:gs pos="0">
                      <a:srgbClr val="FFFFFF"/>
                    </a:gs>
                    <a:gs pos="100000">
                      <a:srgbClr val="FFFFFF"/>
                    </a:gs>
                  </a:gsLst>
                  <a:lin ang="5400000" scaled="0"/>
                </a:gradFill>
                <a:ea typeface="Segoe UI" pitchFamily="34" charset="0"/>
                <a:cs typeface="Segoe UI" pitchFamily="34" charset="0"/>
              </a:rPr>
              <a:t>&gt;_InfoPath_104</a:t>
            </a:r>
            <a:r>
              <a:rPr lang="nl-BE" sz="2200" i="1" dirty="0">
                <a:gradFill>
                  <a:gsLst>
                    <a:gs pos="0">
                      <a:srgbClr val="FFFFFF"/>
                    </a:gs>
                    <a:gs pos="100000">
                      <a:srgbClr val="FFFFFF"/>
                    </a:gs>
                  </a:gsLst>
                  <a:lin ang="5400000" scaled="0"/>
                </a:gradFill>
                <a:ea typeface="Segoe UI" pitchFamily="34" charset="0"/>
                <a:cs typeface="Segoe UI" pitchFamily="34" charset="0"/>
              </a:rPr>
              <a:t>' </a:t>
            </a:r>
            <a:r>
              <a:rPr lang="nl-BE" sz="2200" i="1" dirty="0" err="1">
                <a:gradFill>
                  <a:gsLst>
                    <a:gs pos="0">
                      <a:srgbClr val="FFFFFF"/>
                    </a:gs>
                    <a:gs pos="100000">
                      <a:srgbClr val="FFFFFF"/>
                    </a:gs>
                  </a:gsLst>
                  <a:lin ang="5400000" scaled="0"/>
                </a:gradFill>
                <a:ea typeface="Segoe UI" pitchFamily="34" charset="0"/>
                <a:cs typeface="Segoe UI" pitchFamily="34" charset="0"/>
              </a:rPr>
              <a:t>CredentialType</a:t>
            </a:r>
            <a:r>
              <a:rPr lang="nl-BE" sz="2200" i="1" dirty="0">
                <a:gradFill>
                  <a:gsLst>
                    <a:gs pos="0">
                      <a:srgbClr val="FFFFFF"/>
                    </a:gs>
                    <a:gs pos="100000">
                      <a:srgbClr val="FFFFFF"/>
                    </a:gs>
                  </a:gsLst>
                  <a:lin ang="5400000" scaled="0"/>
                </a:gradFill>
                <a:ea typeface="Segoe UI" pitchFamily="34" charset="0"/>
                <a:cs typeface="Segoe UI" pitchFamily="34" charset="0"/>
              </a:rPr>
              <a:t>='NTLM' /&gt;&lt;/</a:t>
            </a:r>
            <a:r>
              <a:rPr lang="nl-BE" sz="2200" i="1" dirty="0" err="1">
                <a:gradFill>
                  <a:gsLst>
                    <a:gs pos="0">
                      <a:srgbClr val="FFFFFF"/>
                    </a:gs>
                    <a:gs pos="100000">
                      <a:srgbClr val="FFFFFF"/>
                    </a:gs>
                  </a:gsLst>
                  <a:lin ang="5400000" scaled="0"/>
                </a:gradFill>
                <a:ea typeface="Segoe UI" pitchFamily="34" charset="0"/>
                <a:cs typeface="Segoe UI" pitchFamily="34" charset="0"/>
              </a:rPr>
              <a:t>udc:Authentication</a:t>
            </a:r>
            <a:r>
              <a:rPr lang="nl-BE" sz="2200" i="1" dirty="0">
                <a:gradFill>
                  <a:gsLst>
                    <a:gs pos="0">
                      <a:srgbClr val="FFFFFF"/>
                    </a:gs>
                    <a:gs pos="100000">
                      <a:srgbClr val="FFFFFF"/>
                    </a:gs>
                  </a:gsLst>
                  <a:lin ang="5400000" scaled="0"/>
                </a:gradFill>
                <a:ea typeface="Segoe UI" pitchFamily="34" charset="0"/>
                <a:cs typeface="Segoe UI" pitchFamily="34" charset="0"/>
              </a:rPr>
              <a:t>&gt; </a:t>
            </a:r>
            <a:r>
              <a:rPr lang="nl-BE" sz="2200" b="1" dirty="0">
                <a:gradFill>
                  <a:gsLst>
                    <a:gs pos="0">
                      <a:srgbClr val="FFFFFF"/>
                    </a:gs>
                    <a:gs pos="100000">
                      <a:srgbClr val="FFFFFF"/>
                    </a:gs>
                  </a:gsLst>
                  <a:lin ang="5400000" scaled="0"/>
                </a:gradFill>
                <a:ea typeface="Segoe UI" pitchFamily="34" charset="0"/>
                <a:cs typeface="Segoe UI" pitchFamily="34" charset="0"/>
              </a:rPr>
              <a:t>--&gt;</a:t>
            </a:r>
          </a:p>
        </p:txBody>
      </p:sp>
      <p:grpSp>
        <p:nvGrpSpPr>
          <p:cNvPr id="7" name="Group 6"/>
          <p:cNvGrpSpPr/>
          <p:nvPr/>
        </p:nvGrpSpPr>
        <p:grpSpPr>
          <a:xfrm>
            <a:off x="9362171" y="3739551"/>
            <a:ext cx="1114863" cy="1402540"/>
            <a:chOff x="827771" y="3293896"/>
            <a:chExt cx="1114863" cy="1402540"/>
          </a:xfrm>
        </p:grpSpPr>
        <p:pic>
          <p:nvPicPr>
            <p:cNvPr id="5" name="Picture 4"/>
            <p:cNvPicPr>
              <a:picLocks noChangeAspect="1"/>
            </p:cNvPicPr>
            <p:nvPr/>
          </p:nvPicPr>
          <p:blipFill>
            <a:blip r:embed="rId2"/>
            <a:stretch>
              <a:fillRect/>
            </a:stretch>
          </p:blipFill>
          <p:spPr>
            <a:xfrm>
              <a:off x="827771" y="3293896"/>
              <a:ext cx="1114863" cy="140254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3770" y="3718979"/>
              <a:ext cx="882863" cy="882863"/>
            </a:xfrm>
            <a:prstGeom prst="rect">
              <a:avLst/>
            </a:prstGeom>
          </p:spPr>
        </p:pic>
      </p:grpSp>
      <p:sp>
        <p:nvSpPr>
          <p:cNvPr id="8" name="TextBox 7"/>
          <p:cNvSpPr txBox="1"/>
          <p:nvPr/>
        </p:nvSpPr>
        <p:spPr>
          <a:xfrm>
            <a:off x="3786909" y="3231720"/>
            <a:ext cx="569708" cy="1015663"/>
          </a:xfrm>
          <a:prstGeom prst="rect">
            <a:avLst/>
          </a:prstGeom>
          <a:noFill/>
        </p:spPr>
        <p:txBody>
          <a:bodyPr wrap="none" lIns="0" tIns="0" rIns="0" bIns="0" rtlCol="0">
            <a:spAutoFit/>
          </a:bodyPr>
          <a:lstStyle/>
          <a:p>
            <a:r>
              <a:rPr lang="en-US" sz="6600" spc="-70" dirty="0">
                <a:gradFill>
                  <a:gsLst>
                    <a:gs pos="2917">
                      <a:schemeClr val="bg2"/>
                    </a:gs>
                    <a:gs pos="95000">
                      <a:schemeClr val="bg2"/>
                    </a:gs>
                  </a:gsLst>
                  <a:lin ang="5400000" scaled="0"/>
                </a:gradFill>
              </a:rPr>
              <a:t>+</a:t>
            </a:r>
            <a:endParaRPr lang="nl-BE" sz="6600" spc="-70" dirty="0">
              <a:gradFill>
                <a:gsLst>
                  <a:gs pos="2917">
                    <a:schemeClr val="bg2"/>
                  </a:gs>
                  <a:gs pos="95000">
                    <a:schemeClr val="bg2"/>
                  </a:gs>
                </a:gsLst>
                <a:lin ang="5400000" scaled="0"/>
              </a:gradFill>
            </a:endParaRPr>
          </a:p>
        </p:txBody>
      </p:sp>
      <p:sp>
        <p:nvSpPr>
          <p:cNvPr id="9" name="Right Brace 8"/>
          <p:cNvSpPr/>
          <p:nvPr/>
        </p:nvSpPr>
        <p:spPr>
          <a:xfrm>
            <a:off x="7232073" y="1440873"/>
            <a:ext cx="461818" cy="4137891"/>
          </a:xfrm>
          <a:prstGeom prst="rightBrace">
            <a:avLst/>
          </a:prstGeom>
          <a:ln w="381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l-BE" dirty="0"/>
          </a:p>
        </p:txBody>
      </p:sp>
      <p:sp>
        <p:nvSpPr>
          <p:cNvPr id="10" name="TextBox 9"/>
          <p:cNvSpPr txBox="1"/>
          <p:nvPr/>
        </p:nvSpPr>
        <p:spPr>
          <a:xfrm>
            <a:off x="7936863" y="3296493"/>
            <a:ext cx="3349378" cy="369332"/>
          </a:xfrm>
          <a:prstGeom prst="rect">
            <a:avLst/>
          </a:prstGeom>
          <a:noFill/>
        </p:spPr>
        <p:txBody>
          <a:bodyPr wrap="none" lIns="0" tIns="0" rIns="0" bIns="0" rtlCol="0">
            <a:spAutoFit/>
          </a:bodyPr>
          <a:lstStyle/>
          <a:p>
            <a:r>
              <a:rPr lang="en-US" sz="2400" spc="-70" dirty="0">
                <a:gradFill>
                  <a:gsLst>
                    <a:gs pos="2917">
                      <a:schemeClr val="bg2"/>
                    </a:gs>
                    <a:gs pos="95000">
                      <a:schemeClr val="bg2"/>
                    </a:gs>
                  </a:gsLst>
                  <a:lin ang="5400000" scaled="0"/>
                </a:gradFill>
              </a:rPr>
              <a:t>Used by the InfoPath form</a:t>
            </a:r>
            <a:endParaRPr lang="nl-BE" sz="2400" spc="-70" dirty="0">
              <a:gradFill>
                <a:gsLst>
                  <a:gs pos="2917">
                    <a:schemeClr val="bg2"/>
                  </a:gs>
                  <a:gs pos="95000">
                    <a:schemeClr val="bg2"/>
                  </a:gs>
                </a:gsLst>
                <a:lin ang="5400000" scaled="0"/>
              </a:gradFill>
            </a:endParaRPr>
          </a:p>
        </p:txBody>
      </p:sp>
      <p:sp>
        <p:nvSpPr>
          <p:cNvPr id="11" name="Multiply 10"/>
          <p:cNvSpPr/>
          <p:nvPr/>
        </p:nvSpPr>
        <p:spPr bwMode="auto">
          <a:xfrm>
            <a:off x="2947337" y="3753570"/>
            <a:ext cx="1947936" cy="2083812"/>
          </a:xfrm>
          <a:prstGeom prst="mathMultiply">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nl-BE" sz="2200" dirty="0">
              <a:gradFill>
                <a:gsLst>
                  <a:gs pos="0">
                    <a:srgbClr val="FFFFFF"/>
                  </a:gs>
                  <a:gs pos="100000">
                    <a:srgbClr val="FFFFFF"/>
                  </a:gs>
                </a:gsLst>
                <a:lin ang="5400000" scaled="0"/>
              </a:gradFill>
              <a:ea typeface="Segoe UI" pitchFamily="34" charset="0"/>
              <a:cs typeface="Segoe UI" pitchFamily="34" charset="0"/>
            </a:endParaRPr>
          </a:p>
        </p:txBody>
      </p:sp>
      <p:sp>
        <p:nvSpPr>
          <p:cNvPr id="12" name="Rectangular Callout 11"/>
          <p:cNvSpPr/>
          <p:nvPr/>
        </p:nvSpPr>
        <p:spPr bwMode="auto">
          <a:xfrm>
            <a:off x="4073236" y="5837382"/>
            <a:ext cx="3519055" cy="775854"/>
          </a:xfrm>
          <a:prstGeom prst="wedgeRectCallout">
            <a:avLst>
              <a:gd name="adj1" fmla="val -40417"/>
              <a:gd name="adj2" fmla="val -114881"/>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ea typeface="Segoe UI" pitchFamily="34" charset="0"/>
                <a:cs typeface="Segoe UI" pitchFamily="34" charset="0"/>
              </a:rPr>
              <a:t>Secure store will not be migrated</a:t>
            </a:r>
            <a:endParaRPr lang="nl-BE" sz="2200" dirty="0">
              <a:gradFill>
                <a:gsLst>
                  <a:gs pos="0">
                    <a:srgbClr val="FFFFFF"/>
                  </a:gs>
                  <a:gs pos="100000">
                    <a:srgbClr val="FFFFFF"/>
                  </a:gs>
                </a:gsLst>
                <a:lin ang="5400000" scaled="0"/>
              </a:gradFill>
              <a:ea typeface="Segoe UI" pitchFamily="34" charset="0"/>
              <a:cs typeface="Segoe UI" pitchFamily="34" charset="0"/>
            </a:endParaRPr>
          </a:p>
        </p:txBody>
      </p:sp>
      <p:sp>
        <p:nvSpPr>
          <p:cNvPr id="13" name="Rectangular Callout 12"/>
          <p:cNvSpPr/>
          <p:nvPr/>
        </p:nvSpPr>
        <p:spPr bwMode="auto">
          <a:xfrm>
            <a:off x="7936863" y="1440873"/>
            <a:ext cx="3519055" cy="775854"/>
          </a:xfrm>
          <a:prstGeom prst="wedgeRectCallout">
            <a:avLst>
              <a:gd name="adj1" fmla="val -74800"/>
              <a:gd name="adj2" fmla="val 157738"/>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b="1" dirty="0">
                <a:gradFill>
                  <a:gsLst>
                    <a:gs pos="0">
                      <a:srgbClr val="FFFFFF"/>
                    </a:gs>
                    <a:gs pos="100000">
                      <a:srgbClr val="FFFFFF"/>
                    </a:gs>
                  </a:gsLst>
                  <a:lin ang="5400000" scaled="0"/>
                </a:gradFill>
                <a:ea typeface="Segoe UI" pitchFamily="34" charset="0"/>
                <a:cs typeface="Segoe UI" pitchFamily="34" charset="0"/>
              </a:rPr>
              <a:t>Comment</a:t>
            </a:r>
            <a:r>
              <a:rPr lang="en-US" sz="2200" dirty="0">
                <a:gradFill>
                  <a:gsLst>
                    <a:gs pos="0">
                      <a:srgbClr val="FFFFFF"/>
                    </a:gs>
                    <a:gs pos="100000">
                      <a:srgbClr val="FFFFFF"/>
                    </a:gs>
                  </a:gsLst>
                  <a:lin ang="5400000" scaled="0"/>
                </a:gradFill>
                <a:ea typeface="Segoe UI" pitchFamily="34" charset="0"/>
                <a:cs typeface="Segoe UI" pitchFamily="34" charset="0"/>
              </a:rPr>
              <a:t> “Authentication” section</a:t>
            </a:r>
            <a:endParaRPr lang="nl-BE" sz="22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311142870"/>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a:t>Needed change on </a:t>
            </a:r>
            <a:r>
              <a:rPr lang="en-US" sz="4800" dirty="0" err="1"/>
              <a:t>DvNext</a:t>
            </a:r>
            <a:r>
              <a:rPr lang="en-US" sz="4800" dirty="0"/>
              <a:t>/MT - Option 2</a:t>
            </a:r>
            <a:endParaRPr lang="nl-BE" sz="4800" dirty="0"/>
          </a:p>
        </p:txBody>
      </p:sp>
      <p:grpSp>
        <p:nvGrpSpPr>
          <p:cNvPr id="7" name="Group 6"/>
          <p:cNvGrpSpPr/>
          <p:nvPr/>
        </p:nvGrpSpPr>
        <p:grpSpPr>
          <a:xfrm>
            <a:off x="2471843" y="2778969"/>
            <a:ext cx="1114863" cy="1402540"/>
            <a:chOff x="827771" y="3293896"/>
            <a:chExt cx="1114863" cy="1402540"/>
          </a:xfrm>
        </p:grpSpPr>
        <p:pic>
          <p:nvPicPr>
            <p:cNvPr id="5" name="Picture 4"/>
            <p:cNvPicPr>
              <a:picLocks noChangeAspect="1"/>
            </p:cNvPicPr>
            <p:nvPr/>
          </p:nvPicPr>
          <p:blipFill>
            <a:blip r:embed="rId2"/>
            <a:stretch>
              <a:fillRect/>
            </a:stretch>
          </p:blipFill>
          <p:spPr>
            <a:xfrm>
              <a:off x="827771" y="3293896"/>
              <a:ext cx="1114863" cy="140254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3770" y="3718979"/>
              <a:ext cx="882863" cy="882863"/>
            </a:xfrm>
            <a:prstGeom prst="rect">
              <a:avLst/>
            </a:prstGeom>
          </p:spPr>
        </p:pic>
      </p:grpSp>
      <p:sp>
        <p:nvSpPr>
          <p:cNvPr id="10" name="TextBox 9"/>
          <p:cNvSpPr txBox="1"/>
          <p:nvPr/>
        </p:nvSpPr>
        <p:spPr>
          <a:xfrm>
            <a:off x="2154321" y="4327332"/>
            <a:ext cx="1749903" cy="369332"/>
          </a:xfrm>
          <a:prstGeom prst="rect">
            <a:avLst/>
          </a:prstGeom>
          <a:noFill/>
        </p:spPr>
        <p:txBody>
          <a:bodyPr wrap="none" lIns="0" tIns="0" rIns="0" bIns="0" rtlCol="0">
            <a:spAutoFit/>
          </a:bodyPr>
          <a:lstStyle/>
          <a:p>
            <a:r>
              <a:rPr lang="en-US" sz="2400" spc="-70" dirty="0">
                <a:gradFill>
                  <a:gsLst>
                    <a:gs pos="2917">
                      <a:schemeClr val="bg2"/>
                    </a:gs>
                    <a:gs pos="95000">
                      <a:schemeClr val="bg2"/>
                    </a:gs>
                  </a:gsLst>
                  <a:lin ang="5400000" scaled="0"/>
                </a:gradFill>
              </a:rPr>
              <a:t>InfoPath form</a:t>
            </a:r>
            <a:endParaRPr lang="nl-BE" sz="2400" spc="-70" dirty="0">
              <a:gradFill>
                <a:gsLst>
                  <a:gs pos="2917">
                    <a:schemeClr val="bg2"/>
                  </a:gs>
                  <a:gs pos="95000">
                    <a:schemeClr val="bg2"/>
                  </a:gs>
                </a:gsLst>
                <a:lin ang="5400000" scaled="0"/>
              </a:gradFill>
            </a:endParaRPr>
          </a:p>
        </p:txBody>
      </p:sp>
      <p:sp>
        <p:nvSpPr>
          <p:cNvPr id="14" name="Rectangular Callout 13"/>
          <p:cNvSpPr/>
          <p:nvPr/>
        </p:nvSpPr>
        <p:spPr bwMode="auto">
          <a:xfrm>
            <a:off x="5403272" y="2429163"/>
            <a:ext cx="5975927" cy="2161309"/>
          </a:xfrm>
          <a:prstGeom prst="wedgeRectCallout">
            <a:avLst>
              <a:gd name="adj1" fmla="val -76629"/>
              <a:gd name="adj2" fmla="val 6944"/>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ea typeface="Segoe UI" pitchFamily="34" charset="0"/>
                <a:cs typeface="Segoe UI" pitchFamily="34" charset="0"/>
              </a:rPr>
              <a:t>Update the InfoPath data connection to directly call the </a:t>
            </a:r>
            <a:r>
              <a:rPr lang="en-US" sz="2200" dirty="0" err="1">
                <a:gradFill>
                  <a:gsLst>
                    <a:gs pos="0">
                      <a:srgbClr val="FFFFFF"/>
                    </a:gs>
                    <a:gs pos="100000">
                      <a:srgbClr val="FFFFFF"/>
                    </a:gs>
                  </a:gsLst>
                  <a:lin ang="5400000" scaled="0"/>
                </a:gradFill>
                <a:ea typeface="Segoe UI" pitchFamily="34" charset="0"/>
                <a:cs typeface="Segoe UI" pitchFamily="34" charset="0"/>
              </a:rPr>
              <a:t>asmx</a:t>
            </a:r>
            <a:r>
              <a:rPr lang="en-US" sz="2200" dirty="0">
                <a:gradFill>
                  <a:gsLst>
                    <a:gs pos="0">
                      <a:srgbClr val="FFFFFF"/>
                    </a:gs>
                    <a:gs pos="100000">
                      <a:srgbClr val="FFFFFF"/>
                    </a:gs>
                  </a:gsLst>
                  <a:lin ang="5400000" scaled="0"/>
                </a:gradFill>
                <a:ea typeface="Segoe UI" pitchFamily="34" charset="0"/>
                <a:cs typeface="Segoe UI" pitchFamily="34" charset="0"/>
              </a:rPr>
              <a:t> endpoint without </a:t>
            </a:r>
            <a:r>
              <a:rPr lang="en-US" sz="2200" dirty="0" err="1">
                <a:gradFill>
                  <a:gsLst>
                    <a:gs pos="0">
                      <a:srgbClr val="FFFFFF"/>
                    </a:gs>
                    <a:gs pos="100000">
                      <a:srgbClr val="FFFFFF"/>
                    </a:gs>
                  </a:gsLst>
                  <a:lin ang="5400000" scaled="0"/>
                </a:gradFill>
                <a:ea typeface="Segoe UI" pitchFamily="34" charset="0"/>
                <a:cs typeface="Segoe UI" pitchFamily="34" charset="0"/>
              </a:rPr>
              <a:t>udcx</a:t>
            </a:r>
            <a:r>
              <a:rPr lang="en-US" sz="2200" dirty="0">
                <a:gradFill>
                  <a:gsLst>
                    <a:gs pos="0">
                      <a:srgbClr val="FFFFFF"/>
                    </a:gs>
                    <a:gs pos="100000">
                      <a:srgbClr val="FFFFFF"/>
                    </a:gs>
                  </a:gsLst>
                  <a:lin ang="5400000" scaled="0"/>
                </a:gradFill>
                <a:ea typeface="Segoe UI" pitchFamily="34" charset="0"/>
                <a:cs typeface="Segoe UI" pitchFamily="34" charset="0"/>
              </a:rPr>
              <a:t> file.</a:t>
            </a:r>
          </a:p>
          <a:p>
            <a:pPr algn="ctr" defTabSz="914099" fontAlgn="base">
              <a:spcBef>
                <a:spcPct val="0"/>
              </a:spcBef>
              <a:spcAft>
                <a:spcPct val="0"/>
              </a:spcAft>
            </a:pPr>
            <a:endParaRPr lang="en-US" sz="2200" dirty="0">
              <a:gradFill>
                <a:gsLst>
                  <a:gs pos="0">
                    <a:srgbClr val="FFFFFF"/>
                  </a:gs>
                  <a:gs pos="100000">
                    <a:srgbClr val="FFFFFF"/>
                  </a:gs>
                </a:gsLst>
                <a:lin ang="5400000" scaled="0"/>
              </a:gradFill>
              <a:ea typeface="Segoe UI" pitchFamily="34" charset="0"/>
              <a:cs typeface="Segoe UI" pitchFamily="34" charset="0"/>
            </a:endParaRPr>
          </a:p>
          <a:p>
            <a:pPr algn="ctr" defTabSz="914099" fontAlgn="base">
              <a:spcBef>
                <a:spcPct val="0"/>
              </a:spcBef>
              <a:spcAft>
                <a:spcPct val="0"/>
              </a:spcAft>
            </a:pPr>
            <a:r>
              <a:rPr lang="en-US" sz="2200" dirty="0">
                <a:gradFill>
                  <a:gsLst>
                    <a:gs pos="0">
                      <a:srgbClr val="FFFFFF"/>
                    </a:gs>
                    <a:gs pos="100000">
                      <a:srgbClr val="FFFFFF"/>
                    </a:gs>
                  </a:gsLst>
                  <a:lin ang="5400000" scaled="0"/>
                </a:gradFill>
                <a:ea typeface="Segoe UI" pitchFamily="34" charset="0"/>
                <a:cs typeface="Segoe UI" pitchFamily="34" charset="0"/>
              </a:rPr>
              <a:t>Requires changing and republishing the form</a:t>
            </a:r>
            <a:endParaRPr lang="nl-BE" sz="22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21217659"/>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Automate UDCX remediation (option 1)</a:t>
            </a:r>
            <a:endParaRPr lang="nl-BE" dirty="0"/>
          </a:p>
        </p:txBody>
      </p:sp>
      <p:sp>
        <p:nvSpPr>
          <p:cNvPr id="3" name="Rectangle 2"/>
          <p:cNvSpPr/>
          <p:nvPr/>
        </p:nvSpPr>
        <p:spPr bwMode="auto">
          <a:xfrm>
            <a:off x="821094" y="2435290"/>
            <a:ext cx="2752530" cy="161419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u="sng" dirty="0">
                <a:gradFill>
                  <a:gsLst>
                    <a:gs pos="0">
                      <a:srgbClr val="FFFFFF"/>
                    </a:gs>
                    <a:gs pos="100000">
                      <a:srgbClr val="FFFFFF"/>
                    </a:gs>
                  </a:gsLst>
                  <a:lin ang="5400000" scaled="0"/>
                </a:gradFill>
                <a:ea typeface="Segoe UI" pitchFamily="34" charset="0"/>
                <a:cs typeface="Segoe UI" pitchFamily="34" charset="0"/>
              </a:rPr>
              <a:t>Step 1:</a:t>
            </a:r>
          </a:p>
          <a:p>
            <a:pPr algn="ctr" defTabSz="914099" fontAlgn="base">
              <a:spcBef>
                <a:spcPct val="0"/>
              </a:spcBef>
              <a:spcAft>
                <a:spcPct val="0"/>
              </a:spcAft>
            </a:pPr>
            <a:r>
              <a:rPr lang="en-US" sz="2200" dirty="0">
                <a:gradFill>
                  <a:gsLst>
                    <a:gs pos="0">
                      <a:srgbClr val="FFFFFF"/>
                    </a:gs>
                    <a:gs pos="100000">
                      <a:srgbClr val="FFFFFF"/>
                    </a:gs>
                  </a:gsLst>
                  <a:lin ang="5400000" scaled="0"/>
                </a:gradFill>
                <a:ea typeface="Segoe UI" pitchFamily="34" charset="0"/>
                <a:cs typeface="Segoe UI" pitchFamily="34" charset="0"/>
              </a:rPr>
              <a:t>Request an UDCX report from your JDP consultant</a:t>
            </a:r>
            <a:endParaRPr lang="nl-BE" sz="2200" dirty="0">
              <a:gradFill>
                <a:gsLst>
                  <a:gs pos="0">
                    <a:srgbClr val="FFFFFF"/>
                  </a:gs>
                  <a:gs pos="100000">
                    <a:srgbClr val="FFFFFF"/>
                  </a:gs>
                </a:gsLst>
                <a:lin ang="5400000" scaled="0"/>
              </a:gradFill>
              <a:ea typeface="Segoe UI" pitchFamily="34" charset="0"/>
              <a:cs typeface="Segoe UI" pitchFamily="34" charset="0"/>
            </a:endParaRPr>
          </a:p>
        </p:txBody>
      </p:sp>
      <p:sp>
        <p:nvSpPr>
          <p:cNvPr id="4" name="Rectangle 3"/>
          <p:cNvSpPr/>
          <p:nvPr/>
        </p:nvSpPr>
        <p:spPr bwMode="auto">
          <a:xfrm>
            <a:off x="4463143" y="2435290"/>
            <a:ext cx="2752530" cy="161419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u="sng" dirty="0">
                <a:gradFill>
                  <a:gsLst>
                    <a:gs pos="0">
                      <a:srgbClr val="FFFFFF"/>
                    </a:gs>
                    <a:gs pos="100000">
                      <a:srgbClr val="FFFFFF"/>
                    </a:gs>
                  </a:gsLst>
                  <a:lin ang="5400000" scaled="0"/>
                </a:gradFill>
                <a:ea typeface="Segoe UI" pitchFamily="34" charset="0"/>
                <a:cs typeface="Segoe UI" pitchFamily="34" charset="0"/>
              </a:rPr>
              <a:t>Step 2:</a:t>
            </a:r>
          </a:p>
          <a:p>
            <a:pPr algn="ctr" defTabSz="914099" fontAlgn="base">
              <a:spcBef>
                <a:spcPct val="0"/>
              </a:spcBef>
              <a:spcAft>
                <a:spcPct val="0"/>
              </a:spcAft>
            </a:pPr>
            <a:r>
              <a:rPr lang="en-US" sz="2200" dirty="0">
                <a:gradFill>
                  <a:gsLst>
                    <a:gs pos="0">
                      <a:srgbClr val="FFFFFF"/>
                    </a:gs>
                    <a:gs pos="100000">
                      <a:srgbClr val="FFFFFF"/>
                    </a:gs>
                  </a:gsLst>
                  <a:lin ang="5400000" scaled="0"/>
                </a:gradFill>
                <a:ea typeface="Segoe UI" pitchFamily="34" charset="0"/>
                <a:cs typeface="Segoe UI" pitchFamily="34" charset="0"/>
              </a:rPr>
              <a:t>Evaluate the returned data</a:t>
            </a:r>
            <a:endParaRPr lang="nl-BE" sz="2200" dirty="0">
              <a:gradFill>
                <a:gsLst>
                  <a:gs pos="0">
                    <a:srgbClr val="FFFFFF"/>
                  </a:gs>
                  <a:gs pos="100000">
                    <a:srgbClr val="FFFFFF"/>
                  </a:gs>
                </a:gsLst>
                <a:lin ang="5400000" scaled="0"/>
              </a:gradFill>
              <a:ea typeface="Segoe UI" pitchFamily="34" charset="0"/>
              <a:cs typeface="Segoe UI" pitchFamily="34" charset="0"/>
            </a:endParaRPr>
          </a:p>
        </p:txBody>
      </p:sp>
      <p:sp>
        <p:nvSpPr>
          <p:cNvPr id="5" name="Flowchart: Document 4"/>
          <p:cNvSpPr/>
          <p:nvPr/>
        </p:nvSpPr>
        <p:spPr bwMode="auto">
          <a:xfrm>
            <a:off x="1772816" y="1259633"/>
            <a:ext cx="662474" cy="699796"/>
          </a:xfrm>
          <a:prstGeom prst="flowChartDocumen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UDCX</a:t>
            </a:r>
          </a:p>
          <a:p>
            <a:pPr algn="ctr" defTabSz="914099"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report</a:t>
            </a:r>
            <a:endParaRPr lang="nl-BE" sz="1400" dirty="0">
              <a:gradFill>
                <a:gsLst>
                  <a:gs pos="0">
                    <a:srgbClr val="FFFFFF"/>
                  </a:gs>
                  <a:gs pos="100000">
                    <a:srgbClr val="FFFFFF"/>
                  </a:gs>
                </a:gsLst>
                <a:lin ang="5400000" scaled="0"/>
              </a:gradFill>
              <a:ea typeface="Segoe UI" pitchFamily="34" charset="0"/>
              <a:cs typeface="Segoe UI" pitchFamily="34" charset="0"/>
            </a:endParaRPr>
          </a:p>
        </p:txBody>
      </p:sp>
      <p:sp>
        <p:nvSpPr>
          <p:cNvPr id="6" name="Down Arrow 5"/>
          <p:cNvSpPr/>
          <p:nvPr/>
        </p:nvSpPr>
        <p:spPr bwMode="auto">
          <a:xfrm>
            <a:off x="1968759" y="2052735"/>
            <a:ext cx="228600" cy="289249"/>
          </a:xfrm>
          <a:prstGeom prst="down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nl-BE" sz="22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ight Arrow 6"/>
          <p:cNvSpPr/>
          <p:nvPr/>
        </p:nvSpPr>
        <p:spPr bwMode="auto">
          <a:xfrm>
            <a:off x="3797559" y="3135086"/>
            <a:ext cx="363894" cy="233265"/>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nl-BE" sz="2200" dirty="0">
              <a:gradFill>
                <a:gsLst>
                  <a:gs pos="0">
                    <a:srgbClr val="FFFFFF"/>
                  </a:gs>
                  <a:gs pos="100000">
                    <a:srgbClr val="FFFFFF"/>
                  </a:gs>
                </a:gsLst>
                <a:lin ang="5400000" scaled="0"/>
              </a:gradFill>
              <a:ea typeface="Segoe UI" pitchFamily="34" charset="0"/>
              <a:cs typeface="Segoe UI" pitchFamily="34" charset="0"/>
            </a:endParaRPr>
          </a:p>
        </p:txBody>
      </p:sp>
      <p:sp>
        <p:nvSpPr>
          <p:cNvPr id="8" name="Flowchart: Document 7"/>
          <p:cNvSpPr/>
          <p:nvPr/>
        </p:nvSpPr>
        <p:spPr bwMode="auto">
          <a:xfrm>
            <a:off x="5804369" y="4481804"/>
            <a:ext cx="689738" cy="799324"/>
          </a:xfrm>
          <a:prstGeom prst="flowChartDocumen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Your</a:t>
            </a:r>
          </a:p>
          <a:p>
            <a:pPr algn="ctr" defTabSz="914099"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UDCX</a:t>
            </a:r>
          </a:p>
          <a:p>
            <a:pPr algn="ctr" defTabSz="914099"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report</a:t>
            </a:r>
            <a:endParaRPr lang="nl-BE" sz="1400" dirty="0">
              <a:gradFill>
                <a:gsLst>
                  <a:gs pos="0">
                    <a:srgbClr val="FFFFFF"/>
                  </a:gs>
                  <a:gs pos="100000">
                    <a:srgbClr val="FFFFFF"/>
                  </a:gs>
                </a:gsLst>
                <a:lin ang="5400000" scaled="0"/>
              </a:gradFill>
              <a:ea typeface="Segoe UI" pitchFamily="34" charset="0"/>
              <a:cs typeface="Segoe UI" pitchFamily="34" charset="0"/>
            </a:endParaRPr>
          </a:p>
        </p:txBody>
      </p:sp>
      <p:sp>
        <p:nvSpPr>
          <p:cNvPr id="9" name="Down Arrow 8"/>
          <p:cNvSpPr/>
          <p:nvPr/>
        </p:nvSpPr>
        <p:spPr bwMode="auto">
          <a:xfrm>
            <a:off x="5979318" y="4083698"/>
            <a:ext cx="228600" cy="289249"/>
          </a:xfrm>
          <a:prstGeom prst="down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nl-BE" sz="22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Rectangle 9"/>
          <p:cNvSpPr/>
          <p:nvPr/>
        </p:nvSpPr>
        <p:spPr bwMode="auto">
          <a:xfrm>
            <a:off x="7769290" y="4083698"/>
            <a:ext cx="2752530" cy="161419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u="sng" dirty="0">
                <a:gradFill>
                  <a:gsLst>
                    <a:gs pos="0">
                      <a:srgbClr val="FFFFFF"/>
                    </a:gs>
                    <a:gs pos="100000">
                      <a:srgbClr val="FFFFFF"/>
                    </a:gs>
                  </a:gsLst>
                  <a:lin ang="5400000" scaled="0"/>
                </a:gradFill>
                <a:ea typeface="Segoe UI" pitchFamily="34" charset="0"/>
                <a:cs typeface="Segoe UI" pitchFamily="34" charset="0"/>
              </a:rPr>
              <a:t>Step 3:</a:t>
            </a:r>
          </a:p>
          <a:p>
            <a:pPr algn="ctr" defTabSz="914099" fontAlgn="base">
              <a:spcBef>
                <a:spcPct val="0"/>
              </a:spcBef>
              <a:spcAft>
                <a:spcPct val="0"/>
              </a:spcAft>
            </a:pPr>
            <a:r>
              <a:rPr lang="en-US" sz="2200" dirty="0">
                <a:gradFill>
                  <a:gsLst>
                    <a:gs pos="0">
                      <a:srgbClr val="FFFFFF"/>
                    </a:gs>
                    <a:gs pos="100000">
                      <a:srgbClr val="FFFFFF"/>
                    </a:gs>
                  </a:gsLst>
                  <a:lin ang="5400000" scaled="0"/>
                </a:gradFill>
                <a:ea typeface="Segoe UI" pitchFamily="34" charset="0"/>
                <a:cs typeface="Segoe UI" pitchFamily="34" charset="0"/>
              </a:rPr>
              <a:t>Run the UDCX remediation tool</a:t>
            </a:r>
            <a:endParaRPr lang="nl-BE" sz="22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ight Arrow 10"/>
          <p:cNvSpPr/>
          <p:nvPr/>
        </p:nvSpPr>
        <p:spPr bwMode="auto">
          <a:xfrm>
            <a:off x="6690049" y="4648201"/>
            <a:ext cx="886408" cy="233265"/>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nl-BE" sz="22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288705868"/>
      </p:ext>
    </p:extLst>
  </p:cSld>
  <p:clrMapOvr>
    <a:masterClrMapping/>
  </p:clrMapOvr>
  <p:transition>
    <p:fade/>
  </p:transition>
</p:sld>
</file>

<file path=ppt/theme/theme1.xml><?xml version="1.0" encoding="utf-8"?>
<a:theme xmlns:a="http://schemas.openxmlformats.org/drawingml/2006/main" name="5-30055_Office Template 2012 - 16x9 - White Background">
  <a:themeElements>
    <a:clrScheme name="Office_Template_2012_Light">
      <a:dk1>
        <a:srgbClr val="000000"/>
      </a:dk1>
      <a:lt1>
        <a:srgbClr val="FFFFFF"/>
      </a:lt1>
      <a:dk2>
        <a:srgbClr val="EB3C00"/>
      </a:dk2>
      <a:lt2>
        <a:srgbClr val="797A7D"/>
      </a:lt2>
      <a:accent1>
        <a:srgbClr val="EB3C00"/>
      </a:accent1>
      <a:accent2>
        <a:srgbClr val="FF8C00"/>
      </a:accent2>
      <a:accent3>
        <a:srgbClr val="FFB900"/>
      </a:accent3>
      <a:accent4>
        <a:srgbClr val="007233"/>
      </a:accent4>
      <a:accent5>
        <a:srgbClr val="00188F"/>
      </a:accent5>
      <a:accent6>
        <a:srgbClr val="68217A"/>
      </a:accent6>
      <a:hlink>
        <a:srgbClr val="FF8C00"/>
      </a:hlink>
      <a:folHlink>
        <a:srgbClr val="EB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2.xml><?xml version="1.0" encoding="utf-8"?>
<a:theme xmlns:a="http://schemas.openxmlformats.org/drawingml/2006/main" name="5-30055_Office365 Template 2012 - 16x9 - Colored Accent Slides">
  <a:themeElements>
    <a:clrScheme name="Office_Template_2012_Accent_Slides">
      <a:dk1>
        <a:srgbClr val="000000"/>
      </a:dk1>
      <a:lt1>
        <a:srgbClr val="FFFFFF"/>
      </a:lt1>
      <a:dk2>
        <a:srgbClr val="EB3C00"/>
      </a:dk2>
      <a:lt2>
        <a:srgbClr val="D2D2D2"/>
      </a:lt2>
      <a:accent1>
        <a:srgbClr val="EB3C00"/>
      </a:accent1>
      <a:accent2>
        <a:srgbClr val="007233"/>
      </a:accent2>
      <a:accent3>
        <a:srgbClr val="00188F"/>
      </a:accent3>
      <a:accent4>
        <a:srgbClr val="68217A"/>
      </a:accent4>
      <a:accent5>
        <a:srgbClr val="969696"/>
      </a:accent5>
      <a:accent6>
        <a:srgbClr val="D2D2D2"/>
      </a:accent6>
      <a:hlink>
        <a:srgbClr val="969696"/>
      </a:hlink>
      <a:folHlink>
        <a:srgbClr val="D2D2D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D7BFE2324FCFB49A665688E9D54E8DB" ma:contentTypeVersion="3" ma:contentTypeDescription="Create a new document." ma:contentTypeScope="" ma:versionID="e2df71f908f08602d73af1545e85ca72">
  <xsd:schema xmlns:xsd="http://www.w3.org/2001/XMLSchema" xmlns:xs="http://www.w3.org/2001/XMLSchema" xmlns:p="http://schemas.microsoft.com/office/2006/metadata/properties" xmlns:ns2="5ec9502b-addf-4716-883a-9e6742fd5109" targetNamespace="http://schemas.microsoft.com/office/2006/metadata/properties" ma:root="true" ma:fieldsID="89260c093ecc6beccd23aa6703f8249f" ns2:_="">
    <xsd:import namespace="5ec9502b-addf-4716-883a-9e6742fd5109"/>
    <xsd:element name="properties">
      <xsd:complexType>
        <xsd:sequence>
          <xsd:element name="documentManagement">
            <xsd:complexType>
              <xsd:all>
                <xsd:element ref="ns2:SharedWithUsers" minOccurs="0"/>
                <xsd:element ref="ns2:SharingHintHash"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ec9502b-addf-4716-883a-9e6742fd5109"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9" nillable="true" ma:displayName="Sharing Hint Hash" ma:internalName="SharingHintHash" ma:readOnly="true">
      <xsd:simpleType>
        <xsd:restriction base="dms:Text"/>
      </xsd:simpleType>
    </xsd:element>
    <xsd:element name="SharedWithDetails" ma:index="10"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ontrol xmlns="http://schemas.microsoft.com/VisualStudio/2011/storyboarding/control">
  <Id Name="System.Storyboarding.Backgrounds.WebBrowser" Revision="1" Stencil="System.Storyboarding.Backgrounds" StencilVersion="0.1"/>
</Control>
</file>

<file path=customXml/item4.xml><?xml version="1.0" encoding="utf-8"?>
<Control xmlns="http://schemas.microsoft.com/VisualStudio/2011/storyboarding/control">
  <Id Name="System.Storyboarding.Backgrounds.WebBrowser" Revision="1" Stencil="System.Storyboarding.Backgrounds" StencilVersion="0.1"/>
</Control>
</file>

<file path=customXml/item5.xml><?xml version="1.0" encoding="utf-8"?>
<p:properties xmlns:p="http://schemas.microsoft.com/office/2006/metadata/properties" xmlns:xsi="http://www.w3.org/2001/XMLSchema-instance" xmlns:pc="http://schemas.microsoft.com/office/infopath/2007/PartnerControls">
  <documentManagement>
    <SharedWithUsers xmlns="5ec9502b-addf-4716-883a-9e6742fd5109">
      <UserInfo>
        <DisplayName/>
        <AccountId xsi:nil="true"/>
        <AccountType/>
      </UserInfo>
    </SharedWithUsers>
  </documentManagement>
</p:properties>
</file>

<file path=customXml/item6.xml><?xml version="1.0" encoding="utf-8"?>
<Control xmlns="http://schemas.microsoft.com/VisualStudio/2011/storyboarding/control">
  <Id Name="System.Storyboarding.Backgrounds.WebBrowser" Revision="1" Stencil="System.Storyboarding.Backgrounds" StencilVersion="0.1"/>
</Control>
</file>

<file path=customXml/itemProps1.xml><?xml version="1.0" encoding="utf-8"?>
<ds:datastoreItem xmlns:ds="http://schemas.openxmlformats.org/officeDocument/2006/customXml" ds:itemID="{F9995C7B-D0AF-4C77-9DB7-FC5B0BF9FC9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ec9502b-addf-4716-883a-9e6742fd510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4606E04-852E-4880-8CD1-0B186F4087B1}">
  <ds:schemaRefs>
    <ds:schemaRef ds:uri="http://schemas.microsoft.com/sharepoint/v3/contenttype/forms"/>
  </ds:schemaRefs>
</ds:datastoreItem>
</file>

<file path=customXml/itemProps3.xml><?xml version="1.0" encoding="utf-8"?>
<ds:datastoreItem xmlns:ds="http://schemas.openxmlformats.org/officeDocument/2006/customXml" ds:itemID="{6769EEFD-0F61-4AA2-AE02-4E16ED5BCFE8}">
  <ds:schemaRefs>
    <ds:schemaRef ds:uri="http://schemas.microsoft.com/VisualStudio/2011/storyboarding/control"/>
  </ds:schemaRefs>
</ds:datastoreItem>
</file>

<file path=customXml/itemProps4.xml><?xml version="1.0" encoding="utf-8"?>
<ds:datastoreItem xmlns:ds="http://schemas.openxmlformats.org/officeDocument/2006/customXml" ds:itemID="{CE030D2D-A334-4C40-95AD-E97580D89B11}">
  <ds:schemaRefs>
    <ds:schemaRef ds:uri="http://schemas.microsoft.com/VisualStudio/2011/storyboarding/control"/>
  </ds:schemaRefs>
</ds:datastoreItem>
</file>

<file path=customXml/itemProps5.xml><?xml version="1.0" encoding="utf-8"?>
<ds:datastoreItem xmlns:ds="http://schemas.openxmlformats.org/officeDocument/2006/customXml" ds:itemID="{F1AEA8A7-A694-4DB0-82AB-EF48F2E9B6F9}">
  <ds:schemaRefs>
    <ds:schemaRef ds:uri="http://purl.org/dc/elements/1.1/"/>
    <ds:schemaRef ds:uri="http://schemas.microsoft.com/office/2006/documentManagement/types"/>
    <ds:schemaRef ds:uri="http://purl.org/dc/terms/"/>
    <ds:schemaRef ds:uri="http://schemas.openxmlformats.org/package/2006/metadata/core-properties"/>
    <ds:schemaRef ds:uri="5ec9502b-addf-4716-883a-9e6742fd5109"/>
    <ds:schemaRef ds:uri="http://purl.org/dc/dcmitype/"/>
    <ds:schemaRef ds:uri="http://schemas.microsoft.com/office/infopath/2007/PartnerControls"/>
    <ds:schemaRef ds:uri="http://schemas.microsoft.com/office/2006/metadata/properties"/>
    <ds:schemaRef ds:uri="http://www.w3.org/XML/1998/namespace"/>
  </ds:schemaRefs>
</ds:datastoreItem>
</file>

<file path=customXml/itemProps6.xml><?xml version="1.0" encoding="utf-8"?>
<ds:datastoreItem xmlns:ds="http://schemas.openxmlformats.org/officeDocument/2006/customXml" ds:itemID="{57ED2E3B-EB43-4252-8C73-98EA6ACC344E}">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FY13 O15 Enterprise Pitch Deck - draft1</Template>
  <TotalTime>0</TotalTime>
  <Words>1469</Words>
  <Application>Microsoft Office PowerPoint</Application>
  <PresentationFormat>Custom</PresentationFormat>
  <Paragraphs>112</Paragraphs>
  <Slides>22</Slides>
  <Notes>3</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22</vt:i4>
      </vt:variant>
    </vt:vector>
  </HeadingPairs>
  <TitlesOfParts>
    <vt:vector size="30" baseType="lpstr">
      <vt:lpstr>Arial</vt:lpstr>
      <vt:lpstr>Calibri</vt:lpstr>
      <vt:lpstr>Consolas</vt:lpstr>
      <vt:lpstr>Segoe UI</vt:lpstr>
      <vt:lpstr>Segoe UI Light</vt:lpstr>
      <vt:lpstr>Wingdings</vt:lpstr>
      <vt:lpstr>5-30055_Office Template 2012 - 16x9 - White Background</vt:lpstr>
      <vt:lpstr>5-30055_Office365 Template 2012 - 16x9 - Colored Accent Slides</vt:lpstr>
      <vt:lpstr>Readme</vt:lpstr>
      <vt:lpstr>InfoPath JDP program for &lt;customer&gt; – Post Migration guidance</vt:lpstr>
      <vt:lpstr>Agenda</vt:lpstr>
      <vt:lpstr>Fixing authentication via UDCX files</vt:lpstr>
      <vt:lpstr>Problem statement</vt:lpstr>
      <vt:lpstr>Setup on current SPO D</vt:lpstr>
      <vt:lpstr>Needed change on DvNext/MT – Option 1</vt:lpstr>
      <vt:lpstr>Needed change on DvNext/MT - Option 2</vt:lpstr>
      <vt:lpstr>Automate UDCX remediation (option 1)</vt:lpstr>
      <vt:lpstr>UDCX remediation tool (option 1)</vt:lpstr>
      <vt:lpstr>Fixing user data in migrated InfoPath files</vt:lpstr>
      <vt:lpstr>Problem statement</vt:lpstr>
      <vt:lpstr>How to fix this</vt:lpstr>
      <vt:lpstr>Known issues</vt:lpstr>
      <vt:lpstr>Known Issues</vt:lpstr>
      <vt:lpstr>Forms that read too much data or are too complex</vt:lpstr>
      <vt:lpstr>Forms that read too much data or are too complex</vt:lpstr>
      <vt:lpstr>Hard coded account references in forms</vt:lpstr>
      <vt:lpstr>Forms calling into SPO rest service when being filled via the InfoPath client</vt:lpstr>
      <vt:lpstr>Form is showing wrong date time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Office 365 JDP Architecture Design Phase Kick Off</dc:title>
  <dc:creator/>
  <cp:keywords/>
  <cp:lastModifiedBy/>
  <cp:revision>1</cp:revision>
  <dcterms:created xsi:type="dcterms:W3CDTF">2012-12-01T01:18:40Z</dcterms:created>
  <dcterms:modified xsi:type="dcterms:W3CDTF">2017-04-19T06:12:31Z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MyDocuments">
    <vt:bool>true</vt:bool>
  </property>
  <property fmtid="{D5CDD505-2E9C-101B-9397-08002B2CF9AE}" pid="3" name="TaxKeyword">
    <vt:lpwstr/>
  </property>
  <property fmtid="{D5CDD505-2E9C-101B-9397-08002B2CF9AE}" pid="4" name="_dlc_policyId">
    <vt:lpwstr/>
  </property>
  <property fmtid="{D5CDD505-2E9C-101B-9397-08002B2CF9AE}" pid="5" name="Region">
    <vt:lpwstr/>
  </property>
  <property fmtid="{D5CDD505-2E9C-101B-9397-08002B2CF9AE}" pid="6" name="Confidentiality">
    <vt:lpwstr>80;#customer ready|b225dced-5dab-45d2-8576-577b3c96fa78</vt:lpwstr>
  </property>
  <property fmtid="{D5CDD505-2E9C-101B-9397-08002B2CF9AE}" pid="7" name="ItemType">
    <vt:lpwstr/>
  </property>
  <property fmtid="{D5CDD505-2E9C-101B-9397-08002B2CF9AE}" pid="8" name="Industries">
    <vt:lpwstr/>
  </property>
  <property fmtid="{D5CDD505-2E9C-101B-9397-08002B2CF9AE}" pid="9" name="Roles">
    <vt:lpwstr/>
  </property>
  <property fmtid="{D5CDD505-2E9C-101B-9397-08002B2CF9AE}" pid="10" name="SMSGDomain">
    <vt:lpwstr>13357;#Microsoft Office Division|998d7cd0-7f52-4d06-a505-529ce4856340</vt:lpwstr>
  </property>
  <property fmtid="{D5CDD505-2E9C-101B-9397-08002B2CF9AE}" pid="11" name="Competitors">
    <vt:lpwstr/>
  </property>
  <property fmtid="{D5CDD505-2E9C-101B-9397-08002B2CF9AE}" pid="12" name="ItemRetentionFormula">
    <vt:lpwstr/>
  </property>
  <property fmtid="{D5CDD505-2E9C-101B-9397-08002B2CF9AE}" pid="13" name="BusinessArchitecture">
    <vt:lpwstr/>
  </property>
  <property fmtid="{D5CDD505-2E9C-101B-9397-08002B2CF9AE}" pid="14" name="SMSGTags">
    <vt:lpwstr/>
  </property>
  <property fmtid="{D5CDD505-2E9C-101B-9397-08002B2CF9AE}" pid="15" name="Products">
    <vt:lpwstr>10899;#Microsoft Office|3a4e9862-cdce-4bdc-8664-91038e3eb1e9;#12441;#Microsoft Office 365|79b3b58e-e806-4c92-b1ab-8c086f06098a;#16039;#Microsoft Office future versions|b77148c7-a73d-44bc-a163-bb7920270559</vt:lpwstr>
  </property>
  <property fmtid="{D5CDD505-2E9C-101B-9397-08002B2CF9AE}" pid="16" name="EnterpriseDomainTags">
    <vt:lpwstr/>
  </property>
  <property fmtid="{D5CDD505-2E9C-101B-9397-08002B2CF9AE}" pid="17" name="Partners">
    <vt:lpwstr/>
  </property>
  <property fmtid="{D5CDD505-2E9C-101B-9397-08002B2CF9AE}" pid="18" name="Segments">
    <vt:lpwstr/>
  </property>
  <property fmtid="{D5CDD505-2E9C-101B-9397-08002B2CF9AE}" pid="19" name="ActivitiesAndPrograms">
    <vt:lpwstr/>
  </property>
  <property fmtid="{D5CDD505-2E9C-101B-9397-08002B2CF9AE}" pid="20" name="WorkflowChangePath">
    <vt:lpwstr>d3765c0c-e2b5-4307-934b-d5d862e93ab3,3;d3765c0c-e2b5-4307-934b-d5d862e93ab3,3;d3765c0c-e2b5-4307-934b-d5d862e93ab3,23;d3765c0c-e2b5-4307-934b-d5d862e93ab3,28;</vt:lpwstr>
  </property>
  <property fmtid="{D5CDD505-2E9C-101B-9397-08002B2CF9AE}" pid="21" name="Groups">
    <vt:lpwstr>17863;#Office Marketing Group|a07bee86-ad38-44ef-877b-5c34e894c7ed;#19297;#Office Technical Product Marketing|16ddb889-3b91-489d-80f8-c96b7caf7099</vt:lpwstr>
  </property>
  <property fmtid="{D5CDD505-2E9C-101B-9397-08002B2CF9AE}" pid="22" name="Topics">
    <vt:lpwstr/>
  </property>
  <property fmtid="{D5CDD505-2E9C-101B-9397-08002B2CF9AE}" pid="23" name="EnterpriseDomainTagsTaxHTField0">
    <vt:lpwstr/>
  </property>
  <property fmtid="{D5CDD505-2E9C-101B-9397-08002B2CF9AE}" pid="24" name="messageframeworktype">
    <vt:lpwstr>18995;#Office Unmanaged Hub|1e1bb7f5-58a5-4fa2-8263-f1d695d0726e;#18996;#Office Futures|b2b85a55-3707-41f7-bddc-6744ccb5e51c</vt:lpwstr>
  </property>
  <property fmtid="{D5CDD505-2E9C-101B-9397-08002B2CF9AE}" pid="25" name="LastUpdatedByBatchTagging">
    <vt:bool>false</vt:bool>
  </property>
  <property fmtid="{D5CDD505-2E9C-101B-9397-08002B2CF9AE}" pid="26" name="Languages">
    <vt:lpwstr/>
  </property>
  <property fmtid="{D5CDD505-2E9C-101B-9397-08002B2CF9AE}" pid="27" name="_docset_NoMedatataSyncRequired">
    <vt:lpwstr>False</vt:lpwstr>
  </property>
  <property fmtid="{D5CDD505-2E9C-101B-9397-08002B2CF9AE}" pid="28" name="SMSGTagsTaxHTField0">
    <vt:lpwstr/>
  </property>
  <property fmtid="{D5CDD505-2E9C-101B-9397-08002B2CF9AE}" pid="29" name="Audiences">
    <vt:lpwstr>10254;#enterprise|7be59b63-9a97-4305-8844-189a14408896</vt:lpwstr>
  </property>
  <property fmtid="{D5CDD505-2E9C-101B-9397-08002B2CF9AE}" pid="30" name="_dlc_DocIdItemGuid">
    <vt:lpwstr>95f093db-1310-459a-baf7-991cb6a53985</vt:lpwstr>
  </property>
  <property fmtid="{D5CDD505-2E9C-101B-9397-08002B2CF9AE}" pid="31" name="Tfs.IsStoryboard">
    <vt:bool>true</vt:bool>
  </property>
  <property fmtid="{D5CDD505-2E9C-101B-9397-08002B2CF9AE}" pid="32" name="ContentTypeId">
    <vt:lpwstr>0x010100DD7BFE2324FCFB49A665688E9D54E8DB</vt:lpwstr>
  </property>
</Properties>
</file>