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23"/>
  </p:notesMasterIdLst>
  <p:handoutMasterIdLst>
    <p:handoutMasterId r:id="rId24"/>
  </p:handoutMasterIdLst>
  <p:sldIdLst>
    <p:sldId id="1487" r:id="rId9"/>
    <p:sldId id="1242" r:id="rId10"/>
    <p:sldId id="1351" r:id="rId11"/>
    <p:sldId id="1459" r:id="rId12"/>
    <p:sldId id="1506" r:id="rId13"/>
    <p:sldId id="1503" r:id="rId14"/>
    <p:sldId id="1504" r:id="rId15"/>
    <p:sldId id="1505" r:id="rId16"/>
    <p:sldId id="1507" r:id="rId17"/>
    <p:sldId id="1509" r:id="rId18"/>
    <p:sldId id="1502" r:id="rId19"/>
    <p:sldId id="1508" r:id="rId20"/>
    <p:sldId id="1417" r:id="rId21"/>
    <p:sldId id="1418" r:id="rId2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autoAdjust="0"/>
    <p:restoredTop sz="86418" autoAdjust="0"/>
  </p:normalViewPr>
  <p:slideViewPr>
    <p:cSldViewPr snapToGrid="0">
      <p:cViewPr varScale="1">
        <p:scale>
          <a:sx n="145" d="100"/>
          <a:sy n="145" d="100"/>
        </p:scale>
        <p:origin x="2994" y="12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19164"/>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2/10/2016</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2/10/2016</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2/10/2016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UdcxRemediation.Consol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UDCX remediation tool (option 1)</a:t>
            </a:r>
            <a:endParaRPr lang="nl-BE" dirty="0"/>
          </a:p>
        </p:txBody>
      </p:sp>
      <p:sp>
        <p:nvSpPr>
          <p:cNvPr id="3" name="Text Placeholder 2"/>
          <p:cNvSpPr>
            <a:spLocks noGrp="1"/>
          </p:cNvSpPr>
          <p:nvPr>
            <p:ph type="body" sz="quarter" idx="10"/>
          </p:nvPr>
        </p:nvSpPr>
        <p:spPr/>
        <p:txBody>
          <a:bodyPr/>
          <a:lstStyle/>
          <a:p>
            <a:r>
              <a:rPr lang="en-US" dirty="0"/>
              <a:t>Grab the tool from </a:t>
            </a:r>
            <a:r>
              <a:rPr lang="en-US" dirty="0" err="1"/>
              <a:t>github</a:t>
            </a:r>
            <a:r>
              <a:rPr lang="en-US" dirty="0"/>
              <a:t>: </a:t>
            </a:r>
            <a:r>
              <a:rPr lang="en-US" dirty="0">
                <a:hlinkClick r:id="rId2"/>
              </a:rPr>
              <a:t>https://github.com/OfficeDev/PnP-Transformation/tree/dev/InfoPath/Migration/UdcxRemediation.Console</a:t>
            </a:r>
            <a:r>
              <a:rPr lang="en-US" dirty="0"/>
              <a:t> </a:t>
            </a:r>
          </a:p>
          <a:p>
            <a:r>
              <a:rPr lang="en-US" dirty="0"/>
              <a:t>Follow the instructions in the readme file</a:t>
            </a:r>
            <a:endParaRPr lang="nl-BE" dirty="0"/>
          </a:p>
        </p:txBody>
      </p:sp>
    </p:spTree>
    <p:extLst>
      <p:ext uri="{BB962C8B-B14F-4D97-AF65-F5344CB8AC3E}">
        <p14:creationId xmlns:p14="http://schemas.microsoft.com/office/powerpoint/2010/main" val="35881609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Known issues</a:t>
            </a:r>
          </a:p>
        </p:txBody>
      </p:sp>
    </p:spTree>
    <p:extLst>
      <p:ext uri="{BB962C8B-B14F-4D97-AF65-F5344CB8AC3E}">
        <p14:creationId xmlns:p14="http://schemas.microsoft.com/office/powerpoint/2010/main" val="34877352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coded account references</a:t>
            </a:r>
            <a:endParaRPr lang="nl-BE" dirty="0"/>
          </a:p>
        </p:txBody>
      </p:sp>
      <p:sp>
        <p:nvSpPr>
          <p:cNvPr id="3" name="Text Placeholder 2"/>
          <p:cNvSpPr>
            <a:spLocks noGrp="1"/>
          </p:cNvSpPr>
          <p:nvPr>
            <p:ph type="body" sz="quarter" idx="10"/>
          </p:nvPr>
        </p:nvSpPr>
        <p:spPr>
          <a:xfrm>
            <a:off x="519112" y="1447798"/>
            <a:ext cx="11149013" cy="4495801"/>
          </a:xfrm>
        </p:spPr>
        <p:txBody>
          <a:bodyPr/>
          <a:lstStyle/>
          <a:p>
            <a:r>
              <a:rPr lang="en-US" dirty="0"/>
              <a:t>Problem:</a:t>
            </a:r>
          </a:p>
          <a:p>
            <a:pPr lvl="1"/>
            <a:r>
              <a:rPr lang="en-US" dirty="0"/>
              <a:t>Forms can contain hard coded account references in the form of </a:t>
            </a:r>
            <a:r>
              <a:rPr lang="en-US" b="1" dirty="0"/>
              <a:t>i:0#.w|domain\user </a:t>
            </a:r>
            <a:r>
              <a:rPr lang="en-US" dirty="0"/>
              <a:t>or </a:t>
            </a:r>
            <a:r>
              <a:rPr lang="en-US" b="1" dirty="0"/>
              <a:t>domain\user</a:t>
            </a:r>
          </a:p>
          <a:p>
            <a:pPr lvl="1"/>
            <a:r>
              <a:rPr lang="en-US" dirty="0"/>
              <a:t>In </a:t>
            </a:r>
            <a:r>
              <a:rPr lang="en-US" dirty="0" err="1"/>
              <a:t>DvNext</a:t>
            </a:r>
            <a:r>
              <a:rPr lang="en-US" dirty="0"/>
              <a:t> / MT this needs to be converted to the following </a:t>
            </a:r>
            <a:r>
              <a:rPr lang="en-US" b="1" dirty="0"/>
              <a:t>i:0#.f|membership|user@domain </a:t>
            </a:r>
          </a:p>
          <a:p>
            <a:r>
              <a:rPr lang="en-US" dirty="0"/>
              <a:t>Advice:</a:t>
            </a:r>
          </a:p>
          <a:p>
            <a:pPr lvl="1"/>
            <a:r>
              <a:rPr lang="en-US" dirty="0"/>
              <a:t>If the hard coded reference actually should be the current user then replace with the </a:t>
            </a:r>
            <a:r>
              <a:rPr lang="en-US" dirty="0" err="1"/>
              <a:t>userName</a:t>
            </a:r>
            <a:r>
              <a:rPr lang="en-US" dirty="0"/>
              <a:t>() function and republish the form</a:t>
            </a:r>
          </a:p>
          <a:p>
            <a:pPr lvl="1"/>
            <a:r>
              <a:rPr lang="en-US" dirty="0"/>
              <a:t>In all other cases change the hard coded value into the new model and republish the form</a:t>
            </a:r>
            <a:endParaRPr lang="nl-BE" dirty="0"/>
          </a:p>
        </p:txBody>
      </p:sp>
    </p:spTree>
    <p:extLst>
      <p:ext uri="{BB962C8B-B14F-4D97-AF65-F5344CB8AC3E}">
        <p14:creationId xmlns:p14="http://schemas.microsoft.com/office/powerpoint/2010/main" val="32472179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Post Migration guidance</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Fixing authentication via UDCX files</a:t>
            </a:r>
          </a:p>
          <a:p>
            <a:r>
              <a:rPr lang="en-US" dirty="0"/>
              <a:t>Known issues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authentication via UDCX files</a:t>
            </a:r>
          </a:p>
        </p:txBody>
      </p:sp>
    </p:spTree>
    <p:extLst>
      <p:ext uri="{BB962C8B-B14F-4D97-AF65-F5344CB8AC3E}">
        <p14:creationId xmlns:p14="http://schemas.microsoft.com/office/powerpoint/2010/main" val="554255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nl-BE" dirty="0"/>
          </a:p>
        </p:txBody>
      </p:sp>
      <p:sp>
        <p:nvSpPr>
          <p:cNvPr id="3" name="Text Placeholder 2"/>
          <p:cNvSpPr>
            <a:spLocks noGrp="1"/>
          </p:cNvSpPr>
          <p:nvPr>
            <p:ph type="body" sz="quarter" idx="10"/>
          </p:nvPr>
        </p:nvSpPr>
        <p:spPr/>
        <p:txBody>
          <a:bodyPr/>
          <a:lstStyle/>
          <a:p>
            <a:r>
              <a:rPr lang="en-US" dirty="0"/>
              <a:t>Forms calling OOB supported web services (e.g. </a:t>
            </a:r>
            <a:r>
              <a:rPr lang="en-US" dirty="0" err="1"/>
              <a:t>GetUserProfileByName</a:t>
            </a:r>
            <a:r>
              <a:rPr lang="en-US" dirty="0"/>
              <a:t> via the UserProfileService.asmx) typically use an UDCX file to provide credentials to the service endpoint</a:t>
            </a:r>
          </a:p>
          <a:p>
            <a:r>
              <a:rPr lang="en-US" dirty="0"/>
              <a:t>In </a:t>
            </a:r>
            <a:r>
              <a:rPr lang="en-US" dirty="0" err="1"/>
              <a:t>DvNext</a:t>
            </a:r>
            <a:r>
              <a:rPr lang="en-US" dirty="0"/>
              <a:t>/MT the </a:t>
            </a:r>
            <a:r>
              <a:rPr lang="en-US" dirty="0">
                <a:hlinkClick r:id="rId2"/>
              </a:rPr>
              <a:t>10 supported OOB web service calls</a:t>
            </a:r>
            <a:r>
              <a:rPr lang="en-US" dirty="0"/>
              <a:t> only work when they do not use the UDCX file or when there’s no authentication information in the UDCX file</a:t>
            </a:r>
            <a:endParaRPr lang="nl-BE" dirty="0"/>
          </a:p>
        </p:txBody>
      </p:sp>
    </p:spTree>
    <p:extLst>
      <p:ext uri="{BB962C8B-B14F-4D97-AF65-F5344CB8AC3E}">
        <p14:creationId xmlns:p14="http://schemas.microsoft.com/office/powerpoint/2010/main" val="15454463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on current SPO D</a:t>
            </a:r>
            <a:endParaRPr lang="nl-BE" dirty="0"/>
          </a:p>
        </p:txBody>
      </p:sp>
      <p:sp>
        <p:nvSpPr>
          <p:cNvPr id="3" name="Rectangle 2"/>
          <p:cNvSpPr/>
          <p:nvPr/>
        </p:nvSpPr>
        <p:spPr bwMode="auto">
          <a:xfrm>
            <a:off x="1073294" y="4284661"/>
            <a:ext cx="5781963" cy="103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application defined:</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519112" y="1754909"/>
            <a:ext cx="6712961" cy="155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 used by the form with following section:</a:t>
            </a:r>
          </a:p>
          <a:p>
            <a:pPr algn="ctr" defTabSz="914099" fontAlgn="base">
              <a:spcBef>
                <a:spcPct val="0"/>
              </a:spcBef>
              <a:spcAft>
                <a:spcPct val="0"/>
              </a:spcAft>
            </a:pPr>
            <a:r>
              <a:rPr lang="nl-BE" sz="2200" dirty="0">
                <a:gradFill>
                  <a:gsLst>
                    <a:gs pos="0">
                      <a:srgbClr val="FFFFFF"/>
                    </a:gs>
                    <a:gs pos="100000">
                      <a:srgbClr val="FFFFFF"/>
                    </a:gs>
                  </a:gsLst>
                  <a:lin ang="5400000" scaled="0"/>
                </a:gradFill>
                <a:ea typeface="Segoe UI" pitchFamily="34" charset="0"/>
                <a:cs typeface="Segoe UI" pitchFamily="34" charset="0"/>
              </a:rPr>
              <a:t>&lt;</a:t>
            </a:r>
            <a:r>
              <a:rPr lang="nl-BE" sz="2200"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dirty="0">
                <a:gradFill>
                  <a:gsLst>
                    <a:gs pos="0">
                      <a:srgbClr val="FFFFFF"/>
                    </a:gs>
                    <a:gs pos="100000">
                      <a:srgbClr val="FFFFFF"/>
                    </a:gs>
                  </a:gsLst>
                  <a:lin ang="5400000" scaled="0"/>
                </a:gradFill>
                <a:ea typeface="Segoe UI" pitchFamily="34" charset="0"/>
                <a:cs typeface="Segoe UI" pitchFamily="34" charset="0"/>
              </a:rPr>
              <a:t>&gt;&lt;</a:t>
            </a:r>
            <a:r>
              <a:rPr lang="nl-BE" sz="2200" dirty="0" err="1">
                <a:gradFill>
                  <a:gsLst>
                    <a:gs pos="0">
                      <a:srgbClr val="FFFFFF"/>
                    </a:gs>
                    <a:gs pos="100000">
                      <a:srgbClr val="FFFFFF"/>
                    </a:gs>
                  </a:gsLst>
                  <a:lin ang="5400000" scaled="0"/>
                </a:gradFill>
                <a:ea typeface="Segoe UI" pitchFamily="34" charset="0"/>
                <a:cs typeface="Segoe UI" pitchFamily="34" charset="0"/>
              </a:rPr>
              <a:t>udc:SSO</a:t>
            </a:r>
            <a:r>
              <a:rPr lang="nl-BE" sz="2200" dirty="0">
                <a:gradFill>
                  <a:gsLst>
                    <a:gs pos="0">
                      <a:srgbClr val="FFFFFF"/>
                    </a:gs>
                    <a:gs pos="100000">
                      <a:srgbClr val="FFFFFF"/>
                    </a:gs>
                  </a:gsLst>
                  <a:lin ang="5400000" scaled="0"/>
                </a:gradFill>
                <a:ea typeface="Segoe UI" pitchFamily="34" charset="0"/>
                <a:cs typeface="Segoe UI" pitchFamily="34" charset="0"/>
              </a:rPr>
              <a:t> </a:t>
            </a:r>
            <a:r>
              <a:rPr lang="nl-BE" sz="2200" dirty="0" err="1">
                <a:gradFill>
                  <a:gsLst>
                    <a:gs pos="0">
                      <a:srgbClr val="FFFFFF"/>
                    </a:gs>
                    <a:gs pos="100000">
                      <a:srgbClr val="FFFFFF"/>
                    </a:gs>
                  </a:gsLst>
                  <a:lin ang="5400000" scaled="0"/>
                </a:gradFill>
                <a:ea typeface="Segoe UI" pitchFamily="34" charset="0"/>
                <a:cs typeface="Segoe UI" pitchFamily="34" charset="0"/>
              </a:rPr>
              <a:t>AppId</a:t>
            </a:r>
            <a:r>
              <a:rPr lang="nl-BE" sz="2200" dirty="0">
                <a:gradFill>
                  <a:gsLst>
                    <a:gs pos="0">
                      <a:srgbClr val="FFFFFF"/>
                    </a:gs>
                    <a:gs pos="100000">
                      <a:srgbClr val="FFFFFF"/>
                    </a:gs>
                  </a:gsLst>
                  <a:lin ang="5400000" scaled="0"/>
                </a:gradFill>
                <a:ea typeface="Segoe UI" pitchFamily="34" charset="0"/>
                <a:cs typeface="Segoe UI" pitchFamily="34" charset="0"/>
              </a:rPr>
              <a:t>='</a:t>
            </a: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r>
              <a:rPr lang="nl-BE" sz="2200" dirty="0">
                <a:gradFill>
                  <a:gsLst>
                    <a:gs pos="0">
                      <a:srgbClr val="FFFFFF"/>
                    </a:gs>
                    <a:gs pos="100000">
                      <a:srgbClr val="FFFFFF"/>
                    </a:gs>
                  </a:gsLst>
                  <a:lin ang="5400000" scaled="0"/>
                </a:gradFill>
                <a:ea typeface="Segoe UI" pitchFamily="34" charset="0"/>
                <a:cs typeface="Segoe UI" pitchFamily="34" charset="0"/>
              </a:rPr>
              <a:t>' </a:t>
            </a:r>
            <a:r>
              <a:rPr lang="nl-BE" sz="2200" dirty="0" err="1">
                <a:gradFill>
                  <a:gsLst>
                    <a:gs pos="0">
                      <a:srgbClr val="FFFFFF"/>
                    </a:gs>
                    <a:gs pos="100000">
                      <a:srgbClr val="FFFFFF"/>
                    </a:gs>
                  </a:gsLst>
                  <a:lin ang="5400000" scaled="0"/>
                </a:gradFill>
                <a:ea typeface="Segoe UI" pitchFamily="34" charset="0"/>
                <a:cs typeface="Segoe UI" pitchFamily="34" charset="0"/>
              </a:rPr>
              <a:t>CredentialType</a:t>
            </a:r>
            <a:r>
              <a:rPr lang="nl-BE" sz="2200" dirty="0">
                <a:gradFill>
                  <a:gsLst>
                    <a:gs pos="0">
                      <a:srgbClr val="FFFFFF"/>
                    </a:gs>
                    <a:gs pos="100000">
                      <a:srgbClr val="FFFFFF"/>
                    </a:gs>
                  </a:gsLst>
                  <a:lin ang="5400000" scaled="0"/>
                </a:gradFill>
                <a:ea typeface="Segoe UI" pitchFamily="34" charset="0"/>
                <a:cs typeface="Segoe UI" pitchFamily="34" charset="0"/>
              </a:rPr>
              <a:t>='NTLM' /&gt;&lt;/</a:t>
            </a:r>
            <a:r>
              <a:rPr lang="nl-BE" sz="2200"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dirty="0">
                <a:gradFill>
                  <a:gsLst>
                    <a:gs pos="0">
                      <a:srgbClr val="FFFFFF"/>
                    </a:gs>
                    <a:gs pos="100000">
                      <a:srgbClr val="FFFFFF"/>
                    </a:gs>
                  </a:gsLst>
                  <a:lin ang="5400000" scaled="0"/>
                </a:gradFill>
                <a:ea typeface="Segoe UI" pitchFamily="34" charset="0"/>
                <a:cs typeface="Segoe UI" pitchFamily="34" charset="0"/>
              </a:rPr>
              <a:t>&gt;</a:t>
            </a:r>
          </a:p>
        </p:txBody>
      </p:sp>
      <p:grpSp>
        <p:nvGrpSpPr>
          <p:cNvPr id="7" name="Group 6"/>
          <p:cNvGrpSpPr/>
          <p:nvPr/>
        </p:nvGrpSpPr>
        <p:grpSpPr>
          <a:xfrm>
            <a:off x="9362171" y="3739551"/>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8" name="TextBox 7"/>
          <p:cNvSpPr txBox="1"/>
          <p:nvPr/>
        </p:nvSpPr>
        <p:spPr>
          <a:xfrm>
            <a:off x="3786909" y="3231720"/>
            <a:ext cx="569708" cy="1015663"/>
          </a:xfrm>
          <a:prstGeom prst="rect">
            <a:avLst/>
          </a:prstGeom>
          <a:noFill/>
        </p:spPr>
        <p:txBody>
          <a:bodyPr wrap="none" lIns="0" tIns="0" rIns="0" bIns="0" rtlCol="0">
            <a:spAutoFit/>
          </a:bodyPr>
          <a:lstStyle/>
          <a:p>
            <a:r>
              <a:rPr lang="en-US" sz="6600" spc="-70" dirty="0">
                <a:gradFill>
                  <a:gsLst>
                    <a:gs pos="2917">
                      <a:schemeClr val="bg2"/>
                    </a:gs>
                    <a:gs pos="95000">
                      <a:schemeClr val="bg2"/>
                    </a:gs>
                  </a:gsLst>
                  <a:lin ang="5400000" scaled="0"/>
                </a:gradFill>
              </a:rPr>
              <a:t>+</a:t>
            </a:r>
            <a:endParaRPr lang="nl-BE" sz="6600" spc="-70" dirty="0">
              <a:gradFill>
                <a:gsLst>
                  <a:gs pos="2917">
                    <a:schemeClr val="bg2"/>
                  </a:gs>
                  <a:gs pos="95000">
                    <a:schemeClr val="bg2"/>
                  </a:gs>
                </a:gsLst>
                <a:lin ang="5400000" scaled="0"/>
              </a:gradFill>
            </a:endParaRPr>
          </a:p>
        </p:txBody>
      </p:sp>
      <p:sp>
        <p:nvSpPr>
          <p:cNvPr id="9" name="Right Brace 8"/>
          <p:cNvSpPr/>
          <p:nvPr/>
        </p:nvSpPr>
        <p:spPr>
          <a:xfrm>
            <a:off x="7232073" y="1440873"/>
            <a:ext cx="461818" cy="4137891"/>
          </a:xfrm>
          <a:prstGeom prst="rightBrac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
        <p:nvSpPr>
          <p:cNvPr id="10" name="TextBox 9"/>
          <p:cNvSpPr txBox="1"/>
          <p:nvPr/>
        </p:nvSpPr>
        <p:spPr>
          <a:xfrm>
            <a:off x="7936863" y="3296493"/>
            <a:ext cx="3349378"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Used by the InfoPath form</a:t>
            </a:r>
            <a:endParaRPr lang="nl-BE" sz="2400"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490325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Needed change on </a:t>
            </a:r>
            <a:r>
              <a:rPr lang="en-US" sz="4800" dirty="0" err="1"/>
              <a:t>DvNext</a:t>
            </a:r>
            <a:r>
              <a:rPr lang="en-US" sz="4800" dirty="0"/>
              <a:t>/MT – Option 1</a:t>
            </a:r>
            <a:endParaRPr lang="nl-BE" sz="4800" dirty="0"/>
          </a:p>
        </p:txBody>
      </p:sp>
      <p:sp>
        <p:nvSpPr>
          <p:cNvPr id="3" name="Rectangle 2"/>
          <p:cNvSpPr/>
          <p:nvPr/>
        </p:nvSpPr>
        <p:spPr bwMode="auto">
          <a:xfrm>
            <a:off x="1073294" y="4284661"/>
            <a:ext cx="5781963" cy="103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application defined:</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519112" y="1754909"/>
            <a:ext cx="6712961" cy="155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 used by the form with following section:</a:t>
            </a:r>
          </a:p>
          <a:p>
            <a:pPr algn="ctr" defTabSz="914099" fontAlgn="base">
              <a:spcBef>
                <a:spcPct val="0"/>
              </a:spcBef>
              <a:spcAft>
                <a:spcPct val="0"/>
              </a:spcAft>
            </a:pPr>
            <a:r>
              <a:rPr lang="nl-BE" sz="2200" b="1" dirty="0">
                <a:gradFill>
                  <a:gsLst>
                    <a:gs pos="0">
                      <a:srgbClr val="FFFFFF"/>
                    </a:gs>
                    <a:gs pos="100000">
                      <a:srgbClr val="FFFFFF"/>
                    </a:gs>
                  </a:gsLst>
                  <a:lin ang="5400000" scaled="0"/>
                </a:gradFill>
                <a:ea typeface="Segoe UI" pitchFamily="34" charset="0"/>
                <a:cs typeface="Segoe UI" pitchFamily="34" charset="0"/>
              </a:rPr>
              <a:t>&lt;!-- </a:t>
            </a:r>
            <a:r>
              <a:rPr lang="nl-BE" sz="2200" i="1" dirty="0">
                <a:gradFill>
                  <a:gsLst>
                    <a:gs pos="0">
                      <a:srgbClr val="FFFFFF"/>
                    </a:gs>
                    <a:gs pos="100000">
                      <a:srgbClr val="FFFFFF"/>
                    </a:gs>
                  </a:gsLst>
                  <a:lin ang="5400000" scaled="0"/>
                </a:gradFill>
                <a:ea typeface="Segoe UI" pitchFamily="34" charset="0"/>
                <a:cs typeface="Segoe UI" pitchFamily="34" charset="0"/>
              </a:rPr>
              <a:t>&lt;</a:t>
            </a:r>
            <a:r>
              <a:rPr lang="nl-BE" sz="2200" i="1"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i="1" dirty="0">
                <a:gradFill>
                  <a:gsLst>
                    <a:gs pos="0">
                      <a:srgbClr val="FFFFFF"/>
                    </a:gs>
                    <a:gs pos="100000">
                      <a:srgbClr val="FFFFFF"/>
                    </a:gs>
                  </a:gsLst>
                  <a:lin ang="5400000" scaled="0"/>
                </a:gradFill>
                <a:ea typeface="Segoe UI" pitchFamily="34" charset="0"/>
                <a:cs typeface="Segoe UI" pitchFamily="34" charset="0"/>
              </a:rPr>
              <a:t>&gt;&lt;</a:t>
            </a:r>
            <a:r>
              <a:rPr lang="nl-BE" sz="2200" i="1" dirty="0" err="1">
                <a:gradFill>
                  <a:gsLst>
                    <a:gs pos="0">
                      <a:srgbClr val="FFFFFF"/>
                    </a:gs>
                    <a:gs pos="100000">
                      <a:srgbClr val="FFFFFF"/>
                    </a:gs>
                  </a:gsLst>
                  <a:lin ang="5400000" scaled="0"/>
                </a:gradFill>
                <a:ea typeface="Segoe UI" pitchFamily="34" charset="0"/>
                <a:cs typeface="Segoe UI" pitchFamily="34" charset="0"/>
              </a:rPr>
              <a:t>udc:SSO</a:t>
            </a:r>
            <a:r>
              <a:rPr lang="nl-BE" sz="2200" i="1" dirty="0">
                <a:gradFill>
                  <a:gsLst>
                    <a:gs pos="0">
                      <a:srgbClr val="FFFFFF"/>
                    </a:gs>
                    <a:gs pos="100000">
                      <a:srgbClr val="FFFFFF"/>
                    </a:gs>
                  </a:gsLst>
                  <a:lin ang="5400000" scaled="0"/>
                </a:gradFill>
                <a:ea typeface="Segoe UI" pitchFamily="34" charset="0"/>
                <a:cs typeface="Segoe UI" pitchFamily="34" charset="0"/>
              </a:rPr>
              <a:t> </a:t>
            </a:r>
            <a:r>
              <a:rPr lang="nl-BE" sz="2200" i="1" dirty="0" err="1">
                <a:gradFill>
                  <a:gsLst>
                    <a:gs pos="0">
                      <a:srgbClr val="FFFFFF"/>
                    </a:gs>
                    <a:gs pos="100000">
                      <a:srgbClr val="FFFFFF"/>
                    </a:gs>
                  </a:gsLst>
                  <a:lin ang="5400000" scaled="0"/>
                </a:gradFill>
                <a:ea typeface="Segoe UI" pitchFamily="34" charset="0"/>
                <a:cs typeface="Segoe UI" pitchFamily="34" charset="0"/>
              </a:rPr>
              <a:t>AppId</a:t>
            </a:r>
            <a:r>
              <a:rPr lang="nl-BE" sz="2200" i="1" dirty="0">
                <a:gradFill>
                  <a:gsLst>
                    <a:gs pos="0">
                      <a:srgbClr val="FFFFFF"/>
                    </a:gs>
                    <a:gs pos="100000">
                      <a:srgbClr val="FFFFFF"/>
                    </a:gs>
                  </a:gsLst>
                  <a:lin ang="5400000" scaled="0"/>
                </a:gradFill>
                <a:ea typeface="Segoe UI" pitchFamily="34" charset="0"/>
                <a:cs typeface="Segoe UI" pitchFamily="34" charset="0"/>
              </a:rPr>
              <a:t>='</a:t>
            </a:r>
            <a:r>
              <a:rPr lang="en-US" sz="2200" i="1" dirty="0">
                <a:gradFill>
                  <a:gsLst>
                    <a:gs pos="0">
                      <a:srgbClr val="FFFFFF"/>
                    </a:gs>
                    <a:gs pos="100000">
                      <a:srgbClr val="FFFFFF"/>
                    </a:gs>
                  </a:gsLst>
                  <a:lin ang="5400000" scaled="0"/>
                </a:gradFill>
                <a:ea typeface="Segoe UI" pitchFamily="34" charset="0"/>
                <a:cs typeface="Segoe UI" pitchFamily="34" charset="0"/>
              </a:rPr>
              <a:t>&lt;</a:t>
            </a:r>
            <a:r>
              <a:rPr lang="en-US" sz="2200" i="1"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i="1" dirty="0">
                <a:gradFill>
                  <a:gsLst>
                    <a:gs pos="0">
                      <a:srgbClr val="FFFFFF"/>
                    </a:gs>
                    <a:gs pos="100000">
                      <a:srgbClr val="FFFFFF"/>
                    </a:gs>
                  </a:gsLst>
                  <a:lin ang="5400000" scaled="0"/>
                </a:gradFill>
                <a:ea typeface="Segoe UI" pitchFamily="34" charset="0"/>
                <a:cs typeface="Segoe UI" pitchFamily="34" charset="0"/>
              </a:rPr>
              <a:t>&gt;_InfoPath_104</a:t>
            </a:r>
            <a:r>
              <a:rPr lang="nl-BE" sz="2200" i="1" dirty="0">
                <a:gradFill>
                  <a:gsLst>
                    <a:gs pos="0">
                      <a:srgbClr val="FFFFFF"/>
                    </a:gs>
                    <a:gs pos="100000">
                      <a:srgbClr val="FFFFFF"/>
                    </a:gs>
                  </a:gsLst>
                  <a:lin ang="5400000" scaled="0"/>
                </a:gradFill>
                <a:ea typeface="Segoe UI" pitchFamily="34" charset="0"/>
                <a:cs typeface="Segoe UI" pitchFamily="34" charset="0"/>
              </a:rPr>
              <a:t>' </a:t>
            </a:r>
            <a:r>
              <a:rPr lang="nl-BE" sz="2200" i="1" dirty="0" err="1">
                <a:gradFill>
                  <a:gsLst>
                    <a:gs pos="0">
                      <a:srgbClr val="FFFFFF"/>
                    </a:gs>
                    <a:gs pos="100000">
                      <a:srgbClr val="FFFFFF"/>
                    </a:gs>
                  </a:gsLst>
                  <a:lin ang="5400000" scaled="0"/>
                </a:gradFill>
                <a:ea typeface="Segoe UI" pitchFamily="34" charset="0"/>
                <a:cs typeface="Segoe UI" pitchFamily="34" charset="0"/>
              </a:rPr>
              <a:t>CredentialType</a:t>
            </a:r>
            <a:r>
              <a:rPr lang="nl-BE" sz="2200" i="1" dirty="0">
                <a:gradFill>
                  <a:gsLst>
                    <a:gs pos="0">
                      <a:srgbClr val="FFFFFF"/>
                    </a:gs>
                    <a:gs pos="100000">
                      <a:srgbClr val="FFFFFF"/>
                    </a:gs>
                  </a:gsLst>
                  <a:lin ang="5400000" scaled="0"/>
                </a:gradFill>
                <a:ea typeface="Segoe UI" pitchFamily="34" charset="0"/>
                <a:cs typeface="Segoe UI" pitchFamily="34" charset="0"/>
              </a:rPr>
              <a:t>='NTLM' /&gt;&lt;/</a:t>
            </a:r>
            <a:r>
              <a:rPr lang="nl-BE" sz="2200" i="1"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i="1" dirty="0">
                <a:gradFill>
                  <a:gsLst>
                    <a:gs pos="0">
                      <a:srgbClr val="FFFFFF"/>
                    </a:gs>
                    <a:gs pos="100000">
                      <a:srgbClr val="FFFFFF"/>
                    </a:gs>
                  </a:gsLst>
                  <a:lin ang="5400000" scaled="0"/>
                </a:gradFill>
                <a:ea typeface="Segoe UI" pitchFamily="34" charset="0"/>
                <a:cs typeface="Segoe UI" pitchFamily="34" charset="0"/>
              </a:rPr>
              <a:t>&gt; </a:t>
            </a:r>
            <a:r>
              <a:rPr lang="nl-BE" sz="2200" b="1" dirty="0">
                <a:gradFill>
                  <a:gsLst>
                    <a:gs pos="0">
                      <a:srgbClr val="FFFFFF"/>
                    </a:gs>
                    <a:gs pos="100000">
                      <a:srgbClr val="FFFFFF"/>
                    </a:gs>
                  </a:gsLst>
                  <a:lin ang="5400000" scaled="0"/>
                </a:gradFill>
                <a:ea typeface="Segoe UI" pitchFamily="34" charset="0"/>
                <a:cs typeface="Segoe UI" pitchFamily="34" charset="0"/>
              </a:rPr>
              <a:t>--&gt;</a:t>
            </a:r>
          </a:p>
        </p:txBody>
      </p:sp>
      <p:grpSp>
        <p:nvGrpSpPr>
          <p:cNvPr id="7" name="Group 6"/>
          <p:cNvGrpSpPr/>
          <p:nvPr/>
        </p:nvGrpSpPr>
        <p:grpSpPr>
          <a:xfrm>
            <a:off x="9362171" y="3739551"/>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8" name="TextBox 7"/>
          <p:cNvSpPr txBox="1"/>
          <p:nvPr/>
        </p:nvSpPr>
        <p:spPr>
          <a:xfrm>
            <a:off x="3786909" y="3231720"/>
            <a:ext cx="569708" cy="1015663"/>
          </a:xfrm>
          <a:prstGeom prst="rect">
            <a:avLst/>
          </a:prstGeom>
          <a:noFill/>
        </p:spPr>
        <p:txBody>
          <a:bodyPr wrap="none" lIns="0" tIns="0" rIns="0" bIns="0" rtlCol="0">
            <a:spAutoFit/>
          </a:bodyPr>
          <a:lstStyle/>
          <a:p>
            <a:r>
              <a:rPr lang="en-US" sz="6600" spc="-70" dirty="0">
                <a:gradFill>
                  <a:gsLst>
                    <a:gs pos="2917">
                      <a:schemeClr val="bg2"/>
                    </a:gs>
                    <a:gs pos="95000">
                      <a:schemeClr val="bg2"/>
                    </a:gs>
                  </a:gsLst>
                  <a:lin ang="5400000" scaled="0"/>
                </a:gradFill>
              </a:rPr>
              <a:t>+</a:t>
            </a:r>
            <a:endParaRPr lang="nl-BE" sz="6600" spc="-70" dirty="0">
              <a:gradFill>
                <a:gsLst>
                  <a:gs pos="2917">
                    <a:schemeClr val="bg2"/>
                  </a:gs>
                  <a:gs pos="95000">
                    <a:schemeClr val="bg2"/>
                  </a:gs>
                </a:gsLst>
                <a:lin ang="5400000" scaled="0"/>
              </a:gradFill>
            </a:endParaRPr>
          </a:p>
        </p:txBody>
      </p:sp>
      <p:sp>
        <p:nvSpPr>
          <p:cNvPr id="9" name="Right Brace 8"/>
          <p:cNvSpPr/>
          <p:nvPr/>
        </p:nvSpPr>
        <p:spPr>
          <a:xfrm>
            <a:off x="7232073" y="1440873"/>
            <a:ext cx="461818" cy="4137891"/>
          </a:xfrm>
          <a:prstGeom prst="rightBrac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
        <p:nvSpPr>
          <p:cNvPr id="10" name="TextBox 9"/>
          <p:cNvSpPr txBox="1"/>
          <p:nvPr/>
        </p:nvSpPr>
        <p:spPr>
          <a:xfrm>
            <a:off x="7936863" y="3296493"/>
            <a:ext cx="3349378"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Used by the InfoPath form</a:t>
            </a:r>
            <a:endParaRPr lang="nl-BE" sz="2400" spc="-70" dirty="0">
              <a:gradFill>
                <a:gsLst>
                  <a:gs pos="2917">
                    <a:schemeClr val="bg2"/>
                  </a:gs>
                  <a:gs pos="95000">
                    <a:schemeClr val="bg2"/>
                  </a:gs>
                </a:gsLst>
                <a:lin ang="5400000" scaled="0"/>
              </a:gradFill>
            </a:endParaRPr>
          </a:p>
        </p:txBody>
      </p:sp>
      <p:sp>
        <p:nvSpPr>
          <p:cNvPr id="11" name="Multiply 10"/>
          <p:cNvSpPr/>
          <p:nvPr/>
        </p:nvSpPr>
        <p:spPr bwMode="auto">
          <a:xfrm>
            <a:off x="2947337" y="3753570"/>
            <a:ext cx="1947936" cy="2083812"/>
          </a:xfrm>
          <a:prstGeom prst="mathMultiply">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ular Callout 11"/>
          <p:cNvSpPr/>
          <p:nvPr/>
        </p:nvSpPr>
        <p:spPr bwMode="auto">
          <a:xfrm>
            <a:off x="4073236" y="5837382"/>
            <a:ext cx="3519055" cy="775854"/>
          </a:xfrm>
          <a:prstGeom prst="wedgeRectCallout">
            <a:avLst>
              <a:gd name="adj1" fmla="val -40417"/>
              <a:gd name="adj2" fmla="val -1148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will not be migrated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7936863" y="1440873"/>
            <a:ext cx="3519055" cy="775854"/>
          </a:xfrm>
          <a:prstGeom prst="wedgeRectCallout">
            <a:avLst>
              <a:gd name="adj1" fmla="val -74800"/>
              <a:gd name="adj2" fmla="val 15773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Comment</a:t>
            </a:r>
            <a:r>
              <a:rPr lang="en-US" sz="2200" dirty="0">
                <a:gradFill>
                  <a:gsLst>
                    <a:gs pos="0">
                      <a:srgbClr val="FFFFFF"/>
                    </a:gs>
                    <a:gs pos="100000">
                      <a:srgbClr val="FFFFFF"/>
                    </a:gs>
                  </a:gsLst>
                  <a:lin ang="5400000" scaled="0"/>
                </a:gradFill>
                <a:ea typeface="Segoe UI" pitchFamily="34" charset="0"/>
                <a:cs typeface="Segoe UI" pitchFamily="34" charset="0"/>
              </a:rPr>
              <a:t> “Authentication” section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111428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Needed change on </a:t>
            </a:r>
            <a:r>
              <a:rPr lang="en-US" sz="4800" dirty="0" err="1"/>
              <a:t>DvNext</a:t>
            </a:r>
            <a:r>
              <a:rPr lang="en-US" sz="4800" dirty="0"/>
              <a:t>/MT - Option 2</a:t>
            </a:r>
            <a:endParaRPr lang="nl-BE" sz="4800" dirty="0"/>
          </a:p>
        </p:txBody>
      </p:sp>
      <p:grpSp>
        <p:nvGrpSpPr>
          <p:cNvPr id="7" name="Group 6"/>
          <p:cNvGrpSpPr/>
          <p:nvPr/>
        </p:nvGrpSpPr>
        <p:grpSpPr>
          <a:xfrm>
            <a:off x="2471843" y="2778969"/>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10" name="TextBox 9"/>
          <p:cNvSpPr txBox="1"/>
          <p:nvPr/>
        </p:nvSpPr>
        <p:spPr>
          <a:xfrm>
            <a:off x="2154321" y="4327332"/>
            <a:ext cx="174990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InfoPath form</a:t>
            </a:r>
            <a:endParaRPr lang="nl-BE" sz="2400" spc="-70" dirty="0">
              <a:gradFill>
                <a:gsLst>
                  <a:gs pos="2917">
                    <a:schemeClr val="bg2"/>
                  </a:gs>
                  <a:gs pos="95000">
                    <a:schemeClr val="bg2"/>
                  </a:gs>
                </a:gsLst>
                <a:lin ang="5400000" scaled="0"/>
              </a:gradFill>
            </a:endParaRPr>
          </a:p>
        </p:txBody>
      </p:sp>
      <p:sp>
        <p:nvSpPr>
          <p:cNvPr id="14" name="Rectangular Callout 13"/>
          <p:cNvSpPr/>
          <p:nvPr/>
        </p:nvSpPr>
        <p:spPr bwMode="auto">
          <a:xfrm>
            <a:off x="5403272" y="2429163"/>
            <a:ext cx="5975927" cy="2161309"/>
          </a:xfrm>
          <a:prstGeom prst="wedgeRectCallout">
            <a:avLst>
              <a:gd name="adj1" fmla="val -76629"/>
              <a:gd name="adj2" fmla="val 694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Update the InfoPath data connection to directly call the </a:t>
            </a:r>
            <a:r>
              <a:rPr lang="en-US" sz="2200" dirty="0" err="1">
                <a:gradFill>
                  <a:gsLst>
                    <a:gs pos="0">
                      <a:srgbClr val="FFFFFF"/>
                    </a:gs>
                    <a:gs pos="100000">
                      <a:srgbClr val="FFFFFF"/>
                    </a:gs>
                  </a:gsLst>
                  <a:lin ang="5400000" scaled="0"/>
                </a:gradFill>
                <a:ea typeface="Segoe UI" pitchFamily="34" charset="0"/>
                <a:cs typeface="Segoe UI" pitchFamily="34" charset="0"/>
              </a:rPr>
              <a:t>asmx</a:t>
            </a:r>
            <a:r>
              <a:rPr lang="en-US" sz="2200" dirty="0">
                <a:gradFill>
                  <a:gsLst>
                    <a:gs pos="0">
                      <a:srgbClr val="FFFFFF"/>
                    </a:gs>
                    <a:gs pos="100000">
                      <a:srgbClr val="FFFFFF"/>
                    </a:gs>
                  </a:gsLst>
                  <a:lin ang="5400000" scaled="0"/>
                </a:gradFill>
                <a:ea typeface="Segoe UI" pitchFamily="34" charset="0"/>
                <a:cs typeface="Segoe UI" pitchFamily="34" charset="0"/>
              </a:rPr>
              <a:t> endpoint without </a:t>
            </a: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a:t>
            </a:r>
          </a:p>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Requires changing and republishing the form</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1217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 UDCX remediation (option 1)</a:t>
            </a:r>
            <a:endParaRPr lang="nl-BE" dirty="0"/>
          </a:p>
        </p:txBody>
      </p:sp>
      <p:sp>
        <p:nvSpPr>
          <p:cNvPr id="3" name="Rectangle 2"/>
          <p:cNvSpPr/>
          <p:nvPr/>
        </p:nvSpPr>
        <p:spPr bwMode="auto">
          <a:xfrm>
            <a:off x="821094" y="2435290"/>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1:</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Request an UDCX report from your JDP consultant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463143" y="2435290"/>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2:</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Evaluate the returned data</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lowchart: Document 4"/>
          <p:cNvSpPr/>
          <p:nvPr/>
        </p:nvSpPr>
        <p:spPr bwMode="auto">
          <a:xfrm>
            <a:off x="1772816" y="1259633"/>
            <a:ext cx="662474" cy="699796"/>
          </a:xfrm>
          <a:prstGeom prst="flowChartDocumen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UDCX</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report</a:t>
            </a:r>
            <a:endParaRPr lang="nl-BE" sz="1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1968759" y="2052735"/>
            <a:ext cx="228600" cy="2892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a:off x="3797559" y="3135086"/>
            <a:ext cx="363894" cy="23326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lowchart: Document 7"/>
          <p:cNvSpPr/>
          <p:nvPr/>
        </p:nvSpPr>
        <p:spPr bwMode="auto">
          <a:xfrm>
            <a:off x="5804369" y="4481804"/>
            <a:ext cx="689738" cy="799324"/>
          </a:xfrm>
          <a:prstGeom prst="flowChartDocumen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Your</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UDCX</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report</a:t>
            </a:r>
            <a:endParaRPr lang="nl-BE" sz="1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979318" y="4083698"/>
            <a:ext cx="228600" cy="2892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69290" y="4083698"/>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3:</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the UDCX remediation tool</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ight Arrow 10"/>
          <p:cNvSpPr/>
          <p:nvPr/>
        </p:nvSpPr>
        <p:spPr bwMode="auto">
          <a:xfrm>
            <a:off x="6690049" y="4648201"/>
            <a:ext cx="886408" cy="23326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870586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3" ma:contentTypeDescription="Create a new document." ma:contentTypeScope="" ma:versionID="4d195f25be3b1b106d09dd5eb39adb0f">
  <xsd:schema xmlns:xsd="http://www.w3.org/2001/XMLSchema" xmlns:xs="http://www.w3.org/2001/XMLSchema" xmlns:p="http://schemas.microsoft.com/office/2006/metadata/properties" xmlns:ns2="5ec9502b-addf-4716-883a-9e6742fd5109" targetNamespace="http://schemas.microsoft.com/office/2006/metadata/properties" ma:root="true" ma:fieldsID="e57dfefa7c7616ba09ddcfd309c2667f"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FE42A291-597C-4158-92E5-5380D61C4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F1AEA8A7-A694-4DB0-82AB-EF48F2E9B6F9}">
  <ds:schemaRefs>
    <ds:schemaRef ds:uri="5ec9502b-addf-4716-883a-9e6742fd5109"/>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6.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620</Words>
  <Application>Microsoft Office PowerPoint</Application>
  <PresentationFormat>Custom</PresentationFormat>
  <Paragraphs>64</Paragraphs>
  <Slides>14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Readme</vt:lpstr>
      <vt:lpstr>InfoPath JDP program for &lt;customer&gt; – Post Migration guidance</vt:lpstr>
      <vt:lpstr>Agenda</vt:lpstr>
      <vt:lpstr>Fixing authentication via UDCX files</vt:lpstr>
      <vt:lpstr>Problem statement</vt:lpstr>
      <vt:lpstr>Setup on current SPO D</vt:lpstr>
      <vt:lpstr>Needed change on DvNext/MT – Option 1</vt:lpstr>
      <vt:lpstr>Needed change on DvNext/MT - Option 2</vt:lpstr>
      <vt:lpstr>Automate UDCX remediation (option 1)</vt:lpstr>
      <vt:lpstr>UDCX remediation tool (option 1)</vt:lpstr>
      <vt:lpstr>Known issues</vt:lpstr>
      <vt:lpstr>Hard coded account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2016-02-10T11:48:34Z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ies>
</file>