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97"/>
  </p:notesMasterIdLst>
  <p:handoutMasterIdLst>
    <p:handoutMasterId r:id="rId98"/>
  </p:handoutMasterIdLst>
  <p:sldIdLst>
    <p:sldId id="1487" r:id="rId9"/>
    <p:sldId id="1242" r:id="rId10"/>
    <p:sldId id="1351" r:id="rId11"/>
    <p:sldId id="1419" r:id="rId12"/>
    <p:sldId id="1420" r:id="rId13"/>
    <p:sldId id="1497" r:id="rId14"/>
    <p:sldId id="1352" r:id="rId15"/>
    <p:sldId id="1424" r:id="rId16"/>
    <p:sldId id="1425" r:id="rId17"/>
    <p:sldId id="1426" r:id="rId18"/>
    <p:sldId id="1484" r:id="rId19"/>
    <p:sldId id="1485" r:id="rId20"/>
    <p:sldId id="1467" r:id="rId21"/>
    <p:sldId id="1486" r:id="rId22"/>
    <p:sldId id="1490" r:id="rId23"/>
    <p:sldId id="1491" r:id="rId24"/>
    <p:sldId id="1492" r:id="rId25"/>
    <p:sldId id="1472" r:id="rId26"/>
    <p:sldId id="1473" r:id="rId27"/>
    <p:sldId id="1470" r:id="rId28"/>
    <p:sldId id="1474" r:id="rId29"/>
    <p:sldId id="1475" r:id="rId30"/>
    <p:sldId id="1488" r:id="rId31"/>
    <p:sldId id="1494" r:id="rId32"/>
    <p:sldId id="1476" r:id="rId33"/>
    <p:sldId id="1478" r:id="rId34"/>
    <p:sldId id="1480" r:id="rId35"/>
    <p:sldId id="1471" r:id="rId36"/>
    <p:sldId id="1498" r:id="rId37"/>
    <p:sldId id="1499" r:id="rId38"/>
    <p:sldId id="1500" r:id="rId39"/>
    <p:sldId id="1501" r:id="rId40"/>
    <p:sldId id="1502" r:id="rId41"/>
    <p:sldId id="1503" r:id="rId42"/>
    <p:sldId id="1504" r:id="rId43"/>
    <p:sldId id="1512" r:id="rId44"/>
    <p:sldId id="1505" r:id="rId45"/>
    <p:sldId id="1506" r:id="rId46"/>
    <p:sldId id="1507" r:id="rId47"/>
    <p:sldId id="1508" r:id="rId48"/>
    <p:sldId id="1509" r:id="rId49"/>
    <p:sldId id="1510" r:id="rId50"/>
    <p:sldId id="1511" r:id="rId51"/>
    <p:sldId id="1513" r:id="rId52"/>
    <p:sldId id="1514" r:id="rId53"/>
    <p:sldId id="1515" r:id="rId54"/>
    <p:sldId id="1516" r:id="rId55"/>
    <p:sldId id="1517" r:id="rId56"/>
    <p:sldId id="1519" r:id="rId57"/>
    <p:sldId id="1520" r:id="rId58"/>
    <p:sldId id="1521" r:id="rId59"/>
    <p:sldId id="1522" r:id="rId60"/>
    <p:sldId id="1523" r:id="rId61"/>
    <p:sldId id="1524" r:id="rId62"/>
    <p:sldId id="1525" r:id="rId63"/>
    <p:sldId id="1526" r:id="rId64"/>
    <p:sldId id="1527" r:id="rId65"/>
    <p:sldId id="1528" r:id="rId66"/>
    <p:sldId id="1529" r:id="rId67"/>
    <p:sldId id="1530" r:id="rId68"/>
    <p:sldId id="1531" r:id="rId69"/>
    <p:sldId id="1532" r:id="rId70"/>
    <p:sldId id="1533" r:id="rId71"/>
    <p:sldId id="1534" r:id="rId72"/>
    <p:sldId id="1535" r:id="rId73"/>
    <p:sldId id="1536" r:id="rId74"/>
    <p:sldId id="1537" r:id="rId75"/>
    <p:sldId id="1538" r:id="rId76"/>
    <p:sldId id="1539" r:id="rId77"/>
    <p:sldId id="1540" r:id="rId78"/>
    <p:sldId id="1541" r:id="rId79"/>
    <p:sldId id="1542" r:id="rId80"/>
    <p:sldId id="1544" r:id="rId81"/>
    <p:sldId id="1545" r:id="rId82"/>
    <p:sldId id="1546" r:id="rId83"/>
    <p:sldId id="1547" r:id="rId84"/>
    <p:sldId id="1548" r:id="rId85"/>
    <p:sldId id="1549" r:id="rId86"/>
    <p:sldId id="1551" r:id="rId87"/>
    <p:sldId id="1552" r:id="rId88"/>
    <p:sldId id="1553" r:id="rId89"/>
    <p:sldId id="1554" r:id="rId90"/>
    <p:sldId id="1555" r:id="rId91"/>
    <p:sldId id="1556" r:id="rId92"/>
    <p:sldId id="1557" r:id="rId93"/>
    <p:sldId id="1558" r:id="rId94"/>
    <p:sldId id="1417" r:id="rId95"/>
    <p:sldId id="1418" r:id="rId96"/>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autoAdjust="0"/>
    <p:restoredTop sz="86418" autoAdjust="0"/>
  </p:normalViewPr>
  <p:slideViewPr>
    <p:cSldViewPr snapToGrid="0">
      <p:cViewPr varScale="1">
        <p:scale>
          <a:sx n="130" d="100"/>
          <a:sy n="130" d="100"/>
        </p:scale>
        <p:origin x="144" y="45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7" Type="http://schemas.openxmlformats.org/officeDocument/2006/relationships/slideMaster" Target="slideMasters/slideMaster1.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presProps" Target="presProps.xml"/><Relationship Id="rId8" Type="http://schemas.openxmlformats.org/officeDocument/2006/relationships/slideMaster" Target="slideMasters/slideMaster2.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58608-672F-49E3-9FCB-4F7F1675461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C0D2936-777E-4462-91B0-BF17C8D984B7}">
      <dgm:prSet phldrT="[Text]"/>
      <dgm:spPr/>
      <dgm:t>
        <a:bodyPr/>
        <a:lstStyle/>
        <a:p>
          <a:r>
            <a:rPr lang="en-US" dirty="0"/>
            <a:t>Fix existing form:</a:t>
          </a:r>
        </a:p>
      </dgm:t>
    </dgm:pt>
    <dgm:pt modelId="{B1F19F3B-11D9-452A-A287-D6276AE5ADC6}" type="parTrans" cxnId="{062EC294-B7AD-48C0-BB6E-834AB1DA29F5}">
      <dgm:prSet/>
      <dgm:spPr/>
      <dgm:t>
        <a:bodyPr/>
        <a:lstStyle/>
        <a:p>
          <a:endParaRPr lang="en-US"/>
        </a:p>
      </dgm:t>
    </dgm:pt>
    <dgm:pt modelId="{D1B9B65C-645A-4C34-9A7F-4D5BC7BCC172}" type="sibTrans" cxnId="{062EC294-B7AD-48C0-BB6E-834AB1DA29F5}">
      <dgm:prSet/>
      <dgm:spPr/>
      <dgm:t>
        <a:bodyPr/>
        <a:lstStyle/>
        <a:p>
          <a:endParaRPr lang="en-US"/>
        </a:p>
      </dgm:t>
    </dgm:pt>
    <dgm:pt modelId="{60281A9A-CE93-4D2D-8AA3-2F987CBD6EDE}">
      <dgm:prSet phldrT="[Text]"/>
      <dgm:spPr/>
      <dgm:t>
        <a:bodyPr/>
        <a:lstStyle/>
        <a:p>
          <a:r>
            <a:rPr lang="en-US" dirty="0"/>
            <a:t>Fix form code</a:t>
          </a:r>
        </a:p>
      </dgm:t>
    </dgm:pt>
    <dgm:pt modelId="{E312DF7D-AC9E-4854-9E71-E56779E8A574}" type="parTrans" cxnId="{7F320C29-D82C-48F1-8FEA-5D541AB56FFA}">
      <dgm:prSet/>
      <dgm:spPr/>
      <dgm:t>
        <a:bodyPr/>
        <a:lstStyle/>
        <a:p>
          <a:endParaRPr lang="en-US"/>
        </a:p>
      </dgm:t>
    </dgm:pt>
    <dgm:pt modelId="{0F0CD3E3-4887-4745-8716-8AAEB49E408E}" type="sibTrans" cxnId="{7F320C29-D82C-48F1-8FEA-5D541AB56FFA}">
      <dgm:prSet/>
      <dgm:spPr/>
      <dgm:t>
        <a:bodyPr/>
        <a:lstStyle/>
        <a:p>
          <a:endParaRPr lang="en-US"/>
        </a:p>
      </dgm:t>
    </dgm:pt>
    <dgm:pt modelId="{DD3693BF-5BC7-4D55-89BB-9299761E946F}">
      <dgm:prSet phldrT="[Text]"/>
      <dgm:spPr/>
      <dgm:t>
        <a:bodyPr/>
        <a:lstStyle/>
        <a:p>
          <a:r>
            <a:rPr lang="en-US" dirty="0"/>
            <a:t>Fix soap calls</a:t>
          </a:r>
        </a:p>
      </dgm:t>
    </dgm:pt>
    <dgm:pt modelId="{F941A24A-D8DC-4663-BE5C-352F9BCBFF60}" type="parTrans" cxnId="{4AC00209-014F-407C-B24F-893209C03251}">
      <dgm:prSet/>
      <dgm:spPr/>
      <dgm:t>
        <a:bodyPr/>
        <a:lstStyle/>
        <a:p>
          <a:endParaRPr lang="en-US"/>
        </a:p>
      </dgm:t>
    </dgm:pt>
    <dgm:pt modelId="{79028361-ED90-423C-B571-0E83E3A82E55}" type="sibTrans" cxnId="{4AC00209-014F-407C-B24F-893209C03251}">
      <dgm:prSet/>
      <dgm:spPr/>
      <dgm:t>
        <a:bodyPr/>
        <a:lstStyle/>
        <a:p>
          <a:endParaRPr lang="en-US"/>
        </a:p>
      </dgm:t>
    </dgm:pt>
    <dgm:pt modelId="{3DACF297-5310-45A0-A3A6-565C1FF8EA6C}">
      <dgm:prSet phldrT="[Text]"/>
      <dgm:spPr/>
      <dgm:t>
        <a:bodyPr/>
        <a:lstStyle/>
        <a:p>
          <a:r>
            <a:rPr lang="en-US" dirty="0"/>
            <a:t>Develop alternative: </a:t>
          </a:r>
        </a:p>
      </dgm:t>
    </dgm:pt>
    <dgm:pt modelId="{E83DE440-3F97-4262-A6C9-2CA6A6313409}" type="parTrans" cxnId="{B6611AF3-002F-4B27-8A77-0E6FCC5226FB}">
      <dgm:prSet/>
      <dgm:spPr/>
      <dgm:t>
        <a:bodyPr/>
        <a:lstStyle/>
        <a:p>
          <a:endParaRPr lang="en-US"/>
        </a:p>
      </dgm:t>
    </dgm:pt>
    <dgm:pt modelId="{2AFAE38B-6127-4F74-80C8-EE268B893CA9}" type="sibTrans" cxnId="{B6611AF3-002F-4B27-8A77-0E6FCC5226FB}">
      <dgm:prSet/>
      <dgm:spPr/>
      <dgm:t>
        <a:bodyPr/>
        <a:lstStyle/>
        <a:p>
          <a:endParaRPr lang="en-US"/>
        </a:p>
      </dgm:t>
    </dgm:pt>
    <dgm:pt modelId="{216489DD-1295-42FE-9259-277E9CCC362F}">
      <dgm:prSet phldrT="[Text]"/>
      <dgm:spPr/>
      <dgm:t>
        <a:bodyPr/>
        <a:lstStyle/>
        <a:p>
          <a:r>
            <a:rPr lang="en-US" dirty="0"/>
            <a:t>SharePoint Add-In</a:t>
          </a:r>
        </a:p>
      </dgm:t>
    </dgm:pt>
    <dgm:pt modelId="{1D433916-A002-4778-B48D-9DDD70A115C7}" type="parTrans" cxnId="{8550A028-DBE0-4509-8EBA-FF2670BEB209}">
      <dgm:prSet/>
      <dgm:spPr/>
      <dgm:t>
        <a:bodyPr/>
        <a:lstStyle/>
        <a:p>
          <a:endParaRPr lang="en-US"/>
        </a:p>
      </dgm:t>
    </dgm:pt>
    <dgm:pt modelId="{4851FB91-2FBB-4F8A-93B7-0A093DB4D683}" type="sibTrans" cxnId="{8550A028-DBE0-4509-8EBA-FF2670BEB209}">
      <dgm:prSet/>
      <dgm:spPr/>
      <dgm:t>
        <a:bodyPr/>
        <a:lstStyle/>
        <a:p>
          <a:endParaRPr lang="en-US"/>
        </a:p>
      </dgm:t>
    </dgm:pt>
    <dgm:pt modelId="{D4879109-1274-4907-AD12-68D7E14A75B6}">
      <dgm:prSet phldrT="[Text]"/>
      <dgm:spPr/>
      <dgm:t>
        <a:bodyPr/>
        <a:lstStyle/>
        <a:p>
          <a:r>
            <a:rPr lang="en-US" dirty="0"/>
            <a:t>HTML + JavaScript</a:t>
          </a:r>
        </a:p>
      </dgm:t>
    </dgm:pt>
    <dgm:pt modelId="{F972065F-F7DD-400A-B75F-BED682691CFE}" type="parTrans" cxnId="{A3000F35-8275-4336-A82F-6BCBDA6444ED}">
      <dgm:prSet/>
      <dgm:spPr/>
      <dgm:t>
        <a:bodyPr/>
        <a:lstStyle/>
        <a:p>
          <a:endParaRPr lang="en-US"/>
        </a:p>
      </dgm:t>
    </dgm:pt>
    <dgm:pt modelId="{04C21E68-B319-406C-9002-25A178F24478}" type="sibTrans" cxnId="{A3000F35-8275-4336-A82F-6BCBDA6444ED}">
      <dgm:prSet/>
      <dgm:spPr/>
      <dgm:t>
        <a:bodyPr/>
        <a:lstStyle/>
        <a:p>
          <a:endParaRPr lang="en-US"/>
        </a:p>
      </dgm:t>
    </dgm:pt>
    <dgm:pt modelId="{E5F77C07-D3D6-4EB8-97AF-AC07C923E65D}">
      <dgm:prSet phldrT="[Text]"/>
      <dgm:spPr/>
      <dgm:t>
        <a:bodyPr/>
        <a:lstStyle/>
        <a:p>
          <a:r>
            <a:rPr lang="en-US" dirty="0"/>
            <a:t>Fix data connections</a:t>
          </a:r>
        </a:p>
      </dgm:t>
    </dgm:pt>
    <dgm:pt modelId="{2F2C7294-0CDB-44C4-81AB-3454406A111B}" type="parTrans" cxnId="{DE60C889-A13C-44CA-90C1-67996AFA25AB}">
      <dgm:prSet/>
      <dgm:spPr/>
      <dgm:t>
        <a:bodyPr/>
        <a:lstStyle/>
        <a:p>
          <a:endParaRPr lang="en-US"/>
        </a:p>
      </dgm:t>
    </dgm:pt>
    <dgm:pt modelId="{B6FE82DF-0EBE-44B4-82C4-E07C50CB806F}" type="sibTrans" cxnId="{DE60C889-A13C-44CA-90C1-67996AFA25AB}">
      <dgm:prSet/>
      <dgm:spPr/>
      <dgm:t>
        <a:bodyPr/>
        <a:lstStyle/>
        <a:p>
          <a:endParaRPr lang="en-US"/>
        </a:p>
      </dgm:t>
    </dgm:pt>
    <dgm:pt modelId="{EBC16904-9330-4C95-844C-44D2FC5FD5C2}" type="pres">
      <dgm:prSet presAssocID="{67D58608-672F-49E3-9FCB-4F7F16754615}" presName="CompostProcess" presStyleCnt="0">
        <dgm:presLayoutVars>
          <dgm:dir/>
          <dgm:resizeHandles val="exact"/>
        </dgm:presLayoutVars>
      </dgm:prSet>
      <dgm:spPr/>
    </dgm:pt>
    <dgm:pt modelId="{60687949-2C33-48A3-9990-0047C6AD407B}" type="pres">
      <dgm:prSet presAssocID="{67D58608-672F-49E3-9FCB-4F7F16754615}" presName="arrow" presStyleLbl="bgShp" presStyleIdx="0" presStyleCnt="1"/>
      <dgm:spPr/>
    </dgm:pt>
    <dgm:pt modelId="{21C35B38-7DC4-4586-AEDA-AF17BC8F9661}" type="pres">
      <dgm:prSet presAssocID="{67D58608-672F-49E3-9FCB-4F7F16754615}" presName="linearProcess" presStyleCnt="0"/>
      <dgm:spPr/>
    </dgm:pt>
    <dgm:pt modelId="{56BB8D5B-54FE-4F9F-AA61-A715B9428C6B}" type="pres">
      <dgm:prSet presAssocID="{2C0D2936-777E-4462-91B0-BF17C8D984B7}" presName="textNode" presStyleLbl="node1" presStyleIdx="0" presStyleCnt="2">
        <dgm:presLayoutVars>
          <dgm:bulletEnabled val="1"/>
        </dgm:presLayoutVars>
      </dgm:prSet>
      <dgm:spPr/>
    </dgm:pt>
    <dgm:pt modelId="{2A168AAD-0B99-4F11-9178-AB745500F0BA}" type="pres">
      <dgm:prSet presAssocID="{D1B9B65C-645A-4C34-9A7F-4D5BC7BCC172}" presName="sibTrans" presStyleCnt="0"/>
      <dgm:spPr/>
    </dgm:pt>
    <dgm:pt modelId="{BF6E078A-929A-40EC-B13E-4F5DD3D77741}" type="pres">
      <dgm:prSet presAssocID="{3DACF297-5310-45A0-A3A6-565C1FF8EA6C}" presName="textNode" presStyleLbl="node1" presStyleIdx="1" presStyleCnt="2">
        <dgm:presLayoutVars>
          <dgm:bulletEnabled val="1"/>
        </dgm:presLayoutVars>
      </dgm:prSet>
      <dgm:spPr/>
    </dgm:pt>
  </dgm:ptLst>
  <dgm:cxnLst>
    <dgm:cxn modelId="{8550A028-DBE0-4509-8EBA-FF2670BEB209}" srcId="{3DACF297-5310-45A0-A3A6-565C1FF8EA6C}" destId="{216489DD-1295-42FE-9259-277E9CCC362F}" srcOrd="0" destOrd="0" parTransId="{1D433916-A002-4778-B48D-9DDD70A115C7}" sibTransId="{4851FB91-2FBB-4F8A-93B7-0A093DB4D683}"/>
    <dgm:cxn modelId="{4AC00209-014F-407C-B24F-893209C03251}" srcId="{2C0D2936-777E-4462-91B0-BF17C8D984B7}" destId="{DD3693BF-5BC7-4D55-89BB-9299761E946F}" srcOrd="1" destOrd="0" parTransId="{F941A24A-D8DC-4663-BE5C-352F9BCBFF60}" sibTransId="{79028361-ED90-423C-B571-0E83E3A82E55}"/>
    <dgm:cxn modelId="{A3000F35-8275-4336-A82F-6BCBDA6444ED}" srcId="{3DACF297-5310-45A0-A3A6-565C1FF8EA6C}" destId="{D4879109-1274-4907-AD12-68D7E14A75B6}" srcOrd="1" destOrd="0" parTransId="{F972065F-F7DD-400A-B75F-BED682691CFE}" sibTransId="{04C21E68-B319-406C-9002-25A178F24478}"/>
    <dgm:cxn modelId="{07984D59-0746-4103-8827-F02AA3FBD227}" type="presOf" srcId="{D4879109-1274-4907-AD12-68D7E14A75B6}" destId="{BF6E078A-929A-40EC-B13E-4F5DD3D77741}" srcOrd="0" destOrd="2" presId="urn:microsoft.com/office/officeart/2005/8/layout/hProcess9"/>
    <dgm:cxn modelId="{1AB3576F-59CA-4E84-BA4E-F163CAE56C0D}" type="presOf" srcId="{E5F77C07-D3D6-4EB8-97AF-AC07C923E65D}" destId="{56BB8D5B-54FE-4F9F-AA61-A715B9428C6B}" srcOrd="0" destOrd="3" presId="urn:microsoft.com/office/officeart/2005/8/layout/hProcess9"/>
    <dgm:cxn modelId="{A46E6612-9901-4293-93BC-8309175F27B3}" type="presOf" srcId="{3DACF297-5310-45A0-A3A6-565C1FF8EA6C}" destId="{BF6E078A-929A-40EC-B13E-4F5DD3D77741}" srcOrd="0" destOrd="0" presId="urn:microsoft.com/office/officeart/2005/8/layout/hProcess9"/>
    <dgm:cxn modelId="{7F320C29-D82C-48F1-8FEA-5D541AB56FFA}" srcId="{2C0D2936-777E-4462-91B0-BF17C8D984B7}" destId="{60281A9A-CE93-4D2D-8AA3-2F987CBD6EDE}" srcOrd="0" destOrd="0" parTransId="{E312DF7D-AC9E-4854-9E71-E56779E8A574}" sibTransId="{0F0CD3E3-4887-4745-8716-8AAEB49E408E}"/>
    <dgm:cxn modelId="{DE60C889-A13C-44CA-90C1-67996AFA25AB}" srcId="{2C0D2936-777E-4462-91B0-BF17C8D984B7}" destId="{E5F77C07-D3D6-4EB8-97AF-AC07C923E65D}" srcOrd="2" destOrd="0" parTransId="{2F2C7294-0CDB-44C4-81AB-3454406A111B}" sibTransId="{B6FE82DF-0EBE-44B4-82C4-E07C50CB806F}"/>
    <dgm:cxn modelId="{062EC294-B7AD-48C0-BB6E-834AB1DA29F5}" srcId="{67D58608-672F-49E3-9FCB-4F7F16754615}" destId="{2C0D2936-777E-4462-91B0-BF17C8D984B7}" srcOrd="0" destOrd="0" parTransId="{B1F19F3B-11D9-452A-A287-D6276AE5ADC6}" sibTransId="{D1B9B65C-645A-4C34-9A7F-4D5BC7BCC172}"/>
    <dgm:cxn modelId="{B6611AF3-002F-4B27-8A77-0E6FCC5226FB}" srcId="{67D58608-672F-49E3-9FCB-4F7F16754615}" destId="{3DACF297-5310-45A0-A3A6-565C1FF8EA6C}" srcOrd="1" destOrd="0" parTransId="{E83DE440-3F97-4262-A6C9-2CA6A6313409}" sibTransId="{2AFAE38B-6127-4F74-80C8-EE268B893CA9}"/>
    <dgm:cxn modelId="{22246132-5F0C-4F00-A599-E10801C67AC2}" type="presOf" srcId="{216489DD-1295-42FE-9259-277E9CCC362F}" destId="{BF6E078A-929A-40EC-B13E-4F5DD3D77741}" srcOrd="0" destOrd="1" presId="urn:microsoft.com/office/officeart/2005/8/layout/hProcess9"/>
    <dgm:cxn modelId="{5716D4F9-2A68-441E-966F-26E65242A281}" type="presOf" srcId="{2C0D2936-777E-4462-91B0-BF17C8D984B7}" destId="{56BB8D5B-54FE-4F9F-AA61-A715B9428C6B}" srcOrd="0" destOrd="0" presId="urn:microsoft.com/office/officeart/2005/8/layout/hProcess9"/>
    <dgm:cxn modelId="{539D75DA-F954-4B2A-A237-46636C4C53B4}" type="presOf" srcId="{67D58608-672F-49E3-9FCB-4F7F16754615}" destId="{EBC16904-9330-4C95-844C-44D2FC5FD5C2}" srcOrd="0" destOrd="0" presId="urn:microsoft.com/office/officeart/2005/8/layout/hProcess9"/>
    <dgm:cxn modelId="{7590F8F6-B79C-4B5B-B00B-593126B7D55D}" type="presOf" srcId="{60281A9A-CE93-4D2D-8AA3-2F987CBD6EDE}" destId="{56BB8D5B-54FE-4F9F-AA61-A715B9428C6B}" srcOrd="0" destOrd="1" presId="urn:microsoft.com/office/officeart/2005/8/layout/hProcess9"/>
    <dgm:cxn modelId="{55C2A38E-3FB1-4167-B574-6FCEC43B4E6C}" type="presOf" srcId="{DD3693BF-5BC7-4D55-89BB-9299761E946F}" destId="{56BB8D5B-54FE-4F9F-AA61-A715B9428C6B}" srcOrd="0" destOrd="2" presId="urn:microsoft.com/office/officeart/2005/8/layout/hProcess9"/>
    <dgm:cxn modelId="{1664BA72-61CC-46BE-B991-7FB6C156BD06}" type="presParOf" srcId="{EBC16904-9330-4C95-844C-44D2FC5FD5C2}" destId="{60687949-2C33-48A3-9990-0047C6AD407B}" srcOrd="0" destOrd="0" presId="urn:microsoft.com/office/officeart/2005/8/layout/hProcess9"/>
    <dgm:cxn modelId="{A91EA486-5FCE-4BE5-937E-B842D18ABD23}" type="presParOf" srcId="{EBC16904-9330-4C95-844C-44D2FC5FD5C2}" destId="{21C35B38-7DC4-4586-AEDA-AF17BC8F9661}" srcOrd="1" destOrd="0" presId="urn:microsoft.com/office/officeart/2005/8/layout/hProcess9"/>
    <dgm:cxn modelId="{9DA7DDE7-C44D-4C82-873E-67861BD4237C}" type="presParOf" srcId="{21C35B38-7DC4-4586-AEDA-AF17BC8F9661}" destId="{56BB8D5B-54FE-4F9F-AA61-A715B9428C6B}" srcOrd="0" destOrd="0" presId="urn:microsoft.com/office/officeart/2005/8/layout/hProcess9"/>
    <dgm:cxn modelId="{C66B65EF-0C89-441F-B2FA-B4EF560B0075}" type="presParOf" srcId="{21C35B38-7DC4-4586-AEDA-AF17BC8F9661}" destId="{2A168AAD-0B99-4F11-9178-AB745500F0BA}" srcOrd="1" destOrd="0" presId="urn:microsoft.com/office/officeart/2005/8/layout/hProcess9"/>
    <dgm:cxn modelId="{25CD0B57-091F-4499-889C-D50465514852}" type="presParOf" srcId="{21C35B38-7DC4-4586-AEDA-AF17BC8F9661}" destId="{BF6E078A-929A-40EC-B13E-4F5DD3D7774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7949-2C33-48A3-9990-0047C6AD407B}">
      <dsp:nvSpPr>
        <dsp:cNvPr id="0" name=""/>
        <dsp:cNvSpPr/>
      </dsp:nvSpPr>
      <dsp:spPr>
        <a:xfrm>
          <a:off x="748480" y="0"/>
          <a:ext cx="8482780" cy="470965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B8D5B-54FE-4F9F-AA61-A715B9428C6B}">
      <dsp:nvSpPr>
        <dsp:cNvPr id="0" name=""/>
        <dsp:cNvSpPr/>
      </dsp:nvSpPr>
      <dsp:spPr>
        <a:xfrm>
          <a:off x="1822472"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Fix existing form:</a:t>
          </a:r>
        </a:p>
        <a:p>
          <a:pPr marL="171450" lvl="1" indent="-171450" algn="l" defTabSz="844550">
            <a:lnSpc>
              <a:spcPct val="90000"/>
            </a:lnSpc>
            <a:spcBef>
              <a:spcPct val="0"/>
            </a:spcBef>
            <a:spcAft>
              <a:spcPct val="15000"/>
            </a:spcAft>
            <a:buChar char="•"/>
          </a:pPr>
          <a:r>
            <a:rPr lang="en-US" sz="1900" kern="1200" dirty="0"/>
            <a:t>Fix form code</a:t>
          </a:r>
        </a:p>
        <a:p>
          <a:pPr marL="171450" lvl="1" indent="-171450" algn="l" defTabSz="844550">
            <a:lnSpc>
              <a:spcPct val="90000"/>
            </a:lnSpc>
            <a:spcBef>
              <a:spcPct val="0"/>
            </a:spcBef>
            <a:spcAft>
              <a:spcPct val="15000"/>
            </a:spcAft>
            <a:buChar char="•"/>
          </a:pPr>
          <a:r>
            <a:rPr lang="en-US" sz="1900" kern="1200" dirty="0"/>
            <a:t>Fix soap calls</a:t>
          </a:r>
        </a:p>
        <a:p>
          <a:pPr marL="171450" lvl="1" indent="-171450" algn="l" defTabSz="844550">
            <a:lnSpc>
              <a:spcPct val="90000"/>
            </a:lnSpc>
            <a:spcBef>
              <a:spcPct val="0"/>
            </a:spcBef>
            <a:spcAft>
              <a:spcPct val="15000"/>
            </a:spcAft>
            <a:buChar char="•"/>
          </a:pPr>
          <a:r>
            <a:rPr lang="en-US" sz="1900" kern="1200" dirty="0"/>
            <a:t>Fix data connections</a:t>
          </a:r>
        </a:p>
      </dsp:txBody>
      <dsp:txXfrm>
        <a:off x="1914434" y="1504857"/>
        <a:ext cx="2809998" cy="1699936"/>
      </dsp:txXfrm>
    </dsp:sp>
    <dsp:sp modelId="{BF6E078A-929A-40EC-B13E-4F5DD3D77741}">
      <dsp:nvSpPr>
        <dsp:cNvPr id="0" name=""/>
        <dsp:cNvSpPr/>
      </dsp:nvSpPr>
      <dsp:spPr>
        <a:xfrm>
          <a:off x="5163346"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Develop alternative: </a:t>
          </a:r>
        </a:p>
        <a:p>
          <a:pPr marL="171450" lvl="1" indent="-171450" algn="l" defTabSz="844550">
            <a:lnSpc>
              <a:spcPct val="90000"/>
            </a:lnSpc>
            <a:spcBef>
              <a:spcPct val="0"/>
            </a:spcBef>
            <a:spcAft>
              <a:spcPct val="15000"/>
            </a:spcAft>
            <a:buChar char="•"/>
          </a:pPr>
          <a:r>
            <a:rPr lang="en-US" sz="1900" kern="1200" dirty="0"/>
            <a:t>SharePoint Add-In</a:t>
          </a:r>
        </a:p>
        <a:p>
          <a:pPr marL="171450" lvl="1" indent="-171450" algn="l" defTabSz="844550">
            <a:lnSpc>
              <a:spcPct val="90000"/>
            </a:lnSpc>
            <a:spcBef>
              <a:spcPct val="0"/>
            </a:spcBef>
            <a:spcAft>
              <a:spcPct val="15000"/>
            </a:spcAft>
            <a:buChar char="•"/>
          </a:pPr>
          <a:r>
            <a:rPr lang="en-US" sz="1900" kern="1200" dirty="0"/>
            <a:t>HTML + JavaScript</a:t>
          </a:r>
        </a:p>
      </dsp:txBody>
      <dsp:txXfrm>
        <a:off x="5255308" y="1504857"/>
        <a:ext cx="2809998" cy="16999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4/8/2016</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4/8/2016</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4/8/2016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296757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0"/>
          </p:nvPr>
        </p:nvSpPr>
        <p:spPr/>
        <p:txBody>
          <a:bodyPr/>
          <a:lstStyle/>
          <a:p>
            <a:fld id="{59D60AD9-3E85-41DF-99CB-B9873EE0A778}" type="datetime1">
              <a:rPr lang="en-US" smtClean="0"/>
              <a:t>4/8/2016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918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a:t>
            </a:r>
          </a:p>
          <a:p>
            <a:pPr marL="171450" indent="-171450">
              <a:buFont typeface="Arial" panose="020B0604020202020204" pitchFamily="34" charset="0"/>
              <a:buChar char="•"/>
            </a:pPr>
            <a:r>
              <a:rPr lang="en-US" dirty="0"/>
              <a:t>Client Server = forms published to form</a:t>
            </a:r>
            <a:r>
              <a:rPr lang="en-US" baseline="0" dirty="0"/>
              <a:t> libraries or content types </a:t>
            </a:r>
            <a:r>
              <a:rPr lang="en-US" dirty="0"/>
              <a:t>that open in InfoPath Forms services. The most common type</a:t>
            </a:r>
          </a:p>
          <a:p>
            <a:pPr marL="171450" indent="-171450">
              <a:buFont typeface="Arial" panose="020B0604020202020204" pitchFamily="34" charset="0"/>
              <a:buChar char="•"/>
            </a:pPr>
            <a:r>
              <a:rPr lang="en-US" dirty="0"/>
              <a:t>List</a:t>
            </a:r>
            <a:r>
              <a:rPr lang="en-US" baseline="0" dirty="0"/>
              <a:t> = forms used to “override” the default list forms</a:t>
            </a:r>
          </a:p>
          <a:p>
            <a:pPr marL="171450" indent="-171450">
              <a:buFont typeface="Arial" panose="020B0604020202020204" pitchFamily="34" charset="0"/>
              <a:buChar char="•"/>
            </a:pPr>
            <a:r>
              <a:rPr lang="en-US" baseline="0" dirty="0"/>
              <a:t>Groove = forms used via “ancient” groove customization…will be not relevant anymore as this functionality is anyway gone</a:t>
            </a:r>
          </a:p>
          <a:p>
            <a:pPr marL="171450" indent="-171450">
              <a:buFont typeface="Arial" panose="020B0604020202020204" pitchFamily="34" charset="0"/>
              <a:buChar char="•"/>
            </a:pPr>
            <a:r>
              <a:rPr lang="en-US" baseline="0" dirty="0"/>
              <a:t>Entity = forms used in BDC customizations. Most likely not relevant unless the specific BDC connections are recreated after migration to </a:t>
            </a:r>
            <a:r>
              <a:rPr lang="en-US" baseline="0" dirty="0" err="1"/>
              <a:t>DvNext</a:t>
            </a:r>
            <a:r>
              <a:rPr lang="en-US" baseline="0" dirty="0"/>
              <a:t>/MT</a:t>
            </a:r>
            <a:endParaRPr lang="nl-BE" dirty="0"/>
          </a:p>
        </p:txBody>
      </p:sp>
      <p:sp>
        <p:nvSpPr>
          <p:cNvPr id="4" name="Date Placeholder 3"/>
          <p:cNvSpPr>
            <a:spLocks noGrp="1"/>
          </p:cNvSpPr>
          <p:nvPr>
            <p:ph type="dt" idx="10"/>
          </p:nvPr>
        </p:nvSpPr>
        <p:spPr/>
        <p:txBody>
          <a:bodyPr/>
          <a:lstStyle/>
          <a:p>
            <a:fld id="{D23A6FA6-4DB3-4DBD-BC02-3E825058E62E}" type="datetime1">
              <a:rPr lang="en-US" smtClean="0"/>
              <a:t>4/8/2016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555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existing custom service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039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InfoPath provides a registered </a:t>
            </a:r>
            <a:r>
              <a:rPr lang="en-US" baseline="0" dirty="0" err="1"/>
              <a:t>clientID</a:t>
            </a:r>
            <a:r>
              <a:rPr lang="en-US" baseline="0" dirty="0"/>
              <a:t>/secret combination (allowing app-only) when calling the proxy service.</a:t>
            </a:r>
          </a:p>
          <a:p>
            <a:pPr marL="228600" indent="-228600">
              <a:buAutoNum type="arabicPeriod"/>
            </a:pPr>
            <a:r>
              <a:rPr lang="en-US" baseline="0" dirty="0"/>
              <a:t>Proxy service back to SharePoint to find the information originally acquired via the OOB ASMX service call (using CSOM preferably)</a:t>
            </a:r>
          </a:p>
          <a:p>
            <a:pPr marL="441581" lvl="1" indent="-228600">
              <a:buAutoNum type="arabicPeriod"/>
            </a:pPr>
            <a:r>
              <a:rPr lang="en-US" baseline="0" dirty="0"/>
              <a:t>The received </a:t>
            </a:r>
            <a:r>
              <a:rPr lang="en-US" baseline="0" dirty="0" err="1"/>
              <a:t>clientid</a:t>
            </a:r>
            <a:r>
              <a:rPr lang="en-US" baseline="0" dirty="0"/>
              <a:t>/</a:t>
            </a:r>
            <a:r>
              <a:rPr lang="en-US" baseline="0" dirty="0" err="1"/>
              <a:t>clientsecret</a:t>
            </a:r>
            <a:r>
              <a:rPr lang="en-US" baseline="0" dirty="0"/>
              <a:t> can be used to instantiate an app-only </a:t>
            </a:r>
            <a:r>
              <a:rPr lang="en-US" baseline="0" dirty="0" err="1"/>
              <a:t>clientcontext</a:t>
            </a:r>
            <a:r>
              <a:rPr lang="en-US" baseline="0" dirty="0"/>
              <a:t> which allows to retrieve the needed information from SharePoint</a:t>
            </a:r>
          </a:p>
          <a:p>
            <a:pPr marL="441581" lvl="1" indent="-228600">
              <a:buAutoNum type="arabicPeriod"/>
            </a:pPr>
            <a:r>
              <a:rPr lang="en-US" baseline="0" dirty="0"/>
              <a:t>This traffic again flows over the private connection</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581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Ensure SPO</a:t>
            </a:r>
            <a:r>
              <a:rPr lang="en-US" baseline="0" dirty="0"/>
              <a:t> can resolve the database server name</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SQL server database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320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87968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UdcxRemediation.Consol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blogs.technet.com/b/rajbugga/archive/2013/08/07/infopath-over-claims-authentication-sharepoint-2010-amp-2013.aspx" TargetMode="External"/><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hyperlink" Target="https://github.com/OfficeDev/PnP-Transformation/tree/dev/InfoPath/Samples/Proxy.InfoPat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4.emf"/><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9.emf"/><Relationship Id="rId11" Type="http://schemas.openxmlformats.org/officeDocument/2006/relationships/image" Target="../media/image39.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blogs.msdn.com/b/infopath/archive/2010/04/08/upgrading-infopath-2007-forms-with-person-group-pickers-to-infopath-2010.aspx"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github.com/OfficeDev/PnP-Transformation/tree/dev/InfoPath"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KnockOut.SinglePageApp" TargetMode="External"/><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45.png"/><Relationship Id="rId4" Type="http://schemas.openxmlformats.org/officeDocument/2006/relationships/hyperlink" Target="https://github.com/OfficeDev/PnP-Transformation/tree/dev/InfoPath/Reference/EmployeeRegistrati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MVC" TargetMode="External"/><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hyperlink" Target="https://github.com/OfficeDev/PnP-Transformation/tree/dev/InfoPath/Reference/EmployeeRegistration"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hyperlink" Target="https://github.com/OfficeDev/PnP-Transformation/tree/dev/InfoPath/Reference/EmployeeRegistration" TargetMode="External"/><Relationship Id="rId4" Type="http://schemas.openxmlformats.org/officeDocument/2006/relationships/hyperlink" Target="https://github.com/OfficeDev/PnP-Transformation/tree/dev/InfoPath/Samples/EmployeeRegistration.Form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fficeDev/PnP-Transformation/tree/dev/InfoPath/Migration/UdcxRemediation.Consol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a:p>
            <a:pPr lvl="1"/>
            <a:r>
              <a:rPr lang="en-US" dirty="0"/>
              <a:t>“Your data” section:</a:t>
            </a:r>
          </a:p>
          <a:p>
            <a:pPr lvl="2"/>
            <a:r>
              <a:rPr lang="en-US" dirty="0"/>
              <a:t>Forms versus variations slide: update numbers</a:t>
            </a:r>
          </a:p>
          <a:p>
            <a:pPr lvl="2"/>
            <a:r>
              <a:rPr lang="en-US" dirty="0"/>
              <a:t>Forms variations with managed code: update numbers</a:t>
            </a:r>
          </a:p>
          <a:p>
            <a:pPr lvl="2"/>
            <a:r>
              <a:rPr lang="en-US" dirty="0"/>
              <a:t>Forms with unsupported soap calls: update numbers</a:t>
            </a:r>
          </a:p>
          <a:p>
            <a:pPr lvl="2"/>
            <a:r>
              <a:rPr lang="en-US" dirty="0"/>
              <a:t>Forms with data connections: update numbers</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vs variations vs usage</a:t>
            </a:r>
            <a:endParaRPr lang="nl-BE" dirty="0"/>
          </a:p>
        </p:txBody>
      </p:sp>
      <p:grpSp>
        <p:nvGrpSpPr>
          <p:cNvPr id="120" name="Group 119"/>
          <p:cNvGrpSpPr/>
          <p:nvPr/>
        </p:nvGrpSpPr>
        <p:grpSpPr>
          <a:xfrm>
            <a:off x="339458" y="1327581"/>
            <a:ext cx="1670933" cy="4953125"/>
            <a:chOff x="339458" y="1327581"/>
            <a:chExt cx="1670933" cy="4953125"/>
          </a:xfrm>
        </p:grpSpPr>
        <p:grpSp>
          <p:nvGrpSpPr>
            <p:cNvPr id="10" name="Group 9"/>
            <p:cNvGrpSpPr/>
            <p:nvPr/>
          </p:nvGrpSpPr>
          <p:grpSpPr>
            <a:xfrm>
              <a:off x="339458" y="2507031"/>
              <a:ext cx="1298516" cy="1584115"/>
              <a:chOff x="1643057" y="2207486"/>
              <a:chExt cx="1298516" cy="1584115"/>
            </a:xfrm>
          </p:grpSpPr>
          <p:pic>
            <p:nvPicPr>
              <p:cNvPr id="4" name="Picture 3"/>
              <p:cNvPicPr>
                <a:picLocks noChangeAspect="1"/>
              </p:cNvPicPr>
              <p:nvPr/>
            </p:nvPicPr>
            <p:blipFill>
              <a:blip r:embed="rId2"/>
              <a:stretch>
                <a:fillRect/>
              </a:stretch>
            </p:blipFill>
            <p:spPr>
              <a:xfrm>
                <a:off x="1643057" y="2207486"/>
                <a:ext cx="1114863" cy="1402540"/>
              </a:xfrm>
              <a:prstGeom prst="rect">
                <a:avLst/>
              </a:prstGeom>
            </p:spPr>
          </p:pic>
          <p:grpSp>
            <p:nvGrpSpPr>
              <p:cNvPr id="9" name="Group 8"/>
              <p:cNvGrpSpPr/>
              <p:nvPr/>
            </p:nvGrpSpPr>
            <p:grpSpPr>
              <a:xfrm>
                <a:off x="1826710" y="2389061"/>
                <a:ext cx="1114863" cy="1402540"/>
                <a:chOff x="2796289" y="2586130"/>
                <a:chExt cx="1114863" cy="1402540"/>
              </a:xfrm>
            </p:grpSpPr>
            <p:pic>
              <p:nvPicPr>
                <p:cNvPr id="5" name="Picture 4"/>
                <p:cNvPicPr>
                  <a:picLocks noChangeAspect="1"/>
                </p:cNvPicPr>
                <p:nvPr/>
              </p:nvPicPr>
              <p:blipFill>
                <a:blip r:embed="rId2"/>
                <a:stretch>
                  <a:fillRect/>
                </a:stretch>
              </p:blipFill>
              <p:spPr>
                <a:xfrm>
                  <a:off x="2796289" y="2586130"/>
                  <a:ext cx="1114863" cy="14025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TextBox 10"/>
            <p:cNvSpPr txBox="1"/>
            <p:nvPr/>
          </p:nvSpPr>
          <p:spPr>
            <a:xfrm>
              <a:off x="711391" y="5540618"/>
              <a:ext cx="667234"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a:t>
              </a:r>
              <a:endParaRPr lang="nl-BE" sz="2400" spc="-70" dirty="0">
                <a:gradFill>
                  <a:gsLst>
                    <a:gs pos="2917">
                      <a:schemeClr val="bg2"/>
                    </a:gs>
                    <a:gs pos="95000">
                      <a:schemeClr val="bg2"/>
                    </a:gs>
                  </a:gsLst>
                  <a:lin ang="5400000" scaled="0"/>
                </a:gradFill>
              </a:endParaRPr>
            </a:p>
          </p:txBody>
        </p:sp>
        <p:cxnSp>
          <p:nvCxnSpPr>
            <p:cNvPr id="46" name="Straight Connector 45"/>
            <p:cNvCxnSpPr/>
            <p:nvPr/>
          </p:nvCxnSpPr>
          <p:spPr>
            <a:xfrm>
              <a:off x="2010391" y="1327581"/>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1683811" y="1199294"/>
            <a:ext cx="4743272" cy="4953125"/>
            <a:chOff x="1683811" y="1199294"/>
            <a:chExt cx="4743272" cy="4953125"/>
          </a:xfrm>
        </p:grpSpPr>
        <p:grpSp>
          <p:nvGrpSpPr>
            <p:cNvPr id="12" name="Group 11"/>
            <p:cNvGrpSpPr/>
            <p:nvPr/>
          </p:nvGrpSpPr>
          <p:grpSpPr>
            <a:xfrm>
              <a:off x="2182427" y="1329812"/>
              <a:ext cx="3839029" cy="1783877"/>
              <a:chOff x="2770616" y="1612983"/>
              <a:chExt cx="3839029" cy="1783877"/>
            </a:xfrm>
          </p:grpSpPr>
          <p:sp>
            <p:nvSpPr>
              <p:cNvPr id="13" name="Rectangle 12"/>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contoso.sharepoint.com/sites/site1</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4"/>
              <a:stretch>
                <a:fillRect/>
              </a:stretch>
            </p:blipFill>
            <p:spPr>
              <a:xfrm>
                <a:off x="3169239" y="2143734"/>
                <a:ext cx="1190424" cy="650899"/>
              </a:xfrm>
              <a:prstGeom prst="rect">
                <a:avLst/>
              </a:prstGeom>
            </p:spPr>
          </p:pic>
          <p:pic>
            <p:nvPicPr>
              <p:cNvPr id="15" name="Picture 14"/>
              <p:cNvPicPr>
                <a:picLocks noChangeAspect="1"/>
              </p:cNvPicPr>
              <p:nvPr/>
            </p:nvPicPr>
            <p:blipFill>
              <a:blip r:embed="rId5"/>
              <a:stretch>
                <a:fillRect/>
              </a:stretch>
            </p:blipFill>
            <p:spPr>
              <a:xfrm>
                <a:off x="2770616" y="2694255"/>
                <a:ext cx="797245" cy="702605"/>
              </a:xfrm>
              <a:prstGeom prst="rect">
                <a:avLst/>
              </a:prstGeom>
            </p:spPr>
          </p:pic>
        </p:grpSp>
        <p:grpSp>
          <p:nvGrpSpPr>
            <p:cNvPr id="16" name="Group 15"/>
            <p:cNvGrpSpPr/>
            <p:nvPr/>
          </p:nvGrpSpPr>
          <p:grpSpPr>
            <a:xfrm>
              <a:off x="2176586" y="3602706"/>
              <a:ext cx="3839029" cy="1783877"/>
              <a:chOff x="2770616" y="1612983"/>
              <a:chExt cx="3839029" cy="1783877"/>
            </a:xfrm>
          </p:grpSpPr>
          <p:sp>
            <p:nvSpPr>
              <p:cNvPr id="17" name="Rectangle 16"/>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contoso.sharepoint.com/sites/site2</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stretch>
                <a:fillRect/>
              </a:stretch>
            </p:blipFill>
            <p:spPr>
              <a:xfrm>
                <a:off x="3169239" y="2143734"/>
                <a:ext cx="1190424" cy="650899"/>
              </a:xfrm>
              <a:prstGeom prst="rect">
                <a:avLst/>
              </a:prstGeom>
            </p:spPr>
          </p:pic>
          <p:pic>
            <p:nvPicPr>
              <p:cNvPr id="19" name="Picture 18"/>
              <p:cNvPicPr>
                <a:picLocks noChangeAspect="1"/>
              </p:cNvPicPr>
              <p:nvPr/>
            </p:nvPicPr>
            <p:blipFill>
              <a:blip r:embed="rId5"/>
              <a:stretch>
                <a:fillRect/>
              </a:stretch>
            </p:blipFill>
            <p:spPr>
              <a:xfrm>
                <a:off x="2770616" y="2694255"/>
                <a:ext cx="797245" cy="702605"/>
              </a:xfrm>
              <a:prstGeom prst="rect">
                <a:avLst/>
              </a:prstGeom>
            </p:spPr>
          </p:pic>
        </p:grpSp>
        <p:sp>
          <p:nvSpPr>
            <p:cNvPr id="32" name="Rectangle 31"/>
            <p:cNvSpPr/>
            <p:nvPr/>
          </p:nvSpPr>
          <p:spPr bwMode="auto">
            <a:xfrm>
              <a:off x="3765633" y="1761092"/>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Library1</a:t>
              </a:r>
              <a:endParaRPr lang="nl-BE" sz="2200" dirty="0">
                <a:solidFill>
                  <a:schemeClr val="accent6"/>
                </a:solidFill>
                <a:ea typeface="Segoe UI" pitchFamily="34" charset="0"/>
                <a:cs typeface="Segoe UI" pitchFamily="34" charset="0"/>
              </a:endParaRPr>
            </a:p>
          </p:txBody>
        </p:sp>
        <p:sp>
          <p:nvSpPr>
            <p:cNvPr id="33" name="Rectangle 32"/>
            <p:cNvSpPr/>
            <p:nvPr/>
          </p:nvSpPr>
          <p:spPr bwMode="auto">
            <a:xfrm>
              <a:off x="3971262" y="1926757"/>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sp>
          <p:nvSpPr>
            <p:cNvPr id="34" name="Rectangle 33"/>
            <p:cNvSpPr/>
            <p:nvPr/>
          </p:nvSpPr>
          <p:spPr bwMode="auto">
            <a:xfrm>
              <a:off x="3952106" y="4169954"/>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B</a:t>
              </a:r>
              <a:endParaRPr lang="nl-BE" sz="2200" dirty="0">
                <a:solidFill>
                  <a:schemeClr val="accent6"/>
                </a:solidFill>
                <a:ea typeface="Segoe UI" pitchFamily="34" charset="0"/>
                <a:cs typeface="Segoe UI" pitchFamily="34" charset="0"/>
              </a:endParaRPr>
            </a:p>
          </p:txBody>
        </p:sp>
        <p:grpSp>
          <p:nvGrpSpPr>
            <p:cNvPr id="35" name="Group 34"/>
            <p:cNvGrpSpPr>
              <a:grpSpLocks noChangeAspect="1"/>
            </p:cNvGrpSpPr>
            <p:nvPr/>
          </p:nvGrpSpPr>
          <p:grpSpPr>
            <a:xfrm>
              <a:off x="5309323" y="1955321"/>
              <a:ext cx="506504" cy="617904"/>
              <a:chOff x="1643057" y="2207486"/>
              <a:chExt cx="1298516" cy="1584115"/>
            </a:xfrm>
          </p:grpSpPr>
          <p:pic>
            <p:nvPicPr>
              <p:cNvPr id="36" name="Picture 35"/>
              <p:cNvPicPr>
                <a:picLocks noChangeAspect="1"/>
              </p:cNvPicPr>
              <p:nvPr/>
            </p:nvPicPr>
            <p:blipFill>
              <a:blip r:embed="rId2"/>
              <a:stretch>
                <a:fillRect/>
              </a:stretch>
            </p:blipFill>
            <p:spPr>
              <a:xfrm>
                <a:off x="1643057" y="2207486"/>
                <a:ext cx="1114863" cy="1402540"/>
              </a:xfrm>
              <a:prstGeom prst="rect">
                <a:avLst/>
              </a:prstGeom>
            </p:spPr>
          </p:pic>
          <p:grpSp>
            <p:nvGrpSpPr>
              <p:cNvPr id="37" name="Group 36"/>
              <p:cNvGrpSpPr/>
              <p:nvPr/>
            </p:nvGrpSpPr>
            <p:grpSpPr>
              <a:xfrm>
                <a:off x="1826710" y="2389061"/>
                <a:ext cx="1114863" cy="1402540"/>
                <a:chOff x="2796289" y="2586130"/>
                <a:chExt cx="1114863" cy="1402540"/>
              </a:xfrm>
            </p:grpSpPr>
            <p:pic>
              <p:nvPicPr>
                <p:cNvPr id="38" name="Picture 37"/>
                <p:cNvPicPr>
                  <a:picLocks noChangeAspect="1"/>
                </p:cNvPicPr>
                <p:nvPr/>
              </p:nvPicPr>
              <p:blipFill>
                <a:blip r:embed="rId2"/>
                <a:stretch>
                  <a:fillRect/>
                </a:stretch>
              </p:blipFill>
              <p:spPr>
                <a:xfrm>
                  <a:off x="2796289" y="2586130"/>
                  <a:ext cx="1114863" cy="1402540"/>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grpSp>
          <p:nvGrpSpPr>
            <p:cNvPr id="40" name="Group 39"/>
            <p:cNvGrpSpPr>
              <a:grpSpLocks noChangeAspect="1"/>
            </p:cNvGrpSpPr>
            <p:nvPr/>
          </p:nvGrpSpPr>
          <p:grpSpPr>
            <a:xfrm>
              <a:off x="5264075" y="4198518"/>
              <a:ext cx="506504" cy="617904"/>
              <a:chOff x="1643057" y="2207486"/>
              <a:chExt cx="1298516" cy="1584115"/>
            </a:xfrm>
          </p:grpSpPr>
          <p:pic>
            <p:nvPicPr>
              <p:cNvPr id="41" name="Picture 40"/>
              <p:cNvPicPr>
                <a:picLocks noChangeAspect="1"/>
              </p:cNvPicPr>
              <p:nvPr/>
            </p:nvPicPr>
            <p:blipFill>
              <a:blip r:embed="rId2"/>
              <a:stretch>
                <a:fillRect/>
              </a:stretch>
            </p:blipFill>
            <p:spPr>
              <a:xfrm>
                <a:off x="1643057" y="2207486"/>
                <a:ext cx="1114863" cy="1402540"/>
              </a:xfrm>
              <a:prstGeom prst="rect">
                <a:avLst/>
              </a:prstGeom>
            </p:spPr>
          </p:pic>
          <p:grpSp>
            <p:nvGrpSpPr>
              <p:cNvPr id="42" name="Group 41"/>
              <p:cNvGrpSpPr/>
              <p:nvPr/>
            </p:nvGrpSpPr>
            <p:grpSpPr>
              <a:xfrm>
                <a:off x="1826710" y="2389061"/>
                <a:ext cx="1114863" cy="1402540"/>
                <a:chOff x="2796289" y="2586130"/>
                <a:chExt cx="1114863" cy="1402540"/>
              </a:xfrm>
            </p:grpSpPr>
            <p:pic>
              <p:nvPicPr>
                <p:cNvPr id="43" name="Picture 42"/>
                <p:cNvPicPr>
                  <a:picLocks noChangeAspect="1"/>
                </p:cNvPicPr>
                <p:nvPr/>
              </p:nvPicPr>
              <p:blipFill>
                <a:blip r:embed="rId2"/>
                <a:stretch>
                  <a:fillRect/>
                </a:stretch>
              </p:blipFill>
              <p:spPr>
                <a:xfrm>
                  <a:off x="2796289" y="2586130"/>
                  <a:ext cx="1114863" cy="140254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45" name="TextBox 44"/>
            <p:cNvSpPr txBox="1"/>
            <p:nvPr/>
          </p:nvSpPr>
          <p:spPr>
            <a:xfrm>
              <a:off x="2451672" y="5559687"/>
              <a:ext cx="366382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Variations (= copies / similar)</a:t>
              </a:r>
              <a:endParaRPr lang="nl-BE" sz="2400" spc="-70" dirty="0">
                <a:gradFill>
                  <a:gsLst>
                    <a:gs pos="2917">
                      <a:schemeClr val="bg2"/>
                    </a:gs>
                    <a:gs pos="95000">
                      <a:schemeClr val="bg2"/>
                    </a:gs>
                  </a:gsLst>
                  <a:lin ang="5400000" scaled="0"/>
                </a:gradFill>
              </a:endParaRPr>
            </a:p>
          </p:txBody>
        </p:sp>
        <p:cxnSp>
          <p:nvCxnSpPr>
            <p:cNvPr id="48" name="Straight Connector 47"/>
            <p:cNvCxnSpPr/>
            <p:nvPr/>
          </p:nvCxnSpPr>
          <p:spPr>
            <a:xfrm>
              <a:off x="6427083" y="1199294"/>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683811" y="2679439"/>
              <a:ext cx="2597177" cy="7104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a:off x="1708446" y="3451478"/>
              <a:ext cx="2236400" cy="983675"/>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1" name="Group 110"/>
            <p:cNvGrpSpPr/>
            <p:nvPr/>
          </p:nvGrpSpPr>
          <p:grpSpPr>
            <a:xfrm>
              <a:off x="1751463" y="3180040"/>
              <a:ext cx="514401" cy="514401"/>
              <a:chOff x="492" y="17985"/>
              <a:chExt cx="524853" cy="524853"/>
            </a:xfrm>
          </p:grpSpPr>
          <p:sp>
            <p:nvSpPr>
              <p:cNvPr id="112" name="Oval 11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grpSp>
        <p:nvGrpSpPr>
          <p:cNvPr id="125" name="Group 124"/>
          <p:cNvGrpSpPr/>
          <p:nvPr/>
        </p:nvGrpSpPr>
        <p:grpSpPr>
          <a:xfrm>
            <a:off x="5815827" y="1327581"/>
            <a:ext cx="5096683" cy="4582369"/>
            <a:chOff x="5815827" y="1327581"/>
            <a:chExt cx="5096683" cy="4582369"/>
          </a:xfrm>
        </p:grpSpPr>
        <p:sp>
          <p:nvSpPr>
            <p:cNvPr id="101" name="TextBox 100"/>
            <p:cNvSpPr txBox="1"/>
            <p:nvPr/>
          </p:nvSpPr>
          <p:spPr>
            <a:xfrm>
              <a:off x="8351977" y="5540618"/>
              <a:ext cx="7950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Usage</a:t>
              </a:r>
              <a:endParaRPr lang="nl-BE" sz="2400" spc="-70" dirty="0">
                <a:gradFill>
                  <a:gsLst>
                    <a:gs pos="2917">
                      <a:schemeClr val="bg2"/>
                    </a:gs>
                    <a:gs pos="95000">
                      <a:schemeClr val="bg2"/>
                    </a:gs>
                  </a:gsLst>
                  <a:lin ang="5400000" scaled="0"/>
                </a:gradFill>
              </a:endParaRPr>
            </a:p>
          </p:txBody>
        </p:sp>
        <p:grpSp>
          <p:nvGrpSpPr>
            <p:cNvPr id="124" name="Group 123"/>
            <p:cNvGrpSpPr/>
            <p:nvPr/>
          </p:nvGrpSpPr>
          <p:grpSpPr>
            <a:xfrm>
              <a:off x="5815827" y="1327581"/>
              <a:ext cx="5096683" cy="3761025"/>
              <a:chOff x="5815827" y="1327581"/>
              <a:chExt cx="5096683" cy="3761025"/>
            </a:xfrm>
          </p:grpSpPr>
          <p:sp>
            <p:nvSpPr>
              <p:cNvPr id="49" name="Rectangle 48"/>
              <p:cNvSpPr/>
              <p:nvPr/>
            </p:nvSpPr>
            <p:spPr bwMode="auto">
              <a:xfrm>
                <a:off x="6849418" y="1327581"/>
                <a:ext cx="4063092" cy="376102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grpSp>
            <p:nvGrpSpPr>
              <p:cNvPr id="54" name="Group 53"/>
              <p:cNvGrpSpPr/>
              <p:nvPr/>
            </p:nvGrpSpPr>
            <p:grpSpPr>
              <a:xfrm>
                <a:off x="7104262" y="1792746"/>
                <a:ext cx="757031" cy="854112"/>
                <a:chOff x="7104262" y="1682216"/>
                <a:chExt cx="757031" cy="854112"/>
              </a:xfrm>
            </p:grpSpPr>
            <p:pic>
              <p:nvPicPr>
                <p:cNvPr id="52" name="Picture 51"/>
                <p:cNvPicPr>
                  <a:picLocks noChangeAspect="1"/>
                </p:cNvPicPr>
                <p:nvPr/>
              </p:nvPicPr>
              <p:blipFill>
                <a:blip r:embed="rId6"/>
                <a:stretch>
                  <a:fillRect/>
                </a:stretch>
              </p:blipFill>
              <p:spPr>
                <a:xfrm>
                  <a:off x="7104262" y="1682216"/>
                  <a:ext cx="757031" cy="854112"/>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5" name="Group 54"/>
              <p:cNvGrpSpPr/>
              <p:nvPr/>
            </p:nvGrpSpPr>
            <p:grpSpPr>
              <a:xfrm>
                <a:off x="8009384" y="1801913"/>
                <a:ext cx="757031" cy="854112"/>
                <a:chOff x="7104262" y="1682216"/>
                <a:chExt cx="757031" cy="854112"/>
              </a:xfrm>
            </p:grpSpPr>
            <p:pic>
              <p:nvPicPr>
                <p:cNvPr id="56" name="Picture 55"/>
                <p:cNvPicPr>
                  <a:picLocks noChangeAspect="1"/>
                </p:cNvPicPr>
                <p:nvPr/>
              </p:nvPicPr>
              <p:blipFill>
                <a:blip r:embed="rId6"/>
                <a:stretch>
                  <a:fillRect/>
                </a:stretch>
              </p:blipFill>
              <p:spPr>
                <a:xfrm>
                  <a:off x="7104262" y="1682216"/>
                  <a:ext cx="757031" cy="854112"/>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8" name="Group 57"/>
              <p:cNvGrpSpPr/>
              <p:nvPr/>
            </p:nvGrpSpPr>
            <p:grpSpPr>
              <a:xfrm>
                <a:off x="8914506" y="1809322"/>
                <a:ext cx="757031" cy="854112"/>
                <a:chOff x="7104262" y="1682216"/>
                <a:chExt cx="757031" cy="854112"/>
              </a:xfrm>
            </p:grpSpPr>
            <p:pic>
              <p:nvPicPr>
                <p:cNvPr id="59" name="Picture 58"/>
                <p:cNvPicPr>
                  <a:picLocks noChangeAspect="1"/>
                </p:cNvPicPr>
                <p:nvPr/>
              </p:nvPicPr>
              <p:blipFill>
                <a:blip r:embed="rId6"/>
                <a:stretch>
                  <a:fillRect/>
                </a:stretch>
              </p:blipFill>
              <p:spPr>
                <a:xfrm>
                  <a:off x="7104262" y="1682216"/>
                  <a:ext cx="757031" cy="854112"/>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61" name="Group 60"/>
              <p:cNvGrpSpPr/>
              <p:nvPr/>
            </p:nvGrpSpPr>
            <p:grpSpPr>
              <a:xfrm>
                <a:off x="9819628" y="1818489"/>
                <a:ext cx="757031" cy="854112"/>
                <a:chOff x="7104262" y="1682216"/>
                <a:chExt cx="757031" cy="854112"/>
              </a:xfrm>
            </p:grpSpPr>
            <p:pic>
              <p:nvPicPr>
                <p:cNvPr id="62" name="Picture 61"/>
                <p:cNvPicPr>
                  <a:picLocks noChangeAspect="1"/>
                </p:cNvPicPr>
                <p:nvPr/>
              </p:nvPicPr>
              <p:blipFill>
                <a:blip r:embed="rId6"/>
                <a:stretch>
                  <a:fillRect/>
                </a:stretch>
              </p:blipFill>
              <p:spPr>
                <a:xfrm>
                  <a:off x="7104262" y="1682216"/>
                  <a:ext cx="757031" cy="854112"/>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77" name="Group 76"/>
              <p:cNvGrpSpPr/>
              <p:nvPr/>
            </p:nvGrpSpPr>
            <p:grpSpPr>
              <a:xfrm>
                <a:off x="7104262" y="2679439"/>
                <a:ext cx="757031" cy="854112"/>
                <a:chOff x="7104262" y="1682216"/>
                <a:chExt cx="757031" cy="854112"/>
              </a:xfrm>
            </p:grpSpPr>
            <p:pic>
              <p:nvPicPr>
                <p:cNvPr id="78" name="Picture 77"/>
                <p:cNvPicPr>
                  <a:picLocks noChangeAspect="1"/>
                </p:cNvPicPr>
                <p:nvPr/>
              </p:nvPicPr>
              <p:blipFill>
                <a:blip r:embed="rId6"/>
                <a:stretch>
                  <a:fillRect/>
                </a:stretch>
              </p:blipFill>
              <p:spPr>
                <a:xfrm>
                  <a:off x="7104262" y="1682216"/>
                  <a:ext cx="757031" cy="854112"/>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0" name="Group 79"/>
              <p:cNvGrpSpPr/>
              <p:nvPr/>
            </p:nvGrpSpPr>
            <p:grpSpPr>
              <a:xfrm>
                <a:off x="8009384" y="2688606"/>
                <a:ext cx="757031" cy="854112"/>
                <a:chOff x="7104262" y="1682216"/>
                <a:chExt cx="757031" cy="854112"/>
              </a:xfrm>
            </p:grpSpPr>
            <p:pic>
              <p:nvPicPr>
                <p:cNvPr id="81" name="Picture 80"/>
                <p:cNvPicPr>
                  <a:picLocks noChangeAspect="1"/>
                </p:cNvPicPr>
                <p:nvPr/>
              </p:nvPicPr>
              <p:blipFill>
                <a:blip r:embed="rId6"/>
                <a:stretch>
                  <a:fillRect/>
                </a:stretch>
              </p:blipFill>
              <p:spPr>
                <a:xfrm>
                  <a:off x="7104262" y="1682216"/>
                  <a:ext cx="757031" cy="854112"/>
                </a:xfrm>
                <a:prstGeom prst="rect">
                  <a:avLst/>
                </a:prstGeom>
              </p:spPr>
            </p:pic>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3" name="Group 82"/>
              <p:cNvGrpSpPr/>
              <p:nvPr/>
            </p:nvGrpSpPr>
            <p:grpSpPr>
              <a:xfrm>
                <a:off x="8914506" y="2696015"/>
                <a:ext cx="757031" cy="854112"/>
                <a:chOff x="7104262" y="1682216"/>
                <a:chExt cx="757031" cy="854112"/>
              </a:xfrm>
            </p:grpSpPr>
            <p:pic>
              <p:nvPicPr>
                <p:cNvPr id="84" name="Picture 83"/>
                <p:cNvPicPr>
                  <a:picLocks noChangeAspect="1"/>
                </p:cNvPicPr>
                <p:nvPr/>
              </p:nvPicPr>
              <p:blipFill>
                <a:blip r:embed="rId6"/>
                <a:stretch>
                  <a:fillRect/>
                </a:stretch>
              </p:blipFill>
              <p:spPr>
                <a:xfrm>
                  <a:off x="7104262" y="1682216"/>
                  <a:ext cx="757031" cy="854112"/>
                </a:xfrm>
                <a:prstGeom prst="rect">
                  <a:avLst/>
                </a:prstGeom>
              </p:spPr>
            </p:pic>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6" name="Group 85"/>
              <p:cNvGrpSpPr/>
              <p:nvPr/>
            </p:nvGrpSpPr>
            <p:grpSpPr>
              <a:xfrm>
                <a:off x="9819628" y="2705182"/>
                <a:ext cx="757031" cy="854112"/>
                <a:chOff x="7104262" y="1682216"/>
                <a:chExt cx="757031" cy="854112"/>
              </a:xfrm>
            </p:grpSpPr>
            <p:pic>
              <p:nvPicPr>
                <p:cNvPr id="87" name="Picture 86"/>
                <p:cNvPicPr>
                  <a:picLocks noChangeAspect="1"/>
                </p:cNvPicPr>
                <p:nvPr/>
              </p:nvPicPr>
              <p:blipFill>
                <a:blip r:embed="rId6"/>
                <a:stretch>
                  <a:fillRect/>
                </a:stretch>
              </p:blipFill>
              <p:spPr>
                <a:xfrm>
                  <a:off x="7104262" y="1682216"/>
                  <a:ext cx="757031" cy="854112"/>
                </a:xfrm>
                <a:prstGeom prst="rect">
                  <a:avLst/>
                </a:prstGeom>
              </p:spPr>
            </p:pic>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9" name="Group 88"/>
              <p:cNvGrpSpPr/>
              <p:nvPr/>
            </p:nvGrpSpPr>
            <p:grpSpPr>
              <a:xfrm>
                <a:off x="7128913" y="3593539"/>
                <a:ext cx="757031" cy="854112"/>
                <a:chOff x="7104262" y="1682216"/>
                <a:chExt cx="757031" cy="854112"/>
              </a:xfrm>
            </p:grpSpPr>
            <p:pic>
              <p:nvPicPr>
                <p:cNvPr id="90" name="Picture 89"/>
                <p:cNvPicPr>
                  <a:picLocks noChangeAspect="1"/>
                </p:cNvPicPr>
                <p:nvPr/>
              </p:nvPicPr>
              <p:blipFill>
                <a:blip r:embed="rId6"/>
                <a:stretch>
                  <a:fillRect/>
                </a:stretch>
              </p:blipFill>
              <p:spPr>
                <a:xfrm>
                  <a:off x="7104262" y="1682216"/>
                  <a:ext cx="757031" cy="854112"/>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2" name="Group 91"/>
              <p:cNvGrpSpPr/>
              <p:nvPr/>
            </p:nvGrpSpPr>
            <p:grpSpPr>
              <a:xfrm>
                <a:off x="8034035" y="3602706"/>
                <a:ext cx="757031" cy="854112"/>
                <a:chOff x="7104262" y="1682216"/>
                <a:chExt cx="757031" cy="854112"/>
              </a:xfrm>
            </p:grpSpPr>
            <p:pic>
              <p:nvPicPr>
                <p:cNvPr id="93" name="Picture 92"/>
                <p:cNvPicPr>
                  <a:picLocks noChangeAspect="1"/>
                </p:cNvPicPr>
                <p:nvPr/>
              </p:nvPicPr>
              <p:blipFill>
                <a:blip r:embed="rId6"/>
                <a:stretch>
                  <a:fillRect/>
                </a:stretch>
              </p:blipFill>
              <p:spPr>
                <a:xfrm>
                  <a:off x="7104262" y="1682216"/>
                  <a:ext cx="757031" cy="854112"/>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5" name="Group 94"/>
              <p:cNvGrpSpPr/>
              <p:nvPr/>
            </p:nvGrpSpPr>
            <p:grpSpPr>
              <a:xfrm>
                <a:off x="8939157" y="3610115"/>
                <a:ext cx="757031" cy="854112"/>
                <a:chOff x="7104262" y="1682216"/>
                <a:chExt cx="757031" cy="854112"/>
              </a:xfrm>
            </p:grpSpPr>
            <p:pic>
              <p:nvPicPr>
                <p:cNvPr id="96" name="Picture 95"/>
                <p:cNvPicPr>
                  <a:picLocks noChangeAspect="1"/>
                </p:cNvPicPr>
                <p:nvPr/>
              </p:nvPicPr>
              <p:blipFill>
                <a:blip r:embed="rId6"/>
                <a:stretch>
                  <a:fillRect/>
                </a:stretch>
              </p:blipFill>
              <p:spPr>
                <a:xfrm>
                  <a:off x="7104262" y="1682216"/>
                  <a:ext cx="757031" cy="854112"/>
                </a:xfrm>
                <a:prstGeom prst="rect">
                  <a:avLst/>
                </a:prstGeom>
              </p:spPr>
            </p:pic>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8" name="Group 97"/>
              <p:cNvGrpSpPr/>
              <p:nvPr/>
            </p:nvGrpSpPr>
            <p:grpSpPr>
              <a:xfrm>
                <a:off x="9844279" y="3619282"/>
                <a:ext cx="757031" cy="854112"/>
                <a:chOff x="7104262" y="1682216"/>
                <a:chExt cx="757031" cy="854112"/>
              </a:xfrm>
            </p:grpSpPr>
            <p:pic>
              <p:nvPicPr>
                <p:cNvPr id="99" name="Picture 98"/>
                <p:cNvPicPr>
                  <a:picLocks noChangeAspect="1"/>
                </p:cNvPicPr>
                <p:nvPr/>
              </p:nvPicPr>
              <p:blipFill>
                <a:blip r:embed="rId6"/>
                <a:stretch>
                  <a:fillRect/>
                </a:stretch>
              </p:blipFill>
              <p:spPr>
                <a:xfrm>
                  <a:off x="7104262" y="1682216"/>
                  <a:ext cx="757031" cy="854112"/>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cxnSp>
            <p:nvCxnSpPr>
              <p:cNvPr id="103" name="Straight Arrow Connector 102"/>
              <p:cNvCxnSpPr/>
              <p:nvPr/>
            </p:nvCxnSpPr>
            <p:spPr>
              <a:xfrm>
                <a:off x="5815827" y="2219802"/>
                <a:ext cx="1033591" cy="0"/>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7" name="Group 116"/>
              <p:cNvGrpSpPr/>
              <p:nvPr/>
            </p:nvGrpSpPr>
            <p:grpSpPr>
              <a:xfrm>
                <a:off x="6061872" y="1962601"/>
                <a:ext cx="514401" cy="514401"/>
                <a:chOff x="492" y="17985"/>
                <a:chExt cx="524853" cy="524853"/>
              </a:xfrm>
            </p:grpSpPr>
            <p:sp>
              <p:nvSpPr>
                <p:cNvPr id="118" name="Oval 11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grpSp>
    </p:spTree>
    <p:extLst>
      <p:ext uri="{BB962C8B-B14F-4D97-AF65-F5344CB8AC3E}">
        <p14:creationId xmlns:p14="http://schemas.microsoft.com/office/powerpoint/2010/main" val="79039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Remediation approach</a:t>
            </a:r>
          </a:p>
        </p:txBody>
      </p:sp>
    </p:spTree>
    <p:extLst>
      <p:ext uri="{BB962C8B-B14F-4D97-AF65-F5344CB8AC3E}">
        <p14:creationId xmlns:p14="http://schemas.microsoft.com/office/powerpoint/2010/main" val="1068322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Process 48"/>
          <p:cNvSpPr/>
          <p:nvPr/>
        </p:nvSpPr>
        <p:spPr bwMode="auto">
          <a:xfrm>
            <a:off x="6661262" y="2243154"/>
            <a:ext cx="4668276" cy="33079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Triangle 46"/>
          <p:cNvSpPr/>
          <p:nvPr/>
        </p:nvSpPr>
        <p:spPr bwMode="auto">
          <a:xfrm rot="10800000" flipV="1">
            <a:off x="6661264" y="1791755"/>
            <a:ext cx="1928492" cy="453321"/>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Process 26"/>
          <p:cNvSpPr/>
          <p:nvPr/>
        </p:nvSpPr>
        <p:spPr bwMode="auto">
          <a:xfrm>
            <a:off x="3562466" y="2227454"/>
            <a:ext cx="3106473" cy="33236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Manual Operation 25"/>
          <p:cNvSpPr/>
          <p:nvPr/>
        </p:nvSpPr>
        <p:spPr bwMode="auto">
          <a:xfrm rot="5400000">
            <a:off x="378983" y="2367582"/>
            <a:ext cx="3323609" cy="3043356"/>
          </a:xfrm>
          <a:prstGeom prst="flowChartManualOperation">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Remediation model</a:t>
            </a:r>
            <a:endParaRPr lang="nl-BE" dirty="0"/>
          </a:p>
        </p:txBody>
      </p:sp>
      <p:grpSp>
        <p:nvGrpSpPr>
          <p:cNvPr id="4" name="Group 3"/>
          <p:cNvGrpSpPr/>
          <p:nvPr/>
        </p:nvGrpSpPr>
        <p:grpSpPr>
          <a:xfrm>
            <a:off x="644118" y="3112321"/>
            <a:ext cx="1298516" cy="1584115"/>
            <a:chOff x="1643057" y="2207486"/>
            <a:chExt cx="1298516" cy="1584115"/>
          </a:xfrm>
        </p:grpSpPr>
        <p:pic>
          <p:nvPicPr>
            <p:cNvPr id="7" name="Picture 6"/>
            <p:cNvPicPr>
              <a:picLocks noChangeAspect="1"/>
            </p:cNvPicPr>
            <p:nvPr/>
          </p:nvPicPr>
          <p:blipFill>
            <a:blip r:embed="rId2"/>
            <a:stretch>
              <a:fillRect/>
            </a:stretch>
          </p:blipFill>
          <p:spPr>
            <a:xfrm>
              <a:off x="1643057" y="2207486"/>
              <a:ext cx="1114863" cy="1402540"/>
            </a:xfrm>
            <a:prstGeom prst="rect">
              <a:avLst/>
            </a:prstGeom>
          </p:spPr>
        </p:pic>
        <p:grpSp>
          <p:nvGrpSpPr>
            <p:cNvPr id="8" name="Group 7"/>
            <p:cNvGrpSpPr/>
            <p:nvPr/>
          </p:nvGrpSpPr>
          <p:grpSpPr>
            <a:xfrm>
              <a:off x="1826710" y="2389061"/>
              <a:ext cx="1114863" cy="1402540"/>
              <a:chOff x="2796289" y="2586130"/>
              <a:chExt cx="1114863" cy="1402540"/>
            </a:xfrm>
          </p:grpSpPr>
          <p:pic>
            <p:nvPicPr>
              <p:cNvPr id="9" name="Picture 8"/>
              <p:cNvPicPr>
                <a:picLocks noChangeAspect="1"/>
              </p:cNvPicPr>
              <p:nvPr/>
            </p:nvPicPr>
            <p:blipFill>
              <a:blip r:embed="rId2"/>
              <a:stretch>
                <a:fillRect/>
              </a:stretch>
            </p:blipFill>
            <p:spPr>
              <a:xfrm>
                <a:off x="2796289" y="2586130"/>
                <a:ext cx="1114863" cy="14025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Rectangle 10"/>
          <p:cNvSpPr/>
          <p:nvPr/>
        </p:nvSpPr>
        <p:spPr bwMode="auto">
          <a:xfrm>
            <a:off x="3562467" y="2227455"/>
            <a:ext cx="3098799" cy="7012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Not used / not needed / not published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562467" y="3151578"/>
            <a:ext cx="3098799" cy="5672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 recent usage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562467" y="3941698"/>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that work after validation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562467" y="4857807"/>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a:t>
            </a:r>
            <a:r>
              <a:rPr lang="en-US" sz="2200">
                <a:gradFill>
                  <a:gsLst>
                    <a:gs pos="0">
                      <a:srgbClr val="FFFFFF"/>
                    </a:gs>
                    <a:gs pos="100000">
                      <a:srgbClr val="FFFFFF"/>
                    </a:gs>
                  </a:gsLst>
                  <a:lin ang="5400000" scaled="0"/>
                </a:gradFill>
                <a:ea typeface="Segoe UI" pitchFamily="34" charset="0"/>
                <a:cs typeface="Segoe UI" pitchFamily="34" charset="0"/>
              </a:rPr>
              <a:t>that require </a:t>
            </a:r>
            <a:r>
              <a:rPr lang="en-US" sz="2200" dirty="0">
                <a:gradFill>
                  <a:gsLst>
                    <a:gs pos="0">
                      <a:srgbClr val="FFFFFF"/>
                    </a:gs>
                    <a:gs pos="100000">
                      <a:srgbClr val="FFFFFF"/>
                    </a:gs>
                  </a:gsLst>
                  <a:lin ang="5400000" scaled="0"/>
                </a:gradFill>
                <a:ea typeface="Segoe UI" pitchFamily="34" charset="0"/>
                <a:cs typeface="Segoe UI" pitchFamily="34" charset="0"/>
              </a:rPr>
              <a:t>remediation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8589760" y="1795499"/>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Do nothing</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589760" y="2550828"/>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Archive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8589760" y="32720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Redeploy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89759" y="3984244"/>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in on-premises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8589759" y="4696436"/>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SharePoint Add-In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89759" y="53819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Azure Power Apps </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2752550" y="1242282"/>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9349" y="1303489"/>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6641" y="1266774"/>
            <a:ext cx="20783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Forms variations</a:t>
            </a:r>
            <a:endParaRPr lang="nl-BE" sz="2400" spc="-70" dirty="0">
              <a:gradFill>
                <a:gsLst>
                  <a:gs pos="2917">
                    <a:schemeClr val="bg2"/>
                  </a:gs>
                  <a:gs pos="95000">
                    <a:schemeClr val="bg2"/>
                  </a:gs>
                </a:gsLst>
                <a:lin ang="5400000" scaled="0"/>
              </a:gradFill>
            </a:endParaRPr>
          </a:p>
        </p:txBody>
      </p:sp>
      <p:sp>
        <p:nvSpPr>
          <p:cNvPr id="24" name="TextBox 23"/>
          <p:cNvSpPr txBox="1"/>
          <p:nvPr/>
        </p:nvSpPr>
        <p:spPr>
          <a:xfrm>
            <a:off x="3499180" y="126677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Scenarios</a:t>
            </a:r>
            <a:endParaRPr lang="nl-BE" sz="2400" spc="-70" dirty="0">
              <a:gradFill>
                <a:gsLst>
                  <a:gs pos="2917">
                    <a:schemeClr val="bg2"/>
                  </a:gs>
                  <a:gs pos="95000">
                    <a:schemeClr val="bg2"/>
                  </a:gs>
                </a:gsLst>
                <a:lin ang="5400000" scaled="0"/>
              </a:gradFill>
            </a:endParaRPr>
          </a:p>
        </p:txBody>
      </p:sp>
      <p:sp>
        <p:nvSpPr>
          <p:cNvPr id="25" name="TextBox 24"/>
          <p:cNvSpPr txBox="1"/>
          <p:nvPr/>
        </p:nvSpPr>
        <p:spPr>
          <a:xfrm>
            <a:off x="8325281" y="120966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Remediation paths</a:t>
            </a:r>
            <a:endParaRPr lang="nl-BE" sz="2400" spc="-70" dirty="0">
              <a:gradFill>
                <a:gsLst>
                  <a:gs pos="2917">
                    <a:schemeClr val="bg2"/>
                  </a:gs>
                  <a:gs pos="95000">
                    <a:schemeClr val="bg2"/>
                  </a:gs>
                </a:gsLst>
                <a:lin ang="5400000" scaled="0"/>
              </a:gradFill>
            </a:endParaRPr>
          </a:p>
        </p:txBody>
      </p:sp>
      <p:cxnSp>
        <p:nvCxnSpPr>
          <p:cNvPr id="29" name="Straight Arrow Connector 28"/>
          <p:cNvCxnSpPr>
            <a:stCxn id="11" idx="3"/>
            <a:endCxn id="15" idx="1"/>
          </p:cNvCxnSpPr>
          <p:nvPr/>
        </p:nvCxnSpPr>
        <p:spPr>
          <a:xfrm flipV="1">
            <a:off x="6661266" y="2049499"/>
            <a:ext cx="1928494" cy="52859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5" idx="1"/>
          </p:cNvCxnSpPr>
          <p:nvPr/>
        </p:nvCxnSpPr>
        <p:spPr>
          <a:xfrm flipV="1">
            <a:off x="6661266" y="2049499"/>
            <a:ext cx="1928494" cy="133632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6" idx="1"/>
          </p:cNvCxnSpPr>
          <p:nvPr/>
        </p:nvCxnSpPr>
        <p:spPr>
          <a:xfrm flipV="1">
            <a:off x="6661266" y="2804828"/>
            <a:ext cx="1928494" cy="59030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3"/>
            <a:endCxn id="17" idx="1"/>
          </p:cNvCxnSpPr>
          <p:nvPr/>
        </p:nvCxnSpPr>
        <p:spPr>
          <a:xfrm flipV="1">
            <a:off x="6661266" y="3526052"/>
            <a:ext cx="1928494" cy="76227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8" idx="1"/>
          </p:cNvCxnSpPr>
          <p:nvPr/>
        </p:nvCxnSpPr>
        <p:spPr>
          <a:xfrm flipV="1">
            <a:off x="6661266" y="4238244"/>
            <a:ext cx="1928493" cy="966192"/>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3"/>
            <a:endCxn id="19" idx="1"/>
          </p:cNvCxnSpPr>
          <p:nvPr/>
        </p:nvCxnSpPr>
        <p:spPr>
          <a:xfrm flipV="1">
            <a:off x="6661266" y="4950436"/>
            <a:ext cx="1928493" cy="254000"/>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0" idx="1"/>
          </p:cNvCxnSpPr>
          <p:nvPr/>
        </p:nvCxnSpPr>
        <p:spPr>
          <a:xfrm>
            <a:off x="6661266" y="5226303"/>
            <a:ext cx="1928493" cy="409649"/>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Right Triangle 47"/>
          <p:cNvSpPr/>
          <p:nvPr/>
        </p:nvSpPr>
        <p:spPr bwMode="auto">
          <a:xfrm rot="10800000">
            <a:off x="6661262" y="5554948"/>
            <a:ext cx="1928493" cy="344732"/>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p:cNvCxnSpPr>
            <a:endCxn id="15" idx="1"/>
          </p:cNvCxnSpPr>
          <p:nvPr/>
        </p:nvCxnSpPr>
        <p:spPr>
          <a:xfrm flipV="1">
            <a:off x="6668939" y="2049499"/>
            <a:ext cx="1920821" cy="2238828"/>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39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data</a:t>
            </a:r>
          </a:p>
        </p:txBody>
      </p:sp>
    </p:spTree>
    <p:extLst>
      <p:ext uri="{BB962C8B-B14F-4D97-AF65-F5344CB8AC3E}">
        <p14:creationId xmlns:p14="http://schemas.microsoft.com/office/powerpoint/2010/main" val="38203424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a:t>
            </a:r>
            <a:endParaRPr lang="nl-BE" dirty="0"/>
          </a:p>
        </p:txBody>
      </p:sp>
      <p:sp>
        <p:nvSpPr>
          <p:cNvPr id="3" name="Text Placeholder 2"/>
          <p:cNvSpPr>
            <a:spLocks noGrp="1"/>
          </p:cNvSpPr>
          <p:nvPr>
            <p:ph type="body" sz="quarter" idx="10"/>
          </p:nvPr>
        </p:nvSpPr>
        <p:spPr/>
        <p:txBody>
          <a:bodyPr/>
          <a:lstStyle/>
          <a:p>
            <a:r>
              <a:rPr lang="en-US" dirty="0"/>
              <a:t>Data will be delivered in CSV format</a:t>
            </a:r>
          </a:p>
          <a:p>
            <a:r>
              <a:rPr lang="en-US" dirty="0"/>
              <a:t>We’ll deliver the following files:</a:t>
            </a:r>
          </a:p>
          <a:p>
            <a:pPr lvl="1"/>
            <a:r>
              <a:rPr lang="en-US" b="1" dirty="0" err="1"/>
              <a:t>InfoPathForms</a:t>
            </a:r>
            <a:r>
              <a:rPr lang="en-US" b="1" dirty="0"/>
              <a:t>_&lt;date&gt;</a:t>
            </a:r>
            <a:r>
              <a:rPr lang="en-US" dirty="0"/>
              <a:t> = contains the list of unique forms</a:t>
            </a:r>
          </a:p>
          <a:p>
            <a:pPr lvl="1"/>
            <a:r>
              <a:rPr lang="en-US" b="1" dirty="0" err="1"/>
              <a:t>InfoPathFormsUsage</a:t>
            </a:r>
            <a:r>
              <a:rPr lang="en-US" b="1" dirty="0"/>
              <a:t>_&lt;date&gt;</a:t>
            </a:r>
            <a:r>
              <a:rPr lang="en-US" dirty="0"/>
              <a:t> = contains the list of form variations combined with usage information</a:t>
            </a:r>
          </a:p>
          <a:p>
            <a:pPr lvl="1"/>
            <a:r>
              <a:rPr lang="en-US" b="1" dirty="0" err="1"/>
              <a:t>UDCXReport</a:t>
            </a:r>
            <a:r>
              <a:rPr lang="en-US" dirty="0"/>
              <a:t> = contains a list of all UDCX files in the farm</a:t>
            </a:r>
            <a:endParaRPr lang="nl-BE" dirty="0"/>
          </a:p>
        </p:txBody>
      </p:sp>
      <p:sp>
        <p:nvSpPr>
          <p:cNvPr id="4" name="Rectangle 3"/>
          <p:cNvSpPr/>
          <p:nvPr/>
        </p:nvSpPr>
        <p:spPr bwMode="auto">
          <a:xfrm>
            <a:off x="1039390" y="4340111"/>
            <a:ext cx="4993019" cy="6989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also the UDCX fixit tool in the </a:t>
            </a:r>
            <a:r>
              <a:rPr lang="en-US" sz="2200" dirty="0">
                <a:gradFill>
                  <a:gsLst>
                    <a:gs pos="0">
                      <a:srgbClr val="FFFFFF"/>
                    </a:gs>
                    <a:gs pos="100000">
                      <a:srgbClr val="FFFFFF"/>
                    </a:gs>
                  </a:gsLst>
                  <a:lin ang="5400000" scaled="0"/>
                </a:gradFill>
                <a:ea typeface="Segoe UI" pitchFamily="34" charset="0"/>
                <a:cs typeface="Segoe UI" pitchFamily="34" charset="0"/>
                <a:hlinkClick r:id="rId2"/>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repository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55026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2924452645"/>
              </p:ext>
            </p:extLst>
          </p:nvPr>
        </p:nvGraphicFramePr>
        <p:xfrm>
          <a:off x="590598" y="1154481"/>
          <a:ext cx="11001039" cy="2021840"/>
        </p:xfrm>
        <a:graphic>
          <a:graphicData uri="http://schemas.openxmlformats.org/drawingml/2006/table">
            <a:tbl>
              <a:tblPr firstRow="1" bandRow="1">
                <a:tableStyleId>{5C22544A-7EE6-4342-B048-85BDC9FD1C3A}</a:tableStyleId>
              </a:tblPr>
              <a:tblGrid>
                <a:gridCol w="1644602">
                  <a:extLst>
                    <a:ext uri="{9D8B030D-6E8A-4147-A177-3AD203B41FA5}">
                      <a16:colId xmlns:a16="http://schemas.microsoft.com/office/drawing/2014/main" val="3595542135"/>
                    </a:ext>
                  </a:extLst>
                </a:gridCol>
                <a:gridCol w="4765964">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Scanning</a:t>
                      </a:r>
                      <a:r>
                        <a:rPr lang="en-US" baseline="0" dirty="0"/>
                        <a:t> tools</a:t>
                      </a:r>
                      <a:endParaRPr lang="nl-BE" dirty="0"/>
                    </a:p>
                  </a:txBody>
                  <a:tcPr/>
                </a:tc>
                <a:tc>
                  <a:txBody>
                    <a:bodyPr/>
                    <a:lstStyle/>
                    <a:p>
                      <a:r>
                        <a:rPr lang="en-US" dirty="0"/>
                        <a:t>Number of occurrences</a:t>
                      </a:r>
                      <a:r>
                        <a:rPr lang="en-US" baseline="0" dirty="0"/>
                        <a:t> of forms with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Delimited</a:t>
                      </a:r>
                      <a:r>
                        <a:rPr lang="en-US" baseline="0" dirty="0"/>
                        <a:t> list of </a:t>
                      </a:r>
                      <a:r>
                        <a:rPr lang="en-US" baseline="0" dirty="0" err="1"/>
                        <a:t>xsn</a:t>
                      </a:r>
                      <a:r>
                        <a:rPr lang="en-US" baseline="0" dirty="0"/>
                        <a:t> </a:t>
                      </a:r>
                      <a:r>
                        <a:rPr lang="en-US" baseline="0" dirty="0" err="1"/>
                        <a:t>urls</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bl>
          </a:graphicData>
        </a:graphic>
      </p:graphicFrame>
    </p:spTree>
    <p:extLst>
      <p:ext uri="{BB962C8B-B14F-4D97-AF65-F5344CB8AC3E}">
        <p14:creationId xmlns:p14="http://schemas.microsoft.com/office/powerpoint/2010/main" val="28476122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689943887"/>
              </p:ext>
            </p:extLst>
          </p:nvPr>
        </p:nvGraphicFramePr>
        <p:xfrm>
          <a:off x="519112" y="1099063"/>
          <a:ext cx="11001039" cy="5593080"/>
        </p:xfrm>
        <a:graphic>
          <a:graphicData uri="http://schemas.openxmlformats.org/drawingml/2006/table">
            <a:tbl>
              <a:tblPr firstRow="1" bandRow="1">
                <a:tableStyleId>{5C22544A-7EE6-4342-B048-85BDC9FD1C3A}</a:tableStyleId>
              </a:tblPr>
              <a:tblGrid>
                <a:gridCol w="2752966">
                  <a:extLst>
                    <a:ext uri="{9D8B030D-6E8A-4147-A177-3AD203B41FA5}">
                      <a16:colId xmlns:a16="http://schemas.microsoft.com/office/drawing/2014/main" val="3595542135"/>
                    </a:ext>
                  </a:extLst>
                </a:gridCol>
                <a:gridCol w="3657600">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Hardcoded to 1</a:t>
                      </a:r>
                      <a:endParaRPr lang="nl-BE" dirty="0"/>
                    </a:p>
                  </a:txBody>
                  <a:tcPr/>
                </a:tc>
                <a:tc>
                  <a:txBody>
                    <a:bodyPr/>
                    <a:lstStyle/>
                    <a:p>
                      <a:r>
                        <a:rPr lang="en-US" dirty="0"/>
                        <a:t>An occurrence of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aseline="0" dirty="0"/>
                        <a:t>One </a:t>
                      </a:r>
                      <a:r>
                        <a:rPr lang="en-US" baseline="0" dirty="0" err="1"/>
                        <a:t>xsn</a:t>
                      </a:r>
                      <a:r>
                        <a:rPr lang="en-US" baseline="0" dirty="0"/>
                        <a:t> </a:t>
                      </a:r>
                      <a:r>
                        <a:rPr lang="en-US" baseline="0" dirty="0" err="1"/>
                        <a:t>url</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r h="370840">
                <a:tc>
                  <a:txBody>
                    <a:bodyPr/>
                    <a:lstStyle/>
                    <a:p>
                      <a:r>
                        <a:rPr lang="en-US" dirty="0"/>
                        <a:t>Move to planning</a:t>
                      </a:r>
                      <a:endParaRPr lang="nl-BE" dirty="0"/>
                    </a:p>
                  </a:txBody>
                  <a:tcPr/>
                </a:tc>
                <a:tc>
                  <a:txBody>
                    <a:bodyPr/>
                    <a:lstStyle/>
                    <a:p>
                      <a:r>
                        <a:rPr lang="en-US" dirty="0"/>
                        <a:t>-</a:t>
                      </a:r>
                      <a:endParaRPr lang="nl-BE" dirty="0"/>
                    </a:p>
                  </a:txBody>
                  <a:tcPr/>
                </a:tc>
                <a:tc>
                  <a:txBody>
                    <a:bodyPr/>
                    <a:lstStyle/>
                    <a:p>
                      <a:r>
                        <a:rPr lang="en-US" dirty="0"/>
                        <a:t>Answer</a:t>
                      </a:r>
                      <a:r>
                        <a:rPr lang="en-US" baseline="0" dirty="0"/>
                        <a:t> this columns with yes if this form needs to move into the planning phase</a:t>
                      </a:r>
                      <a:endParaRPr lang="nl-BE" dirty="0"/>
                    </a:p>
                  </a:txBody>
                  <a:tcPr/>
                </a:tc>
                <a:extLst>
                  <a:ext uri="{0D108BD9-81ED-4DB2-BD59-A6C34878D82A}">
                    <a16:rowId xmlns:a16="http://schemas.microsoft.com/office/drawing/2014/main" val="784800012"/>
                  </a:ext>
                </a:extLst>
              </a:tr>
              <a:tr h="370840">
                <a:tc>
                  <a:txBody>
                    <a:bodyPr/>
                    <a:lstStyle/>
                    <a:p>
                      <a:r>
                        <a:rPr lang="en-US" dirty="0"/>
                        <a:t>Remediation Path</a:t>
                      </a:r>
                      <a:endParaRPr lang="nl-BE" dirty="0"/>
                    </a:p>
                  </a:txBody>
                  <a:tcPr/>
                </a:tc>
                <a:tc>
                  <a:txBody>
                    <a:bodyPr/>
                    <a:lstStyle/>
                    <a:p>
                      <a:r>
                        <a:rPr lang="en-US" dirty="0"/>
                        <a:t>-</a:t>
                      </a:r>
                      <a:endParaRPr lang="nl-BE" dirty="0"/>
                    </a:p>
                  </a:txBody>
                  <a:tcPr/>
                </a:tc>
                <a:tc>
                  <a:txBody>
                    <a:bodyPr/>
                    <a:lstStyle/>
                    <a:p>
                      <a:r>
                        <a:rPr lang="en-US" dirty="0"/>
                        <a:t>Fill the chosen</a:t>
                      </a:r>
                      <a:r>
                        <a:rPr lang="en-US" baseline="0" dirty="0"/>
                        <a:t> remediation path for the forms taken over from the planning phase</a:t>
                      </a:r>
                      <a:endParaRPr lang="nl-BE" dirty="0"/>
                    </a:p>
                  </a:txBody>
                  <a:tcPr/>
                </a:tc>
                <a:extLst>
                  <a:ext uri="{0D108BD9-81ED-4DB2-BD59-A6C34878D82A}">
                    <a16:rowId xmlns:a16="http://schemas.microsoft.com/office/drawing/2014/main" val="2526184201"/>
                  </a:ext>
                </a:extLst>
              </a:tr>
              <a:tr h="370840">
                <a:tc>
                  <a:txBody>
                    <a:bodyPr/>
                    <a:lstStyle/>
                    <a:p>
                      <a:r>
                        <a:rPr lang="nl-BE" dirty="0" err="1"/>
                        <a:t>UnsupportedSoapCalls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Delimited list of unsupported</a:t>
                      </a:r>
                      <a:r>
                        <a:rPr lang="en-US" baseline="0" dirty="0"/>
                        <a:t> soap calls</a:t>
                      </a:r>
                      <a:endParaRPr lang="nl-BE" dirty="0"/>
                    </a:p>
                  </a:txBody>
                  <a:tcPr/>
                </a:tc>
                <a:extLst>
                  <a:ext uri="{0D108BD9-81ED-4DB2-BD59-A6C34878D82A}">
                    <a16:rowId xmlns:a16="http://schemas.microsoft.com/office/drawing/2014/main" val="1133819990"/>
                  </a:ext>
                </a:extLst>
              </a:tr>
              <a:tr h="370840">
                <a:tc>
                  <a:txBody>
                    <a:bodyPr/>
                    <a:lstStyle/>
                    <a:p>
                      <a:r>
                        <a:rPr lang="nl-BE" dirty="0" err="1"/>
                        <a:t>UnsupportedSoapCallsCount</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a:t>
                      </a:r>
                      <a:r>
                        <a:rPr lang="en-US" baseline="0" dirty="0"/>
                        <a:t> of unsupported soap calls</a:t>
                      </a:r>
                      <a:endParaRPr lang="nl-BE" dirty="0"/>
                    </a:p>
                  </a:txBody>
                  <a:tcPr/>
                </a:tc>
                <a:extLst>
                  <a:ext uri="{0D108BD9-81ED-4DB2-BD59-A6C34878D82A}">
                    <a16:rowId xmlns:a16="http://schemas.microsoft.com/office/drawing/2014/main" val="3918618744"/>
                  </a:ext>
                </a:extLst>
              </a:tr>
              <a:tr h="370840">
                <a:tc>
                  <a:txBody>
                    <a:bodyPr/>
                    <a:lstStyle/>
                    <a:p>
                      <a:r>
                        <a:rPr lang="nl-BE" dirty="0" err="1"/>
                        <a:t>UnsupportedDataConnectionTypes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Type</a:t>
                      </a:r>
                      <a:r>
                        <a:rPr lang="en-US" baseline="0" dirty="0"/>
                        <a:t> of unsupported data connection (ado / </a:t>
                      </a:r>
                      <a:r>
                        <a:rPr lang="en-US" baseline="0" dirty="0" err="1"/>
                        <a:t>bdc</a:t>
                      </a:r>
                      <a:r>
                        <a:rPr lang="en-US" baseline="0" dirty="0"/>
                        <a:t>)</a:t>
                      </a:r>
                      <a:endParaRPr lang="nl-BE" dirty="0"/>
                    </a:p>
                  </a:txBody>
                  <a:tcPr/>
                </a:tc>
                <a:extLst>
                  <a:ext uri="{0D108BD9-81ED-4DB2-BD59-A6C34878D82A}">
                    <a16:rowId xmlns:a16="http://schemas.microsoft.com/office/drawing/2014/main" val="1124266799"/>
                  </a:ext>
                </a:extLst>
              </a:tr>
              <a:tr h="370840">
                <a:tc>
                  <a:txBody>
                    <a:bodyPr/>
                    <a:lstStyle/>
                    <a:p>
                      <a:r>
                        <a:rPr lang="nl-BE" dirty="0" err="1"/>
                        <a:t>UnsupportedDataConnectionInstances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 of unsupported data connections</a:t>
                      </a:r>
                      <a:endParaRPr lang="nl-BE" dirty="0"/>
                    </a:p>
                  </a:txBody>
                  <a:tcPr/>
                </a:tc>
                <a:extLst>
                  <a:ext uri="{0D108BD9-81ED-4DB2-BD59-A6C34878D82A}">
                    <a16:rowId xmlns:a16="http://schemas.microsoft.com/office/drawing/2014/main" val="1469617211"/>
                  </a:ext>
                </a:extLst>
              </a:tr>
            </a:tbl>
          </a:graphicData>
        </a:graphic>
      </p:graphicFrame>
    </p:spTree>
    <p:extLst>
      <p:ext uri="{BB962C8B-B14F-4D97-AF65-F5344CB8AC3E}">
        <p14:creationId xmlns:p14="http://schemas.microsoft.com/office/powerpoint/2010/main" val="15635073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3073614818"/>
              </p:ext>
            </p:extLst>
          </p:nvPr>
        </p:nvGraphicFramePr>
        <p:xfrm>
          <a:off x="590598" y="1025175"/>
          <a:ext cx="11001039" cy="4861560"/>
        </p:xfrm>
        <a:graphic>
          <a:graphicData uri="http://schemas.openxmlformats.org/drawingml/2006/table">
            <a:tbl>
              <a:tblPr firstRow="1" bandRow="1">
                <a:tableStyleId>{5C22544A-7EE6-4342-B048-85BDC9FD1C3A}</a:tableStyleId>
              </a:tblPr>
              <a:tblGrid>
                <a:gridCol w="2023293">
                  <a:extLst>
                    <a:ext uri="{9D8B030D-6E8A-4147-A177-3AD203B41FA5}">
                      <a16:colId xmlns:a16="http://schemas.microsoft.com/office/drawing/2014/main" val="3595542135"/>
                    </a:ext>
                  </a:extLst>
                </a:gridCol>
                <a:gridCol w="4387273">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err="1"/>
                        <a:t>ManagedCode</a:t>
                      </a:r>
                      <a:endParaRPr lang="nl-BE" dirty="0"/>
                    </a:p>
                  </a:txBody>
                  <a:tcPr/>
                </a:tc>
                <a:tc>
                  <a:txBody>
                    <a:bodyPr/>
                    <a:lstStyle/>
                    <a:p>
                      <a:r>
                        <a:rPr lang="en-US" dirty="0" err="1"/>
                        <a:t>ManagedCode</a:t>
                      </a:r>
                      <a:r>
                        <a:rPr lang="en-US" dirty="0"/>
                        <a:t> element in </a:t>
                      </a:r>
                      <a:r>
                        <a:rPr lang="en-US" dirty="0" err="1"/>
                        <a:t>SolutionDefintion</a:t>
                      </a:r>
                      <a:r>
                        <a:rPr lang="en-US" baseline="0" dirty="0"/>
                        <a:t> element</a:t>
                      </a:r>
                      <a:endParaRPr lang="nl-BE" dirty="0"/>
                    </a:p>
                  </a:txBody>
                  <a:tcPr/>
                </a:tc>
                <a:tc>
                  <a:txBody>
                    <a:bodyPr/>
                    <a:lstStyle/>
                    <a:p>
                      <a:r>
                        <a:rPr lang="en-US" dirty="0"/>
                        <a:t>Is there</a:t>
                      </a:r>
                      <a:r>
                        <a:rPr lang="en-US" baseline="0" dirty="0"/>
                        <a:t> code behind (true/false)</a:t>
                      </a:r>
                      <a:endParaRPr lang="nl-BE" dirty="0"/>
                    </a:p>
                  </a:txBody>
                  <a:tcPr/>
                </a:tc>
                <a:extLst>
                  <a:ext uri="{0D108BD9-81ED-4DB2-BD59-A6C34878D82A}">
                    <a16:rowId xmlns:a16="http://schemas.microsoft.com/office/drawing/2014/main" val="2465535205"/>
                  </a:ext>
                </a:extLst>
              </a:tr>
              <a:tr h="370840">
                <a:tc>
                  <a:txBody>
                    <a:bodyPr/>
                    <a:lstStyle/>
                    <a:p>
                      <a:r>
                        <a:rPr lang="en-US" dirty="0" err="1"/>
                        <a:t>ManagedCodeState</a:t>
                      </a:r>
                      <a:endParaRPr lang="nl-BE" dirty="0"/>
                    </a:p>
                  </a:txBody>
                  <a:tcPr/>
                </a:tc>
                <a:tc>
                  <a:txBody>
                    <a:bodyPr/>
                    <a:lstStyle/>
                    <a:p>
                      <a:r>
                        <a:rPr lang="en-US" dirty="0"/>
                        <a:t>Version property of </a:t>
                      </a:r>
                      <a:r>
                        <a:rPr lang="en-US" dirty="0" err="1"/>
                        <a:t>ManagedCode</a:t>
                      </a:r>
                      <a:r>
                        <a:rPr lang="en-US" dirty="0"/>
                        <a:t> element</a:t>
                      </a:r>
                      <a:endParaRPr lang="nl-BE" dirty="0"/>
                    </a:p>
                  </a:txBody>
                  <a:tcPr/>
                </a:tc>
                <a:tc>
                  <a:txBody>
                    <a:bodyPr/>
                    <a:lstStyle/>
                    <a:p>
                      <a:r>
                        <a:rPr lang="en-US" dirty="0"/>
                        <a:t>Remediation</a:t>
                      </a:r>
                      <a:r>
                        <a:rPr lang="en-US" baseline="0" dirty="0"/>
                        <a:t> required for InfoPath version 2007 managed code (also version 2.0.0.0), validation required else</a:t>
                      </a:r>
                      <a:endParaRPr lang="nl-BE" dirty="0"/>
                    </a:p>
                  </a:txBody>
                  <a:tcPr/>
                </a:tc>
                <a:extLst>
                  <a:ext uri="{0D108BD9-81ED-4DB2-BD59-A6C34878D82A}">
                    <a16:rowId xmlns:a16="http://schemas.microsoft.com/office/drawing/2014/main" val="1907149091"/>
                  </a:ext>
                </a:extLst>
              </a:tr>
              <a:tr h="370840">
                <a:tc>
                  <a:txBody>
                    <a:bodyPr/>
                    <a:lstStyle/>
                    <a:p>
                      <a:r>
                        <a:rPr lang="en-US" dirty="0"/>
                        <a:t>Mode</a:t>
                      </a:r>
                      <a:endParaRPr lang="nl-BE" dirty="0"/>
                    </a:p>
                  </a:txBody>
                  <a:tcPr/>
                </a:tc>
                <a:tc>
                  <a:txBody>
                    <a:bodyPr/>
                    <a:lstStyle/>
                    <a:p>
                      <a:r>
                        <a:rPr lang="nl-BE" dirty="0" err="1"/>
                        <a:t>runtimeCompatibility</a:t>
                      </a:r>
                      <a:r>
                        <a:rPr lang="nl-BE" dirty="0"/>
                        <a:t> property of</a:t>
                      </a:r>
                      <a:r>
                        <a:rPr lang="nl-BE" baseline="0" dirty="0"/>
                        <a:t> </a:t>
                      </a:r>
                      <a:r>
                        <a:rPr lang="en-US" dirty="0" err="1"/>
                        <a:t>SolutionDefintion</a:t>
                      </a:r>
                      <a:r>
                        <a:rPr lang="en-US" dirty="0"/>
                        <a:t> element</a:t>
                      </a:r>
                      <a:endParaRPr lang="nl-BE" dirty="0"/>
                    </a:p>
                  </a:txBody>
                  <a:tcPr/>
                </a:tc>
                <a:tc>
                  <a:txBody>
                    <a:bodyPr/>
                    <a:lstStyle/>
                    <a:p>
                      <a:r>
                        <a:rPr lang="en-US" dirty="0"/>
                        <a:t>“Client Server”,</a:t>
                      </a:r>
                      <a:r>
                        <a:rPr lang="en-US" baseline="0" dirty="0"/>
                        <a:t> “Groove”, “Entity”, “List” = source of InfoPath usage. See slide notes for details</a:t>
                      </a:r>
                      <a:endParaRPr lang="nl-BE" dirty="0"/>
                    </a:p>
                  </a:txBody>
                  <a:tcPr/>
                </a:tc>
                <a:extLst>
                  <a:ext uri="{0D108BD9-81ED-4DB2-BD59-A6C34878D82A}">
                    <a16:rowId xmlns:a16="http://schemas.microsoft.com/office/drawing/2014/main" val="2562463468"/>
                  </a:ext>
                </a:extLst>
              </a:tr>
              <a:tr h="370840">
                <a:tc>
                  <a:txBody>
                    <a:bodyPr/>
                    <a:lstStyle/>
                    <a:p>
                      <a:r>
                        <a:rPr lang="en-US" dirty="0" err="1"/>
                        <a:t>Product</a:t>
                      </a:r>
                      <a:r>
                        <a:rPr lang="en-US" baseline="0" dirty="0" err="1"/>
                        <a:t>Version</a:t>
                      </a:r>
                      <a:endParaRPr lang="nl-BE" dirty="0"/>
                    </a:p>
                  </a:txBody>
                  <a:tcPr/>
                </a:tc>
                <a:tc>
                  <a:txBody>
                    <a:bodyPr/>
                    <a:lstStyle/>
                    <a:p>
                      <a:r>
                        <a:rPr lang="nl-BE" dirty="0" err="1"/>
                        <a:t>productVersion</a:t>
                      </a:r>
                      <a:r>
                        <a:rPr lang="nl-BE" dirty="0"/>
                        <a:t> property</a:t>
                      </a:r>
                      <a:r>
                        <a:rPr lang="nl-BE" baseline="0" dirty="0"/>
                        <a:t> </a:t>
                      </a:r>
                      <a:r>
                        <a:rPr lang="nl-BE" baseline="0" dirty="0" err="1"/>
                        <a:t>from</a:t>
                      </a:r>
                      <a:r>
                        <a:rPr lang="nl-BE" baseline="0" dirty="0"/>
                        <a:t> </a:t>
                      </a:r>
                      <a:r>
                        <a:rPr lang="nl-BE" baseline="0" dirty="0" err="1"/>
                        <a:t>xDocumentClass</a:t>
                      </a:r>
                      <a:r>
                        <a:rPr lang="nl-BE" baseline="0" dirty="0"/>
                        <a:t> element</a:t>
                      </a:r>
                      <a:endParaRPr lang="nl-BE" dirty="0"/>
                    </a:p>
                  </a:txBody>
                  <a:tcPr/>
                </a:tc>
                <a:tc>
                  <a:txBody>
                    <a:bodyPr/>
                    <a:lstStyle/>
                    <a:p>
                      <a:r>
                        <a:rPr lang="en-US" dirty="0"/>
                        <a:t>Version of InfoPath used for the</a:t>
                      </a:r>
                      <a:r>
                        <a:rPr lang="en-US" baseline="0" dirty="0"/>
                        <a:t> last publishing</a:t>
                      </a:r>
                      <a:endParaRPr lang="nl-BE" dirty="0"/>
                    </a:p>
                  </a:txBody>
                  <a:tcPr/>
                </a:tc>
                <a:extLst>
                  <a:ext uri="{0D108BD9-81ED-4DB2-BD59-A6C34878D82A}">
                    <a16:rowId xmlns:a16="http://schemas.microsoft.com/office/drawing/2014/main" val="784800012"/>
                  </a:ext>
                </a:extLst>
              </a:tr>
              <a:tr h="370840">
                <a:tc>
                  <a:txBody>
                    <a:bodyPr/>
                    <a:lstStyle/>
                    <a:p>
                      <a:r>
                        <a:rPr lang="en-US" dirty="0" err="1"/>
                        <a:t>ListName</a:t>
                      </a:r>
                      <a:endParaRPr lang="nl-BE" dirty="0"/>
                    </a:p>
                  </a:txBody>
                  <a:tcPr/>
                </a:tc>
                <a:tc>
                  <a:txBody>
                    <a:bodyPr/>
                    <a:lstStyle/>
                    <a:p>
                      <a:r>
                        <a:rPr lang="en-US" dirty="0"/>
                        <a:t>Manual</a:t>
                      </a:r>
                      <a:r>
                        <a:rPr lang="en-US" baseline="0" dirty="0"/>
                        <a:t> data enrichment</a:t>
                      </a:r>
                      <a:endParaRPr lang="nl-BE" dirty="0"/>
                    </a:p>
                  </a:txBody>
                  <a:tcPr/>
                </a:tc>
                <a:tc>
                  <a:txBody>
                    <a:bodyPr/>
                    <a:lstStyle/>
                    <a:p>
                      <a:r>
                        <a:rPr lang="en-US" dirty="0"/>
                        <a:t>Name of list detected</a:t>
                      </a:r>
                      <a:r>
                        <a:rPr lang="en-US" baseline="0" dirty="0"/>
                        <a:t> based on the used </a:t>
                      </a:r>
                      <a:r>
                        <a:rPr lang="en-US" baseline="0" dirty="0" err="1"/>
                        <a:t>url</a:t>
                      </a:r>
                      <a:endParaRPr lang="nl-BE" dirty="0"/>
                    </a:p>
                  </a:txBody>
                  <a:tcPr/>
                </a:tc>
                <a:extLst>
                  <a:ext uri="{0D108BD9-81ED-4DB2-BD59-A6C34878D82A}">
                    <a16:rowId xmlns:a16="http://schemas.microsoft.com/office/drawing/2014/main" val="2526184201"/>
                  </a:ext>
                </a:extLst>
              </a:tr>
              <a:tr h="370840">
                <a:tc>
                  <a:txBody>
                    <a:bodyPr/>
                    <a:lstStyle/>
                    <a:p>
                      <a:r>
                        <a:rPr lang="en-US" dirty="0" err="1"/>
                        <a:t>ItemCount</a:t>
                      </a:r>
                      <a:endParaRPr lang="nl-BE" dirty="0"/>
                    </a:p>
                  </a:txBody>
                  <a:tcPr/>
                </a:tc>
                <a:tc>
                  <a:txBody>
                    <a:bodyPr/>
                    <a:lstStyle/>
                    <a:p>
                      <a:r>
                        <a:rPr lang="en-US" dirty="0"/>
                        <a:t>Scanning</a:t>
                      </a:r>
                      <a:r>
                        <a:rPr lang="en-US" baseline="0" dirty="0"/>
                        <a:t> tool</a:t>
                      </a:r>
                      <a:endParaRPr lang="nl-BE" dirty="0"/>
                    </a:p>
                  </a:txBody>
                  <a:tcPr/>
                </a:tc>
                <a:tc>
                  <a:txBody>
                    <a:bodyPr/>
                    <a:lstStyle/>
                    <a:p>
                      <a:r>
                        <a:rPr lang="en-US" dirty="0"/>
                        <a:t>Number of</a:t>
                      </a:r>
                      <a:r>
                        <a:rPr lang="en-US" baseline="0" dirty="0"/>
                        <a:t> items in the list (if available)</a:t>
                      </a:r>
                      <a:endParaRPr lang="nl-BE" dirty="0"/>
                    </a:p>
                  </a:txBody>
                  <a:tcPr/>
                </a:tc>
                <a:extLst>
                  <a:ext uri="{0D108BD9-81ED-4DB2-BD59-A6C34878D82A}">
                    <a16:rowId xmlns:a16="http://schemas.microsoft.com/office/drawing/2014/main" val="1133819990"/>
                  </a:ext>
                </a:extLst>
              </a:tr>
              <a:tr h="370840">
                <a:tc>
                  <a:txBody>
                    <a:bodyPr/>
                    <a:lstStyle/>
                    <a:p>
                      <a:r>
                        <a:rPr lang="en-US" dirty="0" err="1"/>
                        <a:t>LastModifiedDate</a:t>
                      </a:r>
                      <a:endParaRPr lang="nl-BE" dirty="0"/>
                    </a:p>
                  </a:txBody>
                  <a:tcPr/>
                </a:tc>
                <a:tc>
                  <a:txBody>
                    <a:bodyPr/>
                    <a:lstStyle/>
                    <a:p>
                      <a:r>
                        <a:rPr lang="en-US" dirty="0"/>
                        <a:t>Scanning tool</a:t>
                      </a:r>
                      <a:endParaRPr lang="nl-BE" dirty="0"/>
                    </a:p>
                  </a:txBody>
                  <a:tcPr/>
                </a:tc>
                <a:tc>
                  <a:txBody>
                    <a:bodyPr/>
                    <a:lstStyle/>
                    <a:p>
                      <a:r>
                        <a:rPr lang="en-US" dirty="0"/>
                        <a:t>Last modification</a:t>
                      </a:r>
                      <a:r>
                        <a:rPr lang="en-US" baseline="0" dirty="0"/>
                        <a:t> at list level (not at individual item level) </a:t>
                      </a:r>
                      <a:r>
                        <a:rPr lang="en-US" baseline="0" dirty="0">
                          <a:sym typeface="Wingdings" panose="05000000000000000000" pitchFamily="2" charset="2"/>
                        </a:rPr>
                        <a:t> less reliable</a:t>
                      </a:r>
                      <a:endParaRPr lang="nl-BE" dirty="0"/>
                    </a:p>
                  </a:txBody>
                  <a:tcPr/>
                </a:tc>
                <a:extLst>
                  <a:ext uri="{0D108BD9-81ED-4DB2-BD59-A6C34878D82A}">
                    <a16:rowId xmlns:a16="http://schemas.microsoft.com/office/drawing/2014/main" val="3918618744"/>
                  </a:ext>
                </a:extLst>
              </a:tr>
            </a:tbl>
          </a:graphicData>
        </a:graphic>
      </p:graphicFrame>
    </p:spTree>
    <p:extLst>
      <p:ext uri="{BB962C8B-B14F-4D97-AF65-F5344CB8AC3E}">
        <p14:creationId xmlns:p14="http://schemas.microsoft.com/office/powerpoint/2010/main" val="29533666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code details</a:t>
            </a:r>
            <a:endParaRPr lang="nl-BE" dirty="0"/>
          </a:p>
        </p:txBody>
      </p:sp>
      <p:pic>
        <p:nvPicPr>
          <p:cNvPr id="3" name="Picture 2"/>
          <p:cNvPicPr>
            <a:picLocks noChangeAspect="1"/>
          </p:cNvPicPr>
          <p:nvPr/>
        </p:nvPicPr>
        <p:blipFill>
          <a:blip r:embed="rId2"/>
          <a:stretch>
            <a:fillRect/>
          </a:stretch>
        </p:blipFill>
        <p:spPr>
          <a:xfrm>
            <a:off x="1343333" y="1165067"/>
            <a:ext cx="8364084" cy="5076101"/>
          </a:xfrm>
          <a:prstGeom prst="rect">
            <a:avLst/>
          </a:prstGeom>
        </p:spPr>
      </p:pic>
      <p:sp>
        <p:nvSpPr>
          <p:cNvPr id="5" name="Rectangular Callout 4"/>
          <p:cNvSpPr/>
          <p:nvPr/>
        </p:nvSpPr>
        <p:spPr bwMode="auto">
          <a:xfrm>
            <a:off x="7906328" y="311480"/>
            <a:ext cx="3879272" cy="1009320"/>
          </a:xfrm>
          <a:prstGeom prst="wedgeRectCallout">
            <a:avLst>
              <a:gd name="adj1" fmla="val -13862"/>
              <a:gd name="adj2" fmla="val 12097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upcoming slides for more details on how to test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332191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InfoPath versus Sandboxed solutions</a:t>
            </a:r>
            <a:endParaRPr lang="nl-BE" dirty="0"/>
          </a:p>
        </p:txBody>
      </p:sp>
      <p:sp>
        <p:nvSpPr>
          <p:cNvPr id="3" name="Text Placeholder 2"/>
          <p:cNvSpPr>
            <a:spLocks noGrp="1"/>
          </p:cNvSpPr>
          <p:nvPr>
            <p:ph type="body" sz="quarter" idx="10"/>
          </p:nvPr>
        </p:nvSpPr>
        <p:spPr/>
        <p:txBody>
          <a:bodyPr/>
          <a:lstStyle/>
          <a:p>
            <a:r>
              <a:rPr lang="en-US" sz="3600" dirty="0"/>
              <a:t>Forms with code behind typically use sandboxed solutions</a:t>
            </a:r>
          </a:p>
          <a:p>
            <a:pPr lvl="1"/>
            <a:r>
              <a:rPr lang="en-US" sz="2000" dirty="0"/>
              <a:t>Sandboxed solutions with code behind are deprecated: </a:t>
            </a:r>
            <a:r>
              <a:rPr lang="en-US" sz="2000" dirty="0">
                <a:hlinkClick r:id="rId2"/>
              </a:rPr>
              <a:t>http://blogs.msdn.com/b/sharepointdev/archive/2014/01/14/deprecation-of-custom-code-in-sandboxed-solutions.aspx</a:t>
            </a:r>
            <a:r>
              <a:rPr lang="en-US" sz="2000" dirty="0"/>
              <a:t> </a:t>
            </a:r>
            <a:endParaRPr lang="nl-BE" sz="2000" dirty="0"/>
          </a:p>
          <a:p>
            <a:pPr lvl="1"/>
            <a:r>
              <a:rPr lang="en-US" sz="2000" dirty="0"/>
              <a:t>Minimize usage of sandboxed solutions with code:</a:t>
            </a:r>
          </a:p>
          <a:p>
            <a:pPr lvl="2"/>
            <a:r>
              <a:rPr lang="en-US" sz="2000" dirty="0">
                <a:solidFill>
                  <a:srgbClr val="FF0000"/>
                </a:solidFill>
              </a:rPr>
              <a:t>MUST</a:t>
            </a:r>
            <a:r>
              <a:rPr lang="en-US" sz="2000" dirty="0"/>
              <a:t>: “Fix” forms with just “useless” code (e.g. empty event handlers)</a:t>
            </a:r>
          </a:p>
          <a:p>
            <a:pPr lvl="2"/>
            <a:r>
              <a:rPr lang="en-US" sz="2000" dirty="0">
                <a:solidFill>
                  <a:schemeClr val="accent2"/>
                </a:solidFill>
              </a:rPr>
              <a:t>RECOMMENDED</a:t>
            </a:r>
            <a:r>
              <a:rPr lang="en-US" sz="2000" dirty="0"/>
              <a:t>: Plan remediation of the remaining forms with code behind, even if they work in </a:t>
            </a:r>
            <a:r>
              <a:rPr lang="en-US" sz="2000" dirty="0" err="1"/>
              <a:t>DvNext</a:t>
            </a:r>
            <a:r>
              <a:rPr lang="en-US" sz="2000" dirty="0"/>
              <a:t> / MT</a:t>
            </a:r>
          </a:p>
          <a:p>
            <a:pPr lvl="1"/>
            <a:r>
              <a:rPr lang="en-US" sz="2000" dirty="0"/>
              <a:t>Sandboxed FTC proxies = FTC and as such not allowed in </a:t>
            </a:r>
            <a:r>
              <a:rPr lang="en-US" sz="2000" dirty="0" err="1"/>
              <a:t>DvNext</a:t>
            </a:r>
            <a:r>
              <a:rPr lang="en-US" sz="2000" dirty="0"/>
              <a:t>/MT</a:t>
            </a:r>
          </a:p>
          <a:p>
            <a:pPr lvl="2"/>
            <a:r>
              <a:rPr lang="en-US" sz="2000" dirty="0">
                <a:solidFill>
                  <a:srgbClr val="EB3C00"/>
                </a:solidFill>
              </a:rPr>
              <a:t>MUST</a:t>
            </a:r>
            <a:r>
              <a:rPr lang="en-US" sz="2000" dirty="0"/>
              <a:t>: Remediate form to remove dependency on FTC proxy</a:t>
            </a:r>
          </a:p>
          <a:p>
            <a:r>
              <a:rPr lang="en-US" sz="3600" dirty="0"/>
              <a:t>No sandbox, but code behind = Administrator deployed forms</a:t>
            </a:r>
          </a:p>
          <a:p>
            <a:pPr lvl="1"/>
            <a:r>
              <a:rPr lang="en-US" sz="2000" dirty="0">
                <a:solidFill>
                  <a:srgbClr val="EB3C00"/>
                </a:solidFill>
              </a:rPr>
              <a:t>MUST</a:t>
            </a:r>
            <a:r>
              <a:rPr lang="en-US" sz="2000" dirty="0"/>
              <a:t>: Remediation is required since these forms are not allowed in </a:t>
            </a:r>
            <a:r>
              <a:rPr lang="en-US" sz="2000" dirty="0" err="1"/>
              <a:t>DvNext</a:t>
            </a:r>
            <a:r>
              <a:rPr lang="en-US" sz="2000" dirty="0"/>
              <a:t>/MT</a:t>
            </a:r>
          </a:p>
          <a:p>
            <a:endParaRPr lang="nl-BE" sz="3600" dirty="0"/>
          </a:p>
        </p:txBody>
      </p:sp>
    </p:spTree>
    <p:extLst>
      <p:ext uri="{BB962C8B-B14F-4D97-AF65-F5344CB8AC3E}">
        <p14:creationId xmlns:p14="http://schemas.microsoft.com/office/powerpoint/2010/main" val="18598200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Self-service manual</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unsupported soap/rest calls</a:t>
            </a:r>
            <a:endParaRPr lang="nl-BE" dirty="0"/>
          </a:p>
        </p:txBody>
      </p:sp>
      <p:sp>
        <p:nvSpPr>
          <p:cNvPr id="3" name="Text Placeholder 2"/>
          <p:cNvSpPr>
            <a:spLocks noGrp="1"/>
          </p:cNvSpPr>
          <p:nvPr>
            <p:ph type="body" sz="quarter" idx="10"/>
          </p:nvPr>
        </p:nvSpPr>
        <p:spPr>
          <a:xfrm>
            <a:off x="585480" y="1447799"/>
            <a:ext cx="11082646" cy="2043636"/>
          </a:xfrm>
        </p:spPr>
        <p:txBody>
          <a:bodyPr/>
          <a:lstStyle/>
          <a:p>
            <a:r>
              <a:rPr lang="en-US" dirty="0"/>
              <a:t>Root causes for failing soap/rest calls are:</a:t>
            </a:r>
          </a:p>
          <a:p>
            <a:pPr lvl="1"/>
            <a:r>
              <a:rPr lang="en-US" dirty="0"/>
              <a:t>SharePoint loop back protection</a:t>
            </a:r>
          </a:p>
          <a:p>
            <a:pPr lvl="1"/>
            <a:r>
              <a:rPr lang="en-US" dirty="0"/>
              <a:t>Secured services</a:t>
            </a:r>
          </a:p>
          <a:p>
            <a:pPr lvl="2"/>
            <a:r>
              <a:rPr lang="en-US" dirty="0"/>
              <a:t>Unavailability of the “Authentication” section in the used UDCX files or embedded authentication in forms</a:t>
            </a:r>
          </a:p>
          <a:p>
            <a:pPr lvl="2"/>
            <a:r>
              <a:rPr lang="en-US" dirty="0"/>
              <a:t>Embedded credentials</a:t>
            </a:r>
          </a:p>
          <a:p>
            <a:pPr lvl="1"/>
            <a:r>
              <a:rPr lang="en-US" dirty="0"/>
              <a:t>Network setup in </a:t>
            </a:r>
            <a:r>
              <a:rPr lang="en-US" dirty="0" err="1"/>
              <a:t>DvNext</a:t>
            </a:r>
            <a:r>
              <a:rPr lang="en-US" dirty="0"/>
              <a:t>/MT</a:t>
            </a:r>
          </a:p>
          <a:p>
            <a:pPr lvl="1"/>
            <a:r>
              <a:rPr lang="en-US" dirty="0"/>
              <a:t>Using non publicly trusted SSL certificates</a:t>
            </a:r>
          </a:p>
          <a:p>
            <a:pPr marL="284162" lvl="1" indent="0">
              <a:buNone/>
            </a:pPr>
            <a:endParaRPr lang="nl-BE" dirty="0"/>
          </a:p>
        </p:txBody>
      </p:sp>
    </p:spTree>
    <p:extLst>
      <p:ext uri="{BB962C8B-B14F-4D97-AF65-F5344CB8AC3E}">
        <p14:creationId xmlns:p14="http://schemas.microsoft.com/office/powerpoint/2010/main" val="6639991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dirty="0"/>
              <a:t>In </a:t>
            </a:r>
            <a:r>
              <a:rPr lang="en-US" dirty="0" err="1"/>
              <a:t>DvNext</a:t>
            </a:r>
            <a:r>
              <a:rPr lang="en-US" dirty="0"/>
              <a:t>/MT there loop back protection enabled resulting in errors when services hosted on SharePoint call another service hosted by SharePoint</a:t>
            </a:r>
          </a:p>
          <a:p>
            <a:pPr lvl="1"/>
            <a:r>
              <a:rPr lang="en-US" dirty="0"/>
              <a:t>See </a:t>
            </a:r>
            <a:r>
              <a:rPr lang="en-US" dirty="0">
                <a:hlinkClick r:id="rId2"/>
              </a:rPr>
              <a:t>https://support.microsoft.com/en-us/kb/2674193</a:t>
            </a:r>
            <a:r>
              <a:rPr lang="en-US" dirty="0"/>
              <a:t> and </a:t>
            </a:r>
            <a:r>
              <a:rPr lang="en-US" dirty="0">
                <a:hlinkClick r:id="rId3"/>
              </a:rPr>
              <a:t>http://blogs.technet.com/b/rajbugga/archive/2013/08/07/infopath-over-claims-authentication-sharepoint-2010-amp-2013.aspx</a:t>
            </a:r>
            <a:r>
              <a:rPr lang="en-US" dirty="0"/>
              <a:t> </a:t>
            </a:r>
          </a:p>
          <a:p>
            <a:r>
              <a:rPr lang="en-US" dirty="0"/>
              <a:t>This does </a:t>
            </a:r>
            <a:r>
              <a:rPr lang="en-US" b="1" dirty="0"/>
              <a:t>*not* </a:t>
            </a:r>
            <a:r>
              <a:rPr lang="en-US" dirty="0"/>
              <a:t>apply to SP2013 workflow as that’s running as a “supporting Azure service” thus outside of SharePoint </a:t>
            </a:r>
          </a:p>
        </p:txBody>
      </p:sp>
    </p:spTree>
    <p:extLst>
      <p:ext uri="{BB962C8B-B14F-4D97-AF65-F5344CB8AC3E}">
        <p14:creationId xmlns:p14="http://schemas.microsoft.com/office/powerpoint/2010/main" val="29222299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Tree>
    <p:extLst>
      <p:ext uri="{BB962C8B-B14F-4D97-AF65-F5344CB8AC3E}">
        <p14:creationId xmlns:p14="http://schemas.microsoft.com/office/powerpoint/2010/main" val="16899798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secured services</a:t>
            </a:r>
            <a:endParaRPr lang="nl-BE" dirty="0"/>
          </a:p>
        </p:txBody>
      </p:sp>
      <p:sp>
        <p:nvSpPr>
          <p:cNvPr id="3" name="Text Placeholder 2"/>
          <p:cNvSpPr>
            <a:spLocks noGrp="1"/>
          </p:cNvSpPr>
          <p:nvPr>
            <p:ph type="body" sz="quarter" idx="10"/>
          </p:nvPr>
        </p:nvSpPr>
        <p:spPr/>
        <p:txBody>
          <a:bodyPr/>
          <a:lstStyle/>
          <a:p>
            <a:r>
              <a:rPr lang="en-US" sz="3600" dirty="0"/>
              <a:t>In </a:t>
            </a:r>
            <a:r>
              <a:rPr lang="en-US" sz="3600" dirty="0" err="1"/>
              <a:t>DvNext</a:t>
            </a:r>
            <a:r>
              <a:rPr lang="en-US" sz="3600" dirty="0"/>
              <a:t>/MT InfoPath Forms services cannot call protected services:</a:t>
            </a:r>
          </a:p>
          <a:p>
            <a:pPr lvl="1"/>
            <a:endParaRPr lang="nl-BE" sz="400" dirty="0"/>
          </a:p>
          <a:p>
            <a:pPr lvl="1"/>
            <a:r>
              <a:rPr lang="en-US" sz="2000" dirty="0"/>
              <a:t>Adding credentials in the service request will fail</a:t>
            </a:r>
          </a:p>
          <a:p>
            <a:pPr lvl="1"/>
            <a:r>
              <a:rPr lang="en-US" sz="2000" dirty="0"/>
              <a:t>Using credentials or a secure store definition will not work as the “Authentication” section of the UDCX files is prohibited in </a:t>
            </a:r>
            <a:r>
              <a:rPr lang="en-US" sz="2000" dirty="0" err="1"/>
              <a:t>DvNext</a:t>
            </a:r>
            <a:r>
              <a:rPr lang="en-US" sz="2000" dirty="0"/>
              <a:t>/MT</a:t>
            </a:r>
          </a:p>
          <a:p>
            <a:pPr lvl="1"/>
            <a:r>
              <a:rPr lang="en-US" sz="2000" b="1" dirty="0">
                <a:solidFill>
                  <a:srgbClr val="FF0000"/>
                </a:solidFill>
              </a:rPr>
              <a:t>Resolution</a:t>
            </a:r>
            <a:r>
              <a:rPr lang="en-US" sz="2000" dirty="0"/>
              <a:t>:</a:t>
            </a:r>
          </a:p>
          <a:p>
            <a:pPr lvl="2"/>
            <a:r>
              <a:rPr lang="en-US" sz="2000" dirty="0"/>
              <a:t>Make services unauthenticated callable and provide additional “security date” as input parameters to the service (for custom services)</a:t>
            </a:r>
          </a:p>
          <a:p>
            <a:pPr lvl="2"/>
            <a:r>
              <a:rPr lang="en-US" sz="2000" dirty="0"/>
              <a:t>Create your own “proxy” service for existing SharePoint ASMX operations, see next slide for more details</a:t>
            </a:r>
          </a:p>
          <a:p>
            <a:pPr lvl="2"/>
            <a:r>
              <a:rPr lang="en-US" sz="2000" dirty="0"/>
              <a:t>Move away from InfoPath and create a SharePoint Add-In</a:t>
            </a:r>
          </a:p>
          <a:p>
            <a:pPr lvl="2"/>
            <a:endParaRPr lang="nl-BE" sz="2000" dirty="0"/>
          </a:p>
        </p:txBody>
      </p:sp>
    </p:spTree>
    <p:extLst>
      <p:ext uri="{BB962C8B-B14F-4D97-AF65-F5344CB8AC3E}">
        <p14:creationId xmlns:p14="http://schemas.microsoft.com/office/powerpoint/2010/main" val="4860895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to call an “not supported” ASMX service</a:t>
            </a:r>
            <a:endParaRPr lang="nl-BE" sz="4800" dirty="0"/>
          </a:p>
        </p:txBody>
      </p:sp>
      <p:sp>
        <p:nvSpPr>
          <p:cNvPr id="3" name="Text Placeholder 2"/>
          <p:cNvSpPr>
            <a:spLocks noGrp="1"/>
          </p:cNvSpPr>
          <p:nvPr>
            <p:ph type="body" sz="quarter" idx="10"/>
          </p:nvPr>
        </p:nvSpPr>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14197392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a:t>
            </a:r>
            <a:endParaRPr lang="nl-BE" dirty="0"/>
          </a:p>
        </p:txBody>
      </p:sp>
      <p:sp>
        <p:nvSpPr>
          <p:cNvPr id="3" name="Text Placeholder 2"/>
          <p:cNvSpPr>
            <a:spLocks noGrp="1"/>
          </p:cNvSpPr>
          <p:nvPr>
            <p:ph type="body" sz="quarter" idx="10"/>
          </p:nvPr>
        </p:nvSpPr>
        <p:spPr/>
        <p:txBody>
          <a:bodyPr/>
          <a:lstStyle/>
          <a:p>
            <a:r>
              <a:rPr lang="en-US" dirty="0"/>
              <a:t>InfoPath forms services is the SharePoint component that executes soap/rest calls</a:t>
            </a:r>
          </a:p>
          <a:p>
            <a:pPr lvl="1"/>
            <a:r>
              <a:rPr lang="en-US" dirty="0"/>
              <a:t>SP servers should be able to resolve the service host name</a:t>
            </a:r>
          </a:p>
          <a:p>
            <a:pPr lvl="1"/>
            <a:r>
              <a:rPr lang="en-US" dirty="0"/>
              <a:t>SP servers should be able to have a network path to the service endpoint</a:t>
            </a:r>
            <a:endParaRPr lang="nl-BE" dirty="0"/>
          </a:p>
        </p:txBody>
      </p:sp>
    </p:spTree>
    <p:extLst>
      <p:ext uri="{BB962C8B-B14F-4D97-AF65-F5344CB8AC3E}">
        <p14:creationId xmlns:p14="http://schemas.microsoft.com/office/powerpoint/2010/main" val="19073210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 - DNS</a:t>
            </a:r>
            <a:endParaRPr lang="nl-BE" dirty="0"/>
          </a:p>
        </p:txBody>
      </p:sp>
      <p:sp>
        <p:nvSpPr>
          <p:cNvPr id="3" name="Text Placeholder 2"/>
          <p:cNvSpPr>
            <a:spLocks noGrp="1"/>
          </p:cNvSpPr>
          <p:nvPr>
            <p:ph type="body" sz="quarter" idx="10"/>
          </p:nvPr>
        </p:nvSpPr>
        <p:spPr>
          <a:xfrm>
            <a:off x="519112" y="1447798"/>
            <a:ext cx="11149013" cy="4795119"/>
          </a:xfrm>
        </p:spPr>
        <p:txBody>
          <a:bodyPr/>
          <a:lstStyle/>
          <a:p>
            <a:r>
              <a:rPr lang="en-US" sz="3600" dirty="0"/>
              <a:t>What’s the setup in “current” D:</a:t>
            </a:r>
          </a:p>
          <a:p>
            <a:pPr lvl="1"/>
            <a:r>
              <a:rPr lang="en-US" sz="2000" dirty="0"/>
              <a:t>SharePoint and the services that need to be used from InfoPath are in the same network</a:t>
            </a:r>
          </a:p>
          <a:p>
            <a:pPr lvl="1"/>
            <a:r>
              <a:rPr lang="en-US" sz="2000" b="1" dirty="0"/>
              <a:t>Result:</a:t>
            </a:r>
            <a:r>
              <a:rPr lang="en-US" sz="2000" dirty="0"/>
              <a:t> SP servers can resolve hosts from internal customer DNS</a:t>
            </a:r>
          </a:p>
          <a:p>
            <a:r>
              <a:rPr lang="en-US" sz="3600" dirty="0"/>
              <a:t>What’s the setup in MT / </a:t>
            </a:r>
            <a:r>
              <a:rPr lang="en-US" sz="3600" dirty="0" err="1"/>
              <a:t>DvNext</a:t>
            </a:r>
            <a:r>
              <a:rPr lang="en-US" sz="3600" dirty="0"/>
              <a:t>:</a:t>
            </a:r>
          </a:p>
          <a:p>
            <a:pPr lvl="1"/>
            <a:r>
              <a:rPr lang="en-US" sz="2000" dirty="0"/>
              <a:t>Customers can have a private MPLS/AER connection with MSFT</a:t>
            </a:r>
          </a:p>
          <a:p>
            <a:pPr lvl="1"/>
            <a:r>
              <a:rPr lang="en-US" sz="2000" dirty="0"/>
              <a:t>There’s </a:t>
            </a:r>
            <a:r>
              <a:rPr lang="en-US" sz="2000" b="1" dirty="0"/>
              <a:t>*no* </a:t>
            </a:r>
            <a:r>
              <a:rPr lang="en-US" sz="2000" dirty="0"/>
              <a:t>AD/DNS integration</a:t>
            </a:r>
          </a:p>
          <a:p>
            <a:pPr lvl="1"/>
            <a:r>
              <a:rPr lang="en-US" sz="2000" b="1" dirty="0"/>
              <a:t>Result</a:t>
            </a:r>
            <a:r>
              <a:rPr lang="en-US" sz="2000" dirty="0"/>
              <a:t>: SP servers cannot resolve hosts from internal DNS</a:t>
            </a:r>
          </a:p>
          <a:p>
            <a:pPr lvl="1"/>
            <a:r>
              <a:rPr lang="en-US" sz="2000" b="1" dirty="0">
                <a:solidFill>
                  <a:srgbClr val="EB3C00"/>
                </a:solidFill>
              </a:rPr>
              <a:t>Resolution:</a:t>
            </a:r>
          </a:p>
          <a:p>
            <a:pPr lvl="2"/>
            <a:r>
              <a:rPr lang="en-US" sz="2000" dirty="0"/>
              <a:t>Publish endpoints in public DNS (using internal IP addresses)</a:t>
            </a:r>
          </a:p>
        </p:txBody>
      </p:sp>
    </p:spTree>
    <p:extLst>
      <p:ext uri="{BB962C8B-B14F-4D97-AF65-F5344CB8AC3E}">
        <p14:creationId xmlns:p14="http://schemas.microsoft.com/office/powerpoint/2010/main" val="919243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Root causes – Network setup - Certificates</a:t>
            </a:r>
            <a:endParaRPr lang="nl-BE" sz="4800" dirty="0"/>
          </a:p>
        </p:txBody>
      </p:sp>
      <p:sp>
        <p:nvSpPr>
          <p:cNvPr id="3" name="Text Placeholder 2"/>
          <p:cNvSpPr>
            <a:spLocks noGrp="1"/>
          </p:cNvSpPr>
          <p:nvPr>
            <p:ph type="body" sz="quarter" idx="10"/>
          </p:nvPr>
        </p:nvSpPr>
        <p:spPr/>
        <p:txBody>
          <a:bodyPr/>
          <a:lstStyle/>
          <a:p>
            <a:r>
              <a:rPr lang="en-US" dirty="0"/>
              <a:t>What’s the setup in “current” on-premises:</a:t>
            </a:r>
          </a:p>
          <a:p>
            <a:pPr lvl="1"/>
            <a:r>
              <a:rPr lang="en-US" dirty="0"/>
              <a:t>Customer issued certs can be deployed to SP farm trusted certs</a:t>
            </a:r>
          </a:p>
          <a:p>
            <a:pPr lvl="1"/>
            <a:r>
              <a:rPr lang="en-US" dirty="0"/>
              <a:t>Calling an service secured with a customer issued cert works</a:t>
            </a:r>
          </a:p>
          <a:p>
            <a:r>
              <a:rPr lang="en-US" dirty="0"/>
              <a:t>What’s the setup in </a:t>
            </a:r>
            <a:r>
              <a:rPr lang="en-US" dirty="0" err="1"/>
              <a:t>DvNext</a:t>
            </a:r>
            <a:r>
              <a:rPr lang="en-US" dirty="0"/>
              <a:t>/MT:</a:t>
            </a:r>
          </a:p>
          <a:p>
            <a:pPr lvl="1"/>
            <a:r>
              <a:rPr lang="en-US" dirty="0"/>
              <a:t>Only certificates issued by publicly trusted authorities are trusted</a:t>
            </a:r>
          </a:p>
          <a:p>
            <a:pPr lvl="1"/>
            <a:r>
              <a:rPr lang="en-US" dirty="0"/>
              <a:t>Calling services using a customer issued cert results in “The underlying connection was closed: Could not establish trust relationship for the SSL/TLS secure channel”</a:t>
            </a:r>
          </a:p>
          <a:p>
            <a:pPr lvl="1"/>
            <a:r>
              <a:rPr lang="en-US" b="1" dirty="0">
                <a:solidFill>
                  <a:srgbClr val="EB3C00"/>
                </a:solidFill>
              </a:rPr>
              <a:t>Resolution:</a:t>
            </a:r>
          </a:p>
          <a:p>
            <a:pPr lvl="2"/>
            <a:r>
              <a:rPr lang="en-US" dirty="0"/>
              <a:t>Switch service to use a publicly trusted certificate</a:t>
            </a:r>
          </a:p>
          <a:p>
            <a:pPr lvl="1"/>
            <a:endParaRPr lang="en-US" dirty="0"/>
          </a:p>
          <a:p>
            <a:endParaRPr lang="nl-BE" dirty="0"/>
          </a:p>
        </p:txBody>
      </p:sp>
    </p:spTree>
    <p:extLst>
      <p:ext uri="{BB962C8B-B14F-4D97-AF65-F5344CB8AC3E}">
        <p14:creationId xmlns:p14="http://schemas.microsoft.com/office/powerpoint/2010/main" val="21754454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data connections</a:t>
            </a:r>
            <a:endParaRPr lang="nl-BE" dirty="0"/>
          </a:p>
        </p:txBody>
      </p:sp>
      <p:sp>
        <p:nvSpPr>
          <p:cNvPr id="3" name="Text Placeholder 2"/>
          <p:cNvSpPr>
            <a:spLocks noGrp="1"/>
          </p:cNvSpPr>
          <p:nvPr>
            <p:ph type="body" sz="quarter" idx="10"/>
          </p:nvPr>
        </p:nvSpPr>
        <p:spPr>
          <a:xfrm>
            <a:off x="605214" y="1447799"/>
            <a:ext cx="11062911" cy="2043636"/>
          </a:xfrm>
        </p:spPr>
        <p:txBody>
          <a:bodyPr/>
          <a:lstStyle/>
          <a:p>
            <a:r>
              <a:rPr lang="en-US" dirty="0"/>
              <a:t>Root causes for failing data connections are:</a:t>
            </a:r>
          </a:p>
          <a:p>
            <a:pPr lvl="1"/>
            <a:r>
              <a:rPr lang="en-US" dirty="0"/>
              <a:t>Network setup in </a:t>
            </a:r>
            <a:r>
              <a:rPr lang="en-US" dirty="0" err="1"/>
              <a:t>DvNext</a:t>
            </a:r>
            <a:r>
              <a:rPr lang="en-US" dirty="0"/>
              <a:t>/MT</a:t>
            </a:r>
          </a:p>
          <a:p>
            <a:pPr lvl="1"/>
            <a:r>
              <a:rPr lang="en-US" dirty="0"/>
              <a:t>Unavailability of the “Authentication” section in the used UDCX files or embedded authentication in forms</a:t>
            </a:r>
          </a:p>
          <a:p>
            <a:pPr lvl="1"/>
            <a:r>
              <a:rPr lang="en-US" dirty="0"/>
              <a:t>Embedded credentials</a:t>
            </a:r>
          </a:p>
          <a:p>
            <a:pPr lvl="1"/>
            <a:endParaRPr lang="nl-BE" dirty="0"/>
          </a:p>
        </p:txBody>
      </p:sp>
    </p:spTree>
    <p:extLst>
      <p:ext uri="{BB962C8B-B14F-4D97-AF65-F5344CB8AC3E}">
        <p14:creationId xmlns:p14="http://schemas.microsoft.com/office/powerpoint/2010/main" val="4989406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Testing</a:t>
            </a:r>
          </a:p>
        </p:txBody>
      </p:sp>
    </p:spTree>
    <p:extLst>
      <p:ext uri="{BB962C8B-B14F-4D97-AF65-F5344CB8AC3E}">
        <p14:creationId xmlns:p14="http://schemas.microsoft.com/office/powerpoint/2010/main" val="6191615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Introduction</a:t>
            </a:r>
          </a:p>
          <a:p>
            <a:r>
              <a:rPr lang="en-US" dirty="0"/>
              <a:t>Analysis approach</a:t>
            </a:r>
          </a:p>
          <a:p>
            <a:r>
              <a:rPr lang="en-US" dirty="0"/>
              <a:t>Remediation approach</a:t>
            </a:r>
          </a:p>
          <a:p>
            <a:r>
              <a:rPr lang="en-US" dirty="0"/>
              <a:t>Your data</a:t>
            </a:r>
          </a:p>
          <a:p>
            <a:r>
              <a:rPr lang="en-US" dirty="0"/>
              <a:t>Form Testing</a:t>
            </a:r>
          </a:p>
          <a:p>
            <a:r>
              <a:rPr lang="en-US" dirty="0"/>
              <a:t>Form Remediation</a:t>
            </a:r>
          </a:p>
          <a:p>
            <a:r>
              <a:rPr lang="en-US" dirty="0"/>
              <a:t>InfoPath Safe Driving rules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a:xfrm>
            <a:off x="519112" y="1447798"/>
            <a:ext cx="11149013" cy="3475183"/>
          </a:xfrm>
        </p:spPr>
        <p:txBody>
          <a:bodyPr/>
          <a:lstStyle/>
          <a:p>
            <a:r>
              <a:rPr lang="en-US" dirty="0"/>
              <a:t>The forms listed are potentially problematic forms…testing is the only way to rule out things:</a:t>
            </a:r>
          </a:p>
          <a:p>
            <a:pPr lvl="1"/>
            <a:r>
              <a:rPr lang="en-US" dirty="0"/>
              <a:t>Some forms will simply work (forms with code marked as validation required)</a:t>
            </a:r>
          </a:p>
          <a:p>
            <a:pPr lvl="1"/>
            <a:r>
              <a:rPr lang="en-US" dirty="0"/>
              <a:t>Some forms can be made to work by changing / republishing them</a:t>
            </a:r>
          </a:p>
        </p:txBody>
      </p:sp>
    </p:spTree>
    <p:extLst>
      <p:ext uri="{BB962C8B-B14F-4D97-AF65-F5344CB8AC3E}">
        <p14:creationId xmlns:p14="http://schemas.microsoft.com/office/powerpoint/2010/main" val="32843904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environments</a:t>
            </a:r>
            <a:endParaRPr lang="nl-BE" dirty="0"/>
          </a:p>
        </p:txBody>
      </p:sp>
      <p:sp>
        <p:nvSpPr>
          <p:cNvPr id="3" name="Text Placeholder 2"/>
          <p:cNvSpPr>
            <a:spLocks noGrp="1"/>
          </p:cNvSpPr>
          <p:nvPr>
            <p:ph type="body" sz="quarter" idx="10"/>
          </p:nvPr>
        </p:nvSpPr>
        <p:spPr/>
        <p:txBody>
          <a:bodyPr/>
          <a:lstStyle/>
          <a:p>
            <a:r>
              <a:rPr lang="en-US" dirty="0"/>
              <a:t>You’ve started the </a:t>
            </a:r>
            <a:r>
              <a:rPr lang="en-US" dirty="0" err="1"/>
              <a:t>DvNext</a:t>
            </a:r>
            <a:r>
              <a:rPr lang="en-US" dirty="0"/>
              <a:t>/MT migration:</a:t>
            </a:r>
          </a:p>
          <a:p>
            <a:pPr lvl="1"/>
            <a:r>
              <a:rPr lang="en-US" dirty="0"/>
              <a:t>Test in a </a:t>
            </a:r>
            <a:r>
              <a:rPr lang="en-US" dirty="0" err="1"/>
              <a:t>DvNext</a:t>
            </a:r>
            <a:r>
              <a:rPr lang="en-US" dirty="0"/>
              <a:t>/MT environment:</a:t>
            </a:r>
          </a:p>
          <a:p>
            <a:pPr lvl="2"/>
            <a:r>
              <a:rPr lang="en-US" dirty="0"/>
              <a:t>Create a test site collection and publish the needed forms in that site collection</a:t>
            </a:r>
          </a:p>
          <a:p>
            <a:endParaRPr lang="en-US" dirty="0"/>
          </a:p>
        </p:txBody>
      </p:sp>
    </p:spTree>
    <p:extLst>
      <p:ext uri="{BB962C8B-B14F-4D97-AF65-F5344CB8AC3E}">
        <p14:creationId xmlns:p14="http://schemas.microsoft.com/office/powerpoint/2010/main" val="30567781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testing approach</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09414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Test the form</a:t>
            </a:r>
            <a:endParaRPr lang="nl-BE" dirty="0"/>
          </a:p>
        </p:txBody>
      </p:sp>
    </p:spTree>
    <p:extLst>
      <p:ext uri="{BB962C8B-B14F-4D97-AF65-F5344CB8AC3E}">
        <p14:creationId xmlns:p14="http://schemas.microsoft.com/office/powerpoint/2010/main" val="17868232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Publish the form to a new library in the test site collection</a:t>
            </a:r>
          </a:p>
          <a:p>
            <a:pPr lvl="1"/>
            <a:r>
              <a:rPr lang="en-US" dirty="0"/>
              <a:t>Test the form</a:t>
            </a:r>
          </a:p>
          <a:p>
            <a:pPr marL="0" indent="0">
              <a:buNone/>
            </a:pPr>
            <a:endParaRPr lang="nl-BE" dirty="0"/>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19338203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content type</a:t>
            </a:r>
            <a:endParaRPr lang="nl-BE" dirty="0"/>
          </a:p>
        </p:txBody>
      </p:sp>
      <p:sp>
        <p:nvSpPr>
          <p:cNvPr id="3" name="Text Placeholder 2"/>
          <p:cNvSpPr>
            <a:spLocks noGrp="1"/>
          </p:cNvSpPr>
          <p:nvPr>
            <p:ph type="body" sz="quarter" idx="10"/>
          </p:nvPr>
        </p:nvSpPr>
        <p:spPr>
          <a:xfrm>
            <a:off x="519113" y="1272309"/>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Publish the form to a new content type in the test site collection</a:t>
            </a:r>
          </a:p>
          <a:p>
            <a:pPr lvl="1"/>
            <a:r>
              <a:rPr lang="en-US" dirty="0"/>
              <a:t>Test the form</a:t>
            </a:r>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187387"/>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242887726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flows</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215685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managed code</a:t>
            </a:r>
            <a:endParaRPr lang="nl-BE"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1" idx="2"/>
            <a:endCxn id="14" idx="0"/>
          </p:cNvCxnSpPr>
          <p:nvPr/>
        </p:nvCxnSpPr>
        <p:spPr>
          <a:xfrm flipH="1">
            <a:off x="4064351" y="3071698"/>
            <a:ext cx="1" cy="8327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19111" y="214078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Validation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3293115"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76798" y="3904435"/>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Useless code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24720"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5336071"/>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14" idx="3"/>
            <a:endCxn id="49" idx="2"/>
          </p:cNvCxnSpPr>
          <p:nvPr/>
        </p:nvCxnSpPr>
        <p:spPr>
          <a:xfrm flipV="1">
            <a:off x="4751903" y="2902483"/>
            <a:ext cx="1660370" cy="149313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2"/>
            <a:endCxn id="50" idx="0"/>
          </p:cNvCxnSpPr>
          <p:nvPr/>
        </p:nvCxnSpPr>
        <p:spPr>
          <a:xfrm flipH="1">
            <a:off x="1572418" y="3071698"/>
            <a:ext cx="1" cy="22643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259973" y="1071696"/>
            <a:ext cx="2755558"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415431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41" idx="1"/>
          </p:cNvCxnSpPr>
          <p:nvPr/>
        </p:nvCxnSpPr>
        <p:spPr>
          <a:xfrm>
            <a:off x="2343655" y="2411298"/>
            <a:ext cx="949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1" idx="3"/>
            <a:endCxn id="49" idx="1"/>
          </p:cNvCxnSpPr>
          <p:nvPr/>
        </p:nvCxnSpPr>
        <p:spPr>
          <a:xfrm>
            <a:off x="4835588" y="2411298"/>
            <a:ext cx="88913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9" name="TextBox 78"/>
          <p:cNvSpPr txBox="1"/>
          <p:nvPr/>
        </p:nvSpPr>
        <p:spPr>
          <a:xfrm>
            <a:off x="4107663" y="3326480"/>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404061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51435962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forms with code behind</a:t>
            </a:r>
            <a:endParaRPr lang="nl-BE" dirty="0"/>
          </a:p>
        </p:txBody>
      </p:sp>
      <p:sp>
        <p:nvSpPr>
          <p:cNvPr id="3" name="Text Placeholder 2"/>
          <p:cNvSpPr>
            <a:spLocks noGrp="1"/>
          </p:cNvSpPr>
          <p:nvPr>
            <p:ph type="body" sz="quarter" idx="10"/>
          </p:nvPr>
        </p:nvSpPr>
        <p:spPr>
          <a:xfrm>
            <a:off x="519113" y="1447799"/>
            <a:ext cx="9280670" cy="2043636"/>
          </a:xfrm>
        </p:spPr>
        <p:txBody>
          <a:bodyPr/>
          <a:lstStyle/>
          <a:p>
            <a:r>
              <a:rPr lang="en-US" dirty="0"/>
              <a:t>Forms with “useless” code:</a:t>
            </a:r>
          </a:p>
          <a:p>
            <a:pPr lvl="1"/>
            <a:r>
              <a:rPr lang="en-US" dirty="0">
                <a:solidFill>
                  <a:schemeClr val="accent1"/>
                </a:solidFill>
              </a:rPr>
              <a:t>See the “fix” guidance in this deck</a:t>
            </a:r>
            <a:endParaRPr lang="nl-BE" dirty="0">
              <a:solidFill>
                <a:schemeClr val="accent1"/>
              </a:solidFill>
            </a:endParaRPr>
          </a:p>
          <a:p>
            <a:pPr marL="284162" lvl="1" indent="0">
              <a:buNone/>
            </a:pPr>
            <a:endParaRPr lang="en-US" dirty="0"/>
          </a:p>
          <a:p>
            <a:r>
              <a:rPr lang="en-US" dirty="0"/>
              <a:t>Forms marked as “</a:t>
            </a:r>
            <a:r>
              <a:rPr lang="en-US" dirty="0" err="1"/>
              <a:t>ValidationRequired</a:t>
            </a:r>
            <a:r>
              <a:rPr lang="en-US" dirty="0"/>
              <a:t>”:</a:t>
            </a:r>
          </a:p>
          <a:p>
            <a:pPr lvl="1"/>
            <a:r>
              <a:rPr lang="en-US" dirty="0"/>
              <a:t>Can be republished from the InfoPath XSN file</a:t>
            </a:r>
            <a:br>
              <a:rPr lang="en-US" dirty="0"/>
            </a:br>
            <a:endParaRPr lang="en-US" dirty="0"/>
          </a:p>
          <a:p>
            <a:r>
              <a:rPr lang="en-US" dirty="0"/>
              <a:t>Forms marked as “</a:t>
            </a:r>
            <a:r>
              <a:rPr lang="en-US" dirty="0" err="1"/>
              <a:t>RemediationRequired</a:t>
            </a:r>
            <a:r>
              <a:rPr lang="en-US" dirty="0"/>
              <a:t>”:</a:t>
            </a:r>
          </a:p>
          <a:p>
            <a:pPr lvl="1"/>
            <a:r>
              <a:rPr lang="en-US" dirty="0"/>
              <a:t>Can not be simply republished as form needs to be upgraded to at least InfoPath 2010 level</a:t>
            </a:r>
          </a:p>
          <a:p>
            <a:pPr lvl="1"/>
            <a:r>
              <a:rPr lang="en-US" dirty="0"/>
              <a:t>You can face errors like shown in the image</a:t>
            </a:r>
          </a:p>
          <a:p>
            <a:pPr lvl="1"/>
            <a:r>
              <a:rPr lang="en-US" dirty="0">
                <a:solidFill>
                  <a:schemeClr val="accent1"/>
                </a:solidFill>
              </a:rPr>
              <a:t>See the “fix” guidance in this deck</a:t>
            </a:r>
            <a:endParaRPr lang="nl-BE" dirty="0">
              <a:solidFill>
                <a:schemeClr val="accent1"/>
              </a:solidFill>
            </a:endParaRPr>
          </a:p>
          <a:p>
            <a:pPr lvl="2"/>
            <a:endParaRPr lang="nl-BE" dirty="0"/>
          </a:p>
        </p:txBody>
      </p:sp>
      <p:pic>
        <p:nvPicPr>
          <p:cNvPr id="4" name="Picture 3"/>
          <p:cNvPicPr>
            <a:picLocks noChangeAspect="1"/>
          </p:cNvPicPr>
          <p:nvPr/>
        </p:nvPicPr>
        <p:blipFill>
          <a:blip r:embed="rId2"/>
          <a:stretch>
            <a:fillRect/>
          </a:stretch>
        </p:blipFill>
        <p:spPr>
          <a:xfrm>
            <a:off x="9994419" y="2678479"/>
            <a:ext cx="1942857" cy="3257143"/>
          </a:xfrm>
          <a:prstGeom prst="rect">
            <a:avLst/>
          </a:prstGeom>
        </p:spPr>
      </p:pic>
    </p:spTree>
    <p:extLst>
      <p:ext uri="{BB962C8B-B14F-4D97-AF65-F5344CB8AC3E}">
        <p14:creationId xmlns:p14="http://schemas.microsoft.com/office/powerpoint/2010/main" val="116602049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unsupported soap calls</a:t>
            </a:r>
            <a:endParaRPr lang="nl-BE" dirty="0"/>
          </a:p>
        </p:txBody>
      </p:sp>
      <p:sp>
        <p:nvSpPr>
          <p:cNvPr id="3" name="Flowchart: Decision 2"/>
          <p:cNvSpPr/>
          <p:nvPr/>
        </p:nvSpPr>
        <p:spPr bwMode="auto">
          <a:xfrm>
            <a:off x="8820460"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0" name="Elbow Connector 9"/>
          <p:cNvCxnSpPr>
            <a:stCxn id="3" idx="2"/>
            <a:endCxn id="50" idx="3"/>
          </p:cNvCxnSpPr>
          <p:nvPr/>
        </p:nvCxnSpPr>
        <p:spPr>
          <a:xfrm rot="5400000">
            <a:off x="7451282" y="2085990"/>
            <a:ext cx="1132720" cy="314811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54050" y="218003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51" idx="2"/>
            <a:endCxn id="25" idx="0"/>
          </p:cNvCxnSpPr>
          <p:nvPr/>
        </p:nvCxnSpPr>
        <p:spPr>
          <a:xfrm flipH="1">
            <a:off x="1569203" y="3093685"/>
            <a:ext cx="3216" cy="47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49657" y="2159254"/>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2914426"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No authentication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881649" y="5524959"/>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Fix UDCX</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Check input data</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6962466" y="1942100"/>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5068481" y="3735220"/>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41" idx="2"/>
            <a:endCxn id="50" idx="1"/>
          </p:cNvCxnSpPr>
          <p:nvPr/>
        </p:nvCxnSpPr>
        <p:spPr>
          <a:xfrm rot="16200000" flipH="1">
            <a:off x="3810712" y="2968636"/>
            <a:ext cx="1132720" cy="138281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5" idx="3"/>
            <a:endCxn id="50" idx="1"/>
          </p:cNvCxnSpPr>
          <p:nvPr/>
        </p:nvCxnSpPr>
        <p:spPr>
          <a:xfrm>
            <a:off x="2340439" y="4226405"/>
            <a:ext cx="272804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4" idx="3"/>
            <a:endCxn id="49" idx="2"/>
          </p:cNvCxnSpPr>
          <p:nvPr/>
        </p:nvCxnSpPr>
        <p:spPr>
          <a:xfrm flipV="1">
            <a:off x="2256754" y="2924470"/>
            <a:ext cx="5393265" cy="309167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 idx="3"/>
            <a:endCxn id="66" idx="2"/>
          </p:cNvCxnSpPr>
          <p:nvPr/>
        </p:nvCxnSpPr>
        <p:spPr>
          <a:xfrm>
            <a:off x="10362933" y="2433285"/>
            <a:ext cx="80737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1170307" y="1967554"/>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51" idx="3"/>
            <a:endCxn id="41" idx="1"/>
          </p:cNvCxnSpPr>
          <p:nvPr/>
        </p:nvCxnSpPr>
        <p:spPr>
          <a:xfrm>
            <a:off x="2343655" y="2433285"/>
            <a:ext cx="5707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bwMode="auto">
          <a:xfrm>
            <a:off x="4984797"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Service host reachable?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Flowchart: Decision 24"/>
          <p:cNvSpPr/>
          <p:nvPr/>
        </p:nvSpPr>
        <p:spPr bwMode="auto">
          <a:xfrm>
            <a:off x="797966" y="356600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Supported OOB ASMX call?</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8" name="Straight Arrow Connector 27"/>
          <p:cNvCxnSpPr>
            <a:stCxn id="41" idx="3"/>
            <a:endCxn id="20" idx="1"/>
          </p:cNvCxnSpPr>
          <p:nvPr/>
        </p:nvCxnSpPr>
        <p:spPr>
          <a:xfrm>
            <a:off x="4456899" y="2433285"/>
            <a:ext cx="52789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3"/>
            <a:endCxn id="49" idx="1"/>
          </p:cNvCxnSpPr>
          <p:nvPr/>
        </p:nvCxnSpPr>
        <p:spPr>
          <a:xfrm>
            <a:off x="6527270" y="2433285"/>
            <a:ext cx="4351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9" idx="3"/>
            <a:endCxn id="3" idx="1"/>
          </p:cNvCxnSpPr>
          <p:nvPr/>
        </p:nvCxnSpPr>
        <p:spPr>
          <a:xfrm>
            <a:off x="8337571" y="2433285"/>
            <a:ext cx="4828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4" idx="0"/>
          </p:cNvCxnSpPr>
          <p:nvPr/>
        </p:nvCxnSpPr>
        <p:spPr>
          <a:xfrm flipH="1">
            <a:off x="1569202" y="4886805"/>
            <a:ext cx="1" cy="6381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48782" y="2203126"/>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2" name="TextBox 51"/>
          <p:cNvSpPr txBox="1"/>
          <p:nvPr/>
        </p:nvSpPr>
        <p:spPr>
          <a:xfrm>
            <a:off x="9615805" y="346619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5" name="TextBox 54"/>
          <p:cNvSpPr txBox="1"/>
          <p:nvPr/>
        </p:nvSpPr>
        <p:spPr>
          <a:xfrm>
            <a:off x="3718373" y="3433875"/>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TextBox 55"/>
          <p:cNvSpPr txBox="1"/>
          <p:nvPr/>
        </p:nvSpPr>
        <p:spPr>
          <a:xfrm>
            <a:off x="1607861" y="317064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7" name="TextBox 56"/>
          <p:cNvSpPr txBox="1"/>
          <p:nvPr/>
        </p:nvSpPr>
        <p:spPr>
          <a:xfrm>
            <a:off x="2600773" y="397881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8" name="TextBox 57"/>
          <p:cNvSpPr txBox="1"/>
          <p:nvPr/>
        </p:nvSpPr>
        <p:spPr>
          <a:xfrm>
            <a:off x="1588848" y="502945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61" name="Straight Arrow Connector 60"/>
          <p:cNvCxnSpPr>
            <a:stCxn id="20" idx="2"/>
            <a:endCxn id="50" idx="0"/>
          </p:cNvCxnSpPr>
          <p:nvPr/>
        </p:nvCxnSpPr>
        <p:spPr>
          <a:xfrm>
            <a:off x="5756034" y="3093685"/>
            <a:ext cx="0" cy="641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91941" y="3263003"/>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64" name="TextBox 63"/>
          <p:cNvSpPr txBox="1"/>
          <p:nvPr/>
        </p:nvSpPr>
        <p:spPr>
          <a:xfrm>
            <a:off x="10604105" y="2200820"/>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38416097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nl-BE" dirty="0"/>
          </a:p>
        </p:txBody>
      </p:sp>
      <p:sp>
        <p:nvSpPr>
          <p:cNvPr id="4" name="Text Placeholder 3"/>
          <p:cNvSpPr>
            <a:spLocks noGrp="1"/>
          </p:cNvSpPr>
          <p:nvPr>
            <p:ph type="body" sz="quarter" idx="10"/>
          </p:nvPr>
        </p:nvSpPr>
        <p:spPr>
          <a:xfrm>
            <a:off x="519112" y="1447799"/>
            <a:ext cx="11149013" cy="3857626"/>
          </a:xfrm>
        </p:spPr>
        <p:txBody>
          <a:bodyPr/>
          <a:lstStyle/>
          <a:p>
            <a:r>
              <a:rPr lang="en-US" dirty="0"/>
              <a:t>SharePoint On-Premises customers are using a subset of InfoPath forms that stop working after migration to </a:t>
            </a:r>
            <a:r>
              <a:rPr lang="en-US" dirty="0" err="1"/>
              <a:t>DvNext</a:t>
            </a:r>
            <a:r>
              <a:rPr lang="en-US" dirty="0"/>
              <a:t> or MT</a:t>
            </a:r>
          </a:p>
        </p:txBody>
      </p:sp>
    </p:spTree>
    <p:extLst>
      <p:ext uri="{BB962C8B-B14F-4D97-AF65-F5344CB8AC3E}">
        <p14:creationId xmlns:p14="http://schemas.microsoft.com/office/powerpoint/2010/main" val="20249689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forms with unsupported soap calls</a:t>
            </a:r>
            <a:endParaRPr lang="nl-BE" sz="4800" dirty="0"/>
          </a:p>
        </p:txBody>
      </p:sp>
      <p:sp>
        <p:nvSpPr>
          <p:cNvPr id="3" name="Text Placeholder 2"/>
          <p:cNvSpPr>
            <a:spLocks noGrp="1"/>
          </p:cNvSpPr>
          <p:nvPr>
            <p:ph type="body" sz="quarter" idx="10"/>
          </p:nvPr>
        </p:nvSpPr>
        <p:spPr/>
        <p:txBody>
          <a:bodyPr/>
          <a:lstStyle/>
          <a:p>
            <a:r>
              <a:rPr lang="en-US" sz="3600" dirty="0"/>
              <a:t>Calling non SharePoint service:</a:t>
            </a:r>
          </a:p>
          <a:p>
            <a:pPr lvl="1"/>
            <a:r>
              <a:rPr lang="en-US" sz="2000" dirty="0"/>
              <a:t>Calling service requiring authentication: will not work. </a:t>
            </a:r>
            <a:r>
              <a:rPr lang="en-US" sz="2000" dirty="0">
                <a:solidFill>
                  <a:schemeClr val="accent1"/>
                </a:solidFill>
              </a:rPr>
              <a:t>See the “fix” guidance in this deck</a:t>
            </a:r>
          </a:p>
          <a:p>
            <a:pPr lvl="1"/>
            <a:r>
              <a:rPr lang="en-US" sz="2000" dirty="0"/>
              <a:t>Calling other services: if service endpoint can be made reachable from </a:t>
            </a:r>
            <a:r>
              <a:rPr lang="en-US" sz="2000" dirty="0" err="1"/>
              <a:t>DvNext</a:t>
            </a:r>
            <a:r>
              <a:rPr lang="en-US" sz="2000" dirty="0"/>
              <a:t> / MT then this should work</a:t>
            </a:r>
          </a:p>
          <a:p>
            <a:r>
              <a:rPr lang="en-US" sz="3600" dirty="0"/>
              <a:t>Calling SharePoint ASMX services:</a:t>
            </a:r>
          </a:p>
          <a:p>
            <a:pPr lvl="1"/>
            <a:r>
              <a:rPr lang="en-US" sz="2000" dirty="0"/>
              <a:t>Service is part of the 10 supported calls listed on the next slide:</a:t>
            </a:r>
          </a:p>
          <a:p>
            <a:pPr lvl="2"/>
            <a:r>
              <a:rPr lang="en-US" sz="2000" dirty="0"/>
              <a:t>Remove the UDCX link or take over the UDCX file and remove the authentication section from that file</a:t>
            </a:r>
          </a:p>
          <a:p>
            <a:pPr lvl="2"/>
            <a:r>
              <a:rPr lang="en-US" sz="2000" dirty="0"/>
              <a:t>Ensure you do not call </a:t>
            </a:r>
            <a:r>
              <a:rPr lang="en-US" sz="2000" dirty="0" err="1"/>
              <a:t>GetUserProfileByName</a:t>
            </a:r>
            <a:r>
              <a:rPr lang="en-US" sz="2000" dirty="0"/>
              <a:t> with “empty” input: currently we’re working on getting this fixed, for now specifying the </a:t>
            </a:r>
            <a:r>
              <a:rPr lang="en-US" sz="2000" dirty="0" err="1"/>
              <a:t>userName</a:t>
            </a:r>
            <a:r>
              <a:rPr lang="en-US" sz="2000" dirty="0"/>
              <a:t>() as input is a workaround</a:t>
            </a:r>
          </a:p>
          <a:p>
            <a:pPr lvl="1"/>
            <a:r>
              <a:rPr lang="en-US" sz="2000" dirty="0"/>
              <a:t>Service is non supported SharePoint ASMX service:</a:t>
            </a:r>
          </a:p>
          <a:p>
            <a:pPr lvl="2"/>
            <a:r>
              <a:rPr lang="en-US" sz="2000" dirty="0">
                <a:solidFill>
                  <a:schemeClr val="accent1"/>
                </a:solidFill>
              </a:rPr>
              <a:t>See the “fix” guidance in this deck</a:t>
            </a:r>
          </a:p>
        </p:txBody>
      </p:sp>
    </p:spTree>
    <p:extLst>
      <p:ext uri="{BB962C8B-B14F-4D97-AF65-F5344CB8AC3E}">
        <p14:creationId xmlns:p14="http://schemas.microsoft.com/office/powerpoint/2010/main" val="35135050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OOB ASMX soap calls</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endParaRPr lang="nl-BE" dirty="0"/>
          </a:p>
        </p:txBody>
      </p:sp>
    </p:spTree>
    <p:extLst>
      <p:ext uri="{BB962C8B-B14F-4D97-AF65-F5344CB8AC3E}">
        <p14:creationId xmlns:p14="http://schemas.microsoft.com/office/powerpoint/2010/main" val="19151772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flow – unsupported data connections</a:t>
            </a:r>
            <a:endParaRPr lang="nl-BE" sz="4800"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Connection still needed?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65069" y="1920113"/>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connection</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98608"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4550984"/>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9" name="Straight Arrow Connector 58"/>
          <p:cNvCxnSpPr>
            <a:stCxn id="51" idx="2"/>
            <a:endCxn id="50" idx="0"/>
          </p:cNvCxnSpPr>
          <p:nvPr/>
        </p:nvCxnSpPr>
        <p:spPr>
          <a:xfrm flipH="1">
            <a:off x="1572418" y="3071698"/>
            <a:ext cx="1" cy="14792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652517" y="679152"/>
            <a:ext cx="1970471"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377562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14" idx="1"/>
          </p:cNvCxnSpPr>
          <p:nvPr/>
        </p:nvCxnSpPr>
        <p:spPr>
          <a:xfrm>
            <a:off x="2343655" y="2411298"/>
            <a:ext cx="102141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4" idx="3"/>
            <a:endCxn id="49" idx="1"/>
          </p:cNvCxnSpPr>
          <p:nvPr/>
        </p:nvCxnSpPr>
        <p:spPr>
          <a:xfrm>
            <a:off x="4740174" y="2411298"/>
            <a:ext cx="10584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3661923"/>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3779553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Testing forms with unsupported data connections </a:t>
            </a:r>
            <a:endParaRPr lang="nl-BE" sz="4400" dirty="0"/>
          </a:p>
        </p:txBody>
      </p:sp>
      <p:sp>
        <p:nvSpPr>
          <p:cNvPr id="3" name="Text Placeholder 2"/>
          <p:cNvSpPr>
            <a:spLocks noGrp="1"/>
          </p:cNvSpPr>
          <p:nvPr>
            <p:ph type="body" sz="quarter" idx="10"/>
          </p:nvPr>
        </p:nvSpPr>
        <p:spPr/>
        <p:txBody>
          <a:bodyPr/>
          <a:lstStyle/>
          <a:p>
            <a:r>
              <a:rPr lang="en-US" dirty="0"/>
              <a:t>These forms will not work due to database authentication limitations in </a:t>
            </a:r>
            <a:r>
              <a:rPr lang="en-US" dirty="0" err="1"/>
              <a:t>DvNext</a:t>
            </a:r>
            <a:r>
              <a:rPr lang="en-US" dirty="0"/>
              <a:t> / MT</a:t>
            </a:r>
          </a:p>
          <a:p>
            <a:r>
              <a:rPr lang="en-US" dirty="0">
                <a:solidFill>
                  <a:schemeClr val="accent1"/>
                </a:solidFill>
              </a:rPr>
              <a:t>See the “fix” guidance in this deck</a:t>
            </a:r>
          </a:p>
        </p:txBody>
      </p:sp>
    </p:spTree>
    <p:extLst>
      <p:ext uri="{BB962C8B-B14F-4D97-AF65-F5344CB8AC3E}">
        <p14:creationId xmlns:p14="http://schemas.microsoft.com/office/powerpoint/2010/main" val="35951325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Remediation</a:t>
            </a:r>
          </a:p>
        </p:txBody>
      </p:sp>
    </p:spTree>
    <p:extLst>
      <p:ext uri="{BB962C8B-B14F-4D97-AF65-F5344CB8AC3E}">
        <p14:creationId xmlns:p14="http://schemas.microsoft.com/office/powerpoint/2010/main" val="39402203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step model – try to fix or alternative</a:t>
            </a:r>
            <a:endParaRPr lang="nl-BE" dirty="0"/>
          </a:p>
        </p:txBody>
      </p:sp>
      <p:graphicFrame>
        <p:nvGraphicFramePr>
          <p:cNvPr id="4" name="Diagram 3"/>
          <p:cNvGraphicFramePr/>
          <p:nvPr>
            <p:extLst/>
          </p:nvPr>
        </p:nvGraphicFramePr>
        <p:xfrm>
          <a:off x="658761" y="1248697"/>
          <a:ext cx="9979742" cy="470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17728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the existing form</a:t>
            </a:r>
            <a:endParaRPr lang="nl-BE" dirty="0"/>
          </a:p>
        </p:txBody>
      </p:sp>
      <p:sp>
        <p:nvSpPr>
          <p:cNvPr id="5" name="Text Placeholder 4"/>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621156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using InfoPath - fixing flow</a:t>
            </a:r>
            <a:endParaRPr lang="nl-BE" dirty="0"/>
          </a:p>
        </p:txBody>
      </p:sp>
      <p:sp>
        <p:nvSpPr>
          <p:cNvPr id="3" name="Flowchart: Decision 2"/>
          <p:cNvSpPr/>
          <p:nvPr/>
        </p:nvSpPr>
        <p:spPr bwMode="auto">
          <a:xfrm>
            <a:off x="3969255" y="1173019"/>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Managed Code?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Flowchart: Decision 3"/>
          <p:cNvSpPr/>
          <p:nvPr/>
        </p:nvSpPr>
        <p:spPr bwMode="auto">
          <a:xfrm>
            <a:off x="622754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soap calls?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Flowchart: Decision 4"/>
          <p:cNvSpPr/>
          <p:nvPr/>
        </p:nvSpPr>
        <p:spPr bwMode="auto">
          <a:xfrm>
            <a:off x="866876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Flowchart: Decision 5"/>
          <p:cNvSpPr/>
          <p:nvPr/>
        </p:nvSpPr>
        <p:spPr bwMode="auto">
          <a:xfrm>
            <a:off x="2112744"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Elbow Connector 7"/>
          <p:cNvCxnSpPr>
            <a:stCxn id="3" idx="3"/>
            <a:endCxn id="4" idx="0"/>
          </p:cNvCxnSpPr>
          <p:nvPr/>
        </p:nvCxnSpPr>
        <p:spPr>
          <a:xfrm>
            <a:off x="5511728" y="1833419"/>
            <a:ext cx="148705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1"/>
            <a:endCxn id="6" idx="0"/>
          </p:cNvCxnSpPr>
          <p:nvPr/>
        </p:nvCxnSpPr>
        <p:spPr>
          <a:xfrm rot="10800000" flipV="1">
            <a:off x="2883981" y="1833418"/>
            <a:ext cx="108527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bwMode="auto">
          <a:xfrm>
            <a:off x="567770"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6" idx="1"/>
            <a:endCxn id="13" idx="6"/>
          </p:cNvCxnSpPr>
          <p:nvPr/>
        </p:nvCxnSpPr>
        <p:spPr>
          <a:xfrm rot="10800000" flipV="1">
            <a:off x="1223624" y="3148043"/>
            <a:ext cx="889121"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29888" y="2924298"/>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3348182" y="15787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144006" y="1606472"/>
            <a:ext cx="222497" cy="43088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p>
          <a:p>
            <a:pPr marL="0" marR="0" lvl="0" indent="0" defTabSz="914400" eaLnBrk="1" fontAlgn="auto" latinLnBrk="0" hangingPunct="1">
              <a:lnSpc>
                <a:spcPct val="100000"/>
              </a:lnSpc>
              <a:spcBef>
                <a:spcPts val="0"/>
              </a:spcBef>
              <a:spcAft>
                <a:spcPts val="0"/>
              </a:spcAft>
              <a:buClrTx/>
              <a:buSzTx/>
              <a:buFontTx/>
              <a:buNone/>
              <a:tabLst/>
              <a:defRPr/>
            </a:pP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22" name="Straight Arrow Connector 21"/>
          <p:cNvCxnSpPr>
            <a:stCxn id="4" idx="3"/>
            <a:endCxn id="5" idx="1"/>
          </p:cNvCxnSpPr>
          <p:nvPr/>
        </p:nvCxnSpPr>
        <p:spPr>
          <a:xfrm>
            <a:off x="7770018" y="3148044"/>
            <a:ext cx="89874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11012272" y="170354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Oval 27"/>
          <p:cNvSpPr/>
          <p:nvPr/>
        </p:nvSpPr>
        <p:spPr bwMode="auto">
          <a:xfrm>
            <a:off x="11012272"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0" name="Elbow Connector 29"/>
          <p:cNvCxnSpPr>
            <a:stCxn id="5" idx="0"/>
            <a:endCxn id="27" idx="2"/>
          </p:cNvCxnSpPr>
          <p:nvPr/>
        </p:nvCxnSpPr>
        <p:spPr>
          <a:xfrm rot="5400000" flipH="1" flipV="1">
            <a:off x="9998052" y="1473424"/>
            <a:ext cx="456170" cy="157227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3"/>
            <a:endCxn id="28" idx="2"/>
          </p:cNvCxnSpPr>
          <p:nvPr/>
        </p:nvCxnSpPr>
        <p:spPr>
          <a:xfrm>
            <a:off x="10211238" y="3148044"/>
            <a:ext cx="80103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26708" y="28559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4" name="TextBox 33"/>
          <p:cNvSpPr txBox="1"/>
          <p:nvPr/>
        </p:nvSpPr>
        <p:spPr>
          <a:xfrm>
            <a:off x="10151789" y="1798369"/>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5" name="TextBox 34"/>
          <p:cNvSpPr txBox="1"/>
          <p:nvPr/>
        </p:nvSpPr>
        <p:spPr>
          <a:xfrm>
            <a:off x="10402594" y="290906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6" name="Flowchart: Decision 35"/>
          <p:cNvSpPr/>
          <p:nvPr/>
        </p:nvSpPr>
        <p:spPr bwMode="auto">
          <a:xfrm>
            <a:off x="622179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data connections?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Flowchart: Decision 36"/>
          <p:cNvSpPr/>
          <p:nvPr/>
        </p:nvSpPr>
        <p:spPr bwMode="auto">
          <a:xfrm>
            <a:off x="8668765"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ADO?</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Oval 37"/>
          <p:cNvSpPr/>
          <p:nvPr/>
        </p:nvSpPr>
        <p:spPr bwMode="auto">
          <a:xfrm>
            <a:off x="11012272" y="4550155"/>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9" name="Straight Arrow Connector 38"/>
          <p:cNvCxnSpPr>
            <a:stCxn id="37" idx="3"/>
            <a:endCxn id="38" idx="2"/>
          </p:cNvCxnSpPr>
          <p:nvPr/>
        </p:nvCxnSpPr>
        <p:spPr>
          <a:xfrm>
            <a:off x="10211238" y="4878082"/>
            <a:ext cx="8010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353825" y="4615574"/>
            <a:ext cx="32294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 idx="2"/>
            <a:endCxn id="36" idx="0"/>
          </p:cNvCxnSpPr>
          <p:nvPr/>
        </p:nvCxnSpPr>
        <p:spPr>
          <a:xfrm flipH="1">
            <a:off x="6993028" y="3808444"/>
            <a:ext cx="5754"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37" idx="1"/>
          </p:cNvCxnSpPr>
          <p:nvPr/>
        </p:nvCxnSpPr>
        <p:spPr>
          <a:xfrm>
            <a:off x="7764264" y="4878082"/>
            <a:ext cx="9045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020912" y="461557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48" name="TextBox 47"/>
          <p:cNvSpPr txBox="1"/>
          <p:nvPr/>
        </p:nvSpPr>
        <p:spPr>
          <a:xfrm>
            <a:off x="7047777" y="383696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211765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Arrow Connector 51"/>
          <p:cNvCxnSpPr>
            <a:stCxn id="6" idx="2"/>
            <a:endCxn id="51" idx="0"/>
          </p:cNvCxnSpPr>
          <p:nvPr/>
        </p:nvCxnSpPr>
        <p:spPr>
          <a:xfrm>
            <a:off x="2883981" y="3808444"/>
            <a:ext cx="4907"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32975" y="384176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Oval 55"/>
          <p:cNvSpPr/>
          <p:nvPr/>
        </p:nvSpPr>
        <p:spPr bwMode="auto">
          <a:xfrm>
            <a:off x="577295" y="455015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5</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7" name="Elbow Connector 56"/>
          <p:cNvCxnSpPr>
            <a:stCxn id="51" idx="1"/>
            <a:endCxn id="56" idx="6"/>
          </p:cNvCxnSpPr>
          <p:nvPr/>
        </p:nvCxnSpPr>
        <p:spPr>
          <a:xfrm rot="10800000" flipV="1">
            <a:off x="1233149" y="4878081"/>
            <a:ext cx="884503"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39413" y="464832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93507144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Basic fixing knowledge</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Finding the XSN and using it…</a:t>
            </a:r>
            <a:endParaRPr lang="nl-BE" dirty="0">
              <a:solidFill>
                <a:schemeClr val="bg1"/>
              </a:solidFill>
            </a:endParaRPr>
          </a:p>
        </p:txBody>
      </p:sp>
    </p:spTree>
    <p:extLst>
      <p:ext uri="{BB962C8B-B14F-4D97-AF65-F5344CB8AC3E}">
        <p14:creationId xmlns:p14="http://schemas.microsoft.com/office/powerpoint/2010/main" val="6450571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Launch InfoPath Designer from the ribbon</a:t>
            </a:r>
          </a:p>
          <a:p>
            <a:pPr lvl="1"/>
            <a:r>
              <a:rPr lang="en-US" dirty="0"/>
              <a:t>Fix the form, republish and test</a:t>
            </a:r>
            <a:endParaRPr lang="nl-BE" dirty="0"/>
          </a:p>
        </p:txBody>
      </p:sp>
      <p:pic>
        <p:nvPicPr>
          <p:cNvPr id="4" name="Picture 3"/>
          <p:cNvPicPr>
            <a:picLocks noChangeAspect="1"/>
          </p:cNvPicPr>
          <p:nvPr/>
        </p:nvPicPr>
        <p:blipFill>
          <a:blip r:embed="rId2"/>
          <a:stretch>
            <a:fillRect/>
          </a:stretch>
        </p:blipFill>
        <p:spPr>
          <a:xfrm>
            <a:off x="7911052" y="4635839"/>
            <a:ext cx="2470620" cy="1173886"/>
          </a:xfrm>
          <a:prstGeom prst="rect">
            <a:avLst/>
          </a:prstGeom>
        </p:spPr>
      </p:pic>
    </p:spTree>
    <p:extLst>
      <p:ext uri="{BB962C8B-B14F-4D97-AF65-F5344CB8AC3E}">
        <p14:creationId xmlns:p14="http://schemas.microsoft.com/office/powerpoint/2010/main" val="38595233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principles</a:t>
            </a:r>
            <a:endParaRPr lang="nl-BE" dirty="0"/>
          </a:p>
        </p:txBody>
      </p:sp>
      <p:sp>
        <p:nvSpPr>
          <p:cNvPr id="3" name="Text Placeholder 2"/>
          <p:cNvSpPr>
            <a:spLocks noGrp="1"/>
          </p:cNvSpPr>
          <p:nvPr>
            <p:ph type="body" sz="quarter" idx="10"/>
          </p:nvPr>
        </p:nvSpPr>
        <p:spPr>
          <a:xfrm>
            <a:off x="519112" y="1447798"/>
            <a:ext cx="11149013" cy="3238501"/>
          </a:xfrm>
        </p:spPr>
        <p:txBody>
          <a:bodyPr/>
          <a:lstStyle/>
          <a:p>
            <a:r>
              <a:rPr lang="en-US" dirty="0"/>
              <a:t>InfoPath will continue to be supported on </a:t>
            </a:r>
            <a:r>
              <a:rPr lang="en-US" dirty="0" err="1"/>
              <a:t>DvNext</a:t>
            </a:r>
            <a:r>
              <a:rPr lang="en-US" dirty="0"/>
              <a:t>, MT and SP 2016 on-premises releases</a:t>
            </a:r>
          </a:p>
          <a:p>
            <a:r>
              <a:rPr lang="en-US" dirty="0"/>
              <a:t>Only a subset of forms use unsupported features, therefore, not all forms need to be remediated</a:t>
            </a:r>
          </a:p>
          <a:p>
            <a:r>
              <a:rPr lang="en-US" dirty="0"/>
              <a:t>The goal is to focus on the problematic forms that may cease to work properly after migration to </a:t>
            </a:r>
            <a:r>
              <a:rPr lang="en-US" dirty="0" err="1"/>
              <a:t>DvNext</a:t>
            </a:r>
            <a:r>
              <a:rPr lang="en-US" dirty="0"/>
              <a:t> / MT</a:t>
            </a:r>
          </a:p>
        </p:txBody>
      </p:sp>
    </p:spTree>
    <p:extLst>
      <p:ext uri="{BB962C8B-B14F-4D97-AF65-F5344CB8AC3E}">
        <p14:creationId xmlns:p14="http://schemas.microsoft.com/office/powerpoint/2010/main" val="5972554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Fix the form</a:t>
            </a:r>
          </a:p>
          <a:p>
            <a:pPr lvl="1"/>
            <a:r>
              <a:rPr lang="en-US" dirty="0"/>
              <a:t>Publish the form to a new library in the test site collection and test</a:t>
            </a:r>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39489867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content type</a:t>
            </a:r>
            <a:endParaRPr lang="nl-BE" dirty="0"/>
          </a:p>
        </p:txBody>
      </p:sp>
      <p:sp>
        <p:nvSpPr>
          <p:cNvPr id="3" name="Text Placeholder 2"/>
          <p:cNvSpPr>
            <a:spLocks noGrp="1"/>
          </p:cNvSpPr>
          <p:nvPr>
            <p:ph type="body" sz="quarter" idx="10"/>
          </p:nvPr>
        </p:nvSpPr>
        <p:spPr>
          <a:xfrm>
            <a:off x="519113" y="1207656"/>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Fix the form</a:t>
            </a:r>
          </a:p>
          <a:p>
            <a:pPr lvl="1"/>
            <a:r>
              <a:rPr lang="en-US" dirty="0"/>
              <a:t>Publish the form to a new content type in the test site collection and test</a:t>
            </a:r>
          </a:p>
          <a:p>
            <a:pPr lvl="1"/>
            <a:endParaRPr lang="en-US" dirty="0"/>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270511"/>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319960870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code behind</a:t>
            </a:r>
            <a:endParaRPr lang="nl-BE" dirty="0"/>
          </a:p>
        </p:txBody>
      </p:sp>
      <p:sp>
        <p:nvSpPr>
          <p:cNvPr id="3" name="Text Placeholder 2"/>
          <p:cNvSpPr>
            <a:spLocks noGrp="1"/>
          </p:cNvSpPr>
          <p:nvPr>
            <p:ph type="body" sz="quarter" idx="12"/>
          </p:nvPr>
        </p:nvSpPr>
        <p:spPr/>
        <p:txBody>
          <a:bodyPr/>
          <a:lstStyle/>
          <a:p>
            <a:r>
              <a:rPr lang="en-US" dirty="0"/>
              <a:t>The case of the “useless” code behind…</a:t>
            </a:r>
            <a:endParaRPr lang="nl-BE" dirty="0"/>
          </a:p>
        </p:txBody>
      </p:sp>
      <p:sp>
        <p:nvSpPr>
          <p:cNvPr id="5" name="Oval 4"/>
          <p:cNvSpPr/>
          <p:nvPr/>
        </p:nvSpPr>
        <p:spPr bwMode="auto">
          <a:xfrm>
            <a:off x="9845961" y="-578400"/>
            <a:ext cx="2918691" cy="291869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091976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69755" y="938148"/>
            <a:ext cx="8123499" cy="62093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1: Right click on InfoPath file and Click on “Design”</a:t>
            </a:r>
          </a:p>
        </p:txBody>
      </p:sp>
      <p:pic>
        <p:nvPicPr>
          <p:cNvPr id="2" name="Picture 1"/>
          <p:cNvPicPr>
            <a:picLocks noChangeAspect="1"/>
          </p:cNvPicPr>
          <p:nvPr/>
        </p:nvPicPr>
        <p:blipFill>
          <a:blip r:embed="rId2"/>
          <a:stretch>
            <a:fillRect/>
          </a:stretch>
        </p:blipFill>
        <p:spPr>
          <a:xfrm>
            <a:off x="1769755" y="1645210"/>
            <a:ext cx="8657143" cy="4361905"/>
          </a:xfrm>
          <a:prstGeom prst="rect">
            <a:avLst/>
          </a:prstGeom>
        </p:spPr>
      </p:pic>
    </p:spTree>
    <p:extLst>
      <p:ext uri="{BB962C8B-B14F-4D97-AF65-F5344CB8AC3E}">
        <p14:creationId xmlns:p14="http://schemas.microsoft.com/office/powerpoint/2010/main" val="129149620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47835" y="396241"/>
            <a:ext cx="6828571" cy="6028571"/>
          </a:xfrm>
          <a:prstGeom prst="rect">
            <a:avLst/>
          </a:prstGeom>
        </p:spPr>
      </p:pic>
      <p:pic>
        <p:nvPicPr>
          <p:cNvPr id="4" name="Picture 3"/>
          <p:cNvPicPr>
            <a:picLocks noChangeAspect="1"/>
          </p:cNvPicPr>
          <p:nvPr/>
        </p:nvPicPr>
        <p:blipFill rotWithShape="1">
          <a:blip r:embed="rId3"/>
          <a:srcRect b="9868"/>
          <a:stretch/>
        </p:blipFill>
        <p:spPr>
          <a:xfrm>
            <a:off x="473808" y="580775"/>
            <a:ext cx="3895725" cy="1811443"/>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473808" y="3661612"/>
            <a:ext cx="4547372"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2: Click on “File” menu</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3: In Info page, click on “Form Options” </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7" name="Straight Arrow Connector 6"/>
          <p:cNvCxnSpPr/>
          <p:nvPr/>
        </p:nvCxnSpPr>
        <p:spPr>
          <a:xfrm flipH="1" flipV="1">
            <a:off x="914400" y="883514"/>
            <a:ext cx="288758" cy="279345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88168" y="4860758"/>
            <a:ext cx="5438274" cy="6096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89656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4295" y="1279426"/>
            <a:ext cx="6172200" cy="4410075"/>
          </a:xfrm>
          <a:prstGeom prst="rect">
            <a:avLst/>
          </a:prstGeom>
          <a:ln>
            <a:noFill/>
          </a:ln>
          <a:effectLst>
            <a:outerShdw blurRad="292100" dist="139700" dir="2700000" algn="tl" rotWithShape="0">
              <a:srgbClr val="333333">
                <a:alpha val="65000"/>
              </a:srgbClr>
            </a:outerShdw>
          </a:effectLst>
        </p:spPr>
      </p:pic>
      <p:sp>
        <p:nvSpPr>
          <p:cNvPr id="3" name="Title 1"/>
          <p:cNvSpPr txBox="1">
            <a:spLocks/>
          </p:cNvSpPr>
          <p:nvPr/>
        </p:nvSpPr>
        <p:spPr>
          <a:xfrm>
            <a:off x="653043" y="1279426"/>
            <a:ext cx="2278433"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4: In form options dialog, Click on “Programming” option. </a:t>
            </a:r>
          </a:p>
        </p:txBody>
      </p:sp>
      <p:sp>
        <p:nvSpPr>
          <p:cNvPr id="4" name="Title 1"/>
          <p:cNvSpPr txBox="1">
            <a:spLocks/>
          </p:cNvSpPr>
          <p:nvPr/>
        </p:nvSpPr>
        <p:spPr>
          <a:xfrm>
            <a:off x="9817768" y="1315725"/>
            <a:ext cx="2374232" cy="2529818"/>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5: Click on “Remove Code” button</a:t>
            </a:r>
            <a:endParaRPr kumimoji="0" lang="en-US" sz="32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5" name="Straight Arrow Connector 4"/>
          <p:cNvCxnSpPr/>
          <p:nvPr/>
        </p:nvCxnSpPr>
        <p:spPr>
          <a:xfrm>
            <a:off x="2435959" y="1636295"/>
            <a:ext cx="772462" cy="12192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951495" y="1524000"/>
            <a:ext cx="866273" cy="75397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524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83965" y="1370425"/>
            <a:ext cx="5514975" cy="146685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1947124" y="4249754"/>
            <a:ext cx="8096250" cy="1590675"/>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2133600" y="775079"/>
            <a:ext cx="8566484" cy="38118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6: In confirmation dialog, click “Yes” button to remove code.</a:t>
            </a:r>
            <a:b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endParaRPr>
          </a:p>
        </p:txBody>
      </p:sp>
      <p:sp>
        <p:nvSpPr>
          <p:cNvPr id="5" name="Title 1"/>
          <p:cNvSpPr txBox="1">
            <a:spLocks/>
          </p:cNvSpPr>
          <p:nvPr/>
        </p:nvSpPr>
        <p:spPr>
          <a:xfrm>
            <a:off x="1523998" y="3432621"/>
            <a:ext cx="9577137" cy="67275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7: Click on “Save” button to save the updated InfoPath form locally Or click on “Publish” button to publish updated InfoPath form to SharePoint server.</a:t>
            </a:r>
          </a:p>
        </p:txBody>
      </p:sp>
    </p:spTree>
    <p:extLst>
      <p:ext uri="{BB962C8B-B14F-4D97-AF65-F5344CB8AC3E}">
        <p14:creationId xmlns:p14="http://schemas.microsoft.com/office/powerpoint/2010/main" val="349782361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6" y="2109544"/>
            <a:ext cx="9015049" cy="997196"/>
          </a:xfrm>
        </p:spPr>
        <p:txBody>
          <a:bodyPr/>
          <a:lstStyle/>
          <a:p>
            <a:r>
              <a:rPr lang="en-US" dirty="0">
                <a:solidFill>
                  <a:schemeClr val="bg1"/>
                </a:solidFill>
              </a:rPr>
              <a:t>Fixing forms with custom soap calls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256798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589761" cy="747897"/>
          </a:xfrm>
        </p:spPr>
        <p:txBody>
          <a:bodyPr/>
          <a:lstStyle/>
          <a:p>
            <a:r>
              <a:rPr lang="en-US" sz="4800" dirty="0"/>
              <a:t>Keep using your custom service from InfoPath</a:t>
            </a:r>
            <a:endParaRPr lang="nl-BE" sz="4800"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1"/>
            <a:r>
              <a:rPr lang="en-US" dirty="0"/>
              <a:t>Ensure there’s a valid network path from SPO to the service location</a:t>
            </a:r>
          </a:p>
          <a:p>
            <a:r>
              <a:rPr lang="en-US" dirty="0"/>
              <a:t>Change the custom service to be reachable anonymously</a:t>
            </a:r>
          </a:p>
          <a:p>
            <a:pPr lvl="1"/>
            <a:r>
              <a:rPr lang="en-US" dirty="0"/>
              <a:t>Either fix the existing service </a:t>
            </a:r>
          </a:p>
          <a:p>
            <a:pPr marL="284162" lvl="1" indent="0">
              <a:buNone/>
            </a:pPr>
            <a:r>
              <a:rPr lang="en-US" dirty="0"/>
              <a:t>  –or- </a:t>
            </a:r>
          </a:p>
          <a:p>
            <a:pPr lvl="1"/>
            <a:r>
              <a:rPr lang="en-US" dirty="0"/>
              <a:t>Build a proxy service that then calls the existing service</a:t>
            </a:r>
          </a:p>
          <a:p>
            <a:endParaRPr lang="nl-BE" dirty="0"/>
          </a:p>
        </p:txBody>
      </p:sp>
    </p:spTree>
    <p:extLst>
      <p:ext uri="{BB962C8B-B14F-4D97-AF65-F5344CB8AC3E}">
        <p14:creationId xmlns:p14="http://schemas.microsoft.com/office/powerpoint/2010/main" val="82161989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56" name="Group 55"/>
          <p:cNvGrpSpPr/>
          <p:nvPr/>
        </p:nvGrpSpPr>
        <p:grpSpPr>
          <a:xfrm>
            <a:off x="9987177" y="4796288"/>
            <a:ext cx="1684829" cy="1178563"/>
            <a:chOff x="9778744" y="4632021"/>
            <a:chExt cx="1684829" cy="1178563"/>
          </a:xfrm>
        </p:grpSpPr>
        <p:grpSp>
          <p:nvGrpSpPr>
            <p:cNvPr id="37" name="Group 36"/>
            <p:cNvGrpSpPr/>
            <p:nvPr/>
          </p:nvGrpSpPr>
          <p:grpSpPr>
            <a:xfrm>
              <a:off x="9778744" y="4781603"/>
              <a:ext cx="1684829" cy="1028981"/>
              <a:chOff x="6613827" y="5045909"/>
              <a:chExt cx="1684829" cy="1028981"/>
            </a:xfrm>
          </p:grpSpPr>
          <p:sp>
            <p:nvSpPr>
              <p:cNvPr id="38" name="Rectangle 37"/>
              <p:cNvSpPr/>
              <p:nvPr/>
            </p:nvSpPr>
            <p:spPr bwMode="auto">
              <a:xfrm>
                <a:off x="6613827" y="5045909"/>
                <a:ext cx="1424085"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Existing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Custom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39" name="Group 38"/>
              <p:cNvGrpSpPr/>
              <p:nvPr/>
            </p:nvGrpSpPr>
            <p:grpSpPr>
              <a:xfrm>
                <a:off x="7523450" y="5181101"/>
                <a:ext cx="775206" cy="893789"/>
                <a:chOff x="3380520" y="3675113"/>
                <a:chExt cx="775206" cy="893789"/>
              </a:xfrm>
            </p:grpSpPr>
            <p:pic>
              <p:nvPicPr>
                <p:cNvPr id="40" name="Picture 39"/>
                <p:cNvPicPr>
                  <a:picLocks noChangeAspect="1"/>
                </p:cNvPicPr>
                <p:nvPr/>
              </p:nvPicPr>
              <p:blipFill>
                <a:blip r:embed="rId3"/>
                <a:stretch>
                  <a:fillRect/>
                </a:stretch>
              </p:blipFill>
              <p:spPr>
                <a:xfrm>
                  <a:off x="3380520" y="3675113"/>
                  <a:ext cx="477423" cy="839046"/>
                </a:xfrm>
                <a:prstGeom prst="rect">
                  <a:avLst/>
                </a:prstGeom>
              </p:spPr>
            </p:pic>
            <p:pic>
              <p:nvPicPr>
                <p:cNvPr id="41" name="Picture 40"/>
                <p:cNvPicPr>
                  <a:picLocks noChangeAspect="1"/>
                </p:cNvPicPr>
                <p:nvPr/>
              </p:nvPicPr>
              <p:blipFill>
                <a:blip r:embed="rId11"/>
                <a:stretch>
                  <a:fillRect/>
                </a:stretch>
              </p:blipFill>
              <p:spPr>
                <a:xfrm>
                  <a:off x="3599526" y="4130422"/>
                  <a:ext cx="556200" cy="438480"/>
                </a:xfrm>
                <a:prstGeom prst="rect">
                  <a:avLst/>
                </a:prstGeom>
              </p:spPr>
            </p:pic>
          </p:grpSp>
        </p:grpSp>
        <p:pic>
          <p:nvPicPr>
            <p:cNvPr id="43" name="Picture 42"/>
            <p:cNvPicPr>
              <a:picLocks noChangeAspect="1"/>
            </p:cNvPicPr>
            <p:nvPr/>
          </p:nvPicPr>
          <p:blipFill>
            <a:blip r:embed="rId12"/>
            <a:stretch>
              <a:fillRect/>
            </a:stretch>
          </p:blipFill>
          <p:spPr>
            <a:xfrm>
              <a:off x="10946780" y="4632021"/>
              <a:ext cx="386421" cy="386837"/>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75" name="Straight Arrow Connector 74"/>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8" name="Group 77"/>
          <p:cNvGrpSpPr/>
          <p:nvPr/>
        </p:nvGrpSpPr>
        <p:grpSpPr>
          <a:xfrm>
            <a:off x="10084806" y="4144694"/>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
        <p:nvSpPr>
          <p:cNvPr id="81" name="Title 80"/>
          <p:cNvSpPr>
            <a:spLocks noGrp="1"/>
          </p:cNvSpPr>
          <p:nvPr>
            <p:ph type="title"/>
          </p:nvPr>
        </p:nvSpPr>
        <p:spPr/>
        <p:txBody>
          <a:bodyPr/>
          <a:lstStyle/>
          <a:p>
            <a:r>
              <a:rPr lang="en-US" sz="4000" dirty="0"/>
              <a:t>Calling custom soap service using the proxy model</a:t>
            </a:r>
            <a:endParaRPr lang="nl-BE" sz="4000" dirty="0"/>
          </a:p>
        </p:txBody>
      </p:sp>
    </p:spTree>
    <p:extLst>
      <p:ext uri="{BB962C8B-B14F-4D97-AF65-F5344CB8AC3E}">
        <p14:creationId xmlns:p14="http://schemas.microsoft.com/office/powerpoint/2010/main" val="3517930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a:t>Recommended steps</a:t>
            </a:r>
          </a:p>
        </p:txBody>
      </p:sp>
      <p:sp>
        <p:nvSpPr>
          <p:cNvPr id="16" name="Rectangle 15"/>
          <p:cNvSpPr/>
          <p:nvPr>
            <p:custDataLst>
              <p:tags r:id="rId1"/>
            </p:custDataLst>
          </p:nvPr>
        </p:nvSpPr>
        <p:spPr bwMode="auto">
          <a:xfrm>
            <a:off x="7790229" y="1627001"/>
            <a:ext cx="3031502"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Remediation</a:t>
            </a:r>
          </a:p>
        </p:txBody>
      </p:sp>
      <p:sp>
        <p:nvSpPr>
          <p:cNvPr id="17" name="Rectangle 16"/>
          <p:cNvSpPr/>
          <p:nvPr>
            <p:custDataLst>
              <p:tags r:id="rId2"/>
            </p:custDataLst>
          </p:nvPr>
        </p:nvSpPr>
        <p:spPr bwMode="auto">
          <a:xfrm>
            <a:off x="1275349" y="1627001"/>
            <a:ext cx="3056705"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Analysis</a:t>
            </a:r>
          </a:p>
        </p:txBody>
      </p:sp>
      <p:sp>
        <p:nvSpPr>
          <p:cNvPr id="18" name="Rectangle 17"/>
          <p:cNvSpPr/>
          <p:nvPr>
            <p:custDataLst>
              <p:tags r:id="rId3"/>
            </p:custDataLst>
          </p:nvPr>
        </p:nvSpPr>
        <p:spPr bwMode="auto">
          <a:xfrm>
            <a:off x="4524318" y="1628696"/>
            <a:ext cx="3048443"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Planning</a:t>
            </a:r>
          </a:p>
        </p:txBody>
      </p:sp>
      <p:sp>
        <p:nvSpPr>
          <p:cNvPr id="19" name="TextBox 18"/>
          <p:cNvSpPr txBox="1"/>
          <p:nvPr/>
        </p:nvSpPr>
        <p:spPr>
          <a:xfrm>
            <a:off x="1317775" y="2125794"/>
            <a:ext cx="2959554" cy="114180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verify which of the forms you receive from us are still needed. Exclude forms of which you’re sure they’re not relevant, the other should be taken over to the planning step</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838476" y="2125794"/>
            <a:ext cx="2773405" cy="1141799"/>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remediate the forms which were flagged in the planning step. This remediation is done by if possible fixing the form, if that’s not possible then an alternative has to be developed</a:t>
            </a:r>
          </a:p>
        </p:txBody>
      </p:sp>
      <p:sp>
        <p:nvSpPr>
          <p:cNvPr id="22" name="TextBox 21"/>
          <p:cNvSpPr txBox="1"/>
          <p:nvPr/>
        </p:nvSpPr>
        <p:spPr>
          <a:xfrm>
            <a:off x="4534660" y="2127489"/>
            <a:ext cx="2943725" cy="112392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test the forms taking over from analysis: you would want to understand which forms will fail as these forms will require remediation</a:t>
            </a:r>
          </a:p>
        </p:txBody>
      </p:sp>
      <p:sp>
        <p:nvSpPr>
          <p:cNvPr id="5" name="Rectangle 4"/>
          <p:cNvSpPr/>
          <p:nvPr/>
        </p:nvSpPr>
        <p:spPr bwMode="auto">
          <a:xfrm>
            <a:off x="1275349" y="2153104"/>
            <a:ext cx="3048443" cy="2681277"/>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524319" y="2147396"/>
            <a:ext cx="3039764" cy="2681277"/>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790230" y="2153103"/>
            <a:ext cx="3022824" cy="2681277"/>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960536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6" y="2854337"/>
            <a:ext cx="10237787" cy="997196"/>
          </a:xfrm>
        </p:spPr>
        <p:txBody>
          <a:bodyPr/>
          <a:lstStyle/>
          <a:p>
            <a:r>
              <a:rPr lang="en-US" dirty="0">
                <a:solidFill>
                  <a:schemeClr val="bg1"/>
                </a:solidFill>
              </a:rPr>
              <a:t>Fixing forms with “unsupported” soap/rest calls</a:t>
            </a:r>
            <a:endParaRPr lang="nl-BE" dirty="0">
              <a:solidFill>
                <a:schemeClr val="bg1"/>
              </a:solidFill>
            </a:endParaRPr>
          </a:p>
        </p:txBody>
      </p:sp>
      <p:sp>
        <p:nvSpPr>
          <p:cNvPr id="3" name="Text Placeholder 2"/>
          <p:cNvSpPr>
            <a:spLocks noGrp="1"/>
          </p:cNvSpPr>
          <p:nvPr>
            <p:ph type="body" sz="quarter" idx="12"/>
          </p:nvPr>
        </p:nvSpPr>
        <p:spPr>
          <a:xfrm>
            <a:off x="978696" y="4170618"/>
            <a:ext cx="10237787" cy="498598"/>
          </a:xfrm>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800485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04" y="228600"/>
            <a:ext cx="11669713" cy="747897"/>
          </a:xfrm>
        </p:spPr>
        <p:txBody>
          <a:bodyPr/>
          <a:lstStyle/>
          <a:p>
            <a:r>
              <a:rPr lang="en-US" sz="4400" dirty="0"/>
              <a:t>Keep using “unsupported” SharePoint ASMX services</a:t>
            </a:r>
            <a:endParaRPr lang="nl-BE" sz="4400" dirty="0"/>
          </a:p>
        </p:txBody>
      </p:sp>
      <p:sp>
        <p:nvSpPr>
          <p:cNvPr id="5" name="Text Placeholder 2"/>
          <p:cNvSpPr>
            <a:spLocks noGrp="1"/>
          </p:cNvSpPr>
          <p:nvPr>
            <p:ph type="body" sz="quarter" idx="10"/>
          </p:nvPr>
        </p:nvSpPr>
        <p:spPr>
          <a:xfrm>
            <a:off x="519112" y="1447799"/>
            <a:ext cx="11149013" cy="2043636"/>
          </a:xfrm>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 and ensure it’s reachable from SPO (DNS/Network)</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292613807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741435" y="2321991"/>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298729" y="22252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“unsupported” soap service</a:t>
            </a:r>
            <a:endParaRPr lang="nl-BE" sz="4000" dirty="0"/>
          </a:p>
        </p:txBody>
      </p:sp>
      <p:grpSp>
        <p:nvGrpSpPr>
          <p:cNvPr id="62" name="Group 61"/>
          <p:cNvGrpSpPr/>
          <p:nvPr/>
        </p:nvGrpSpPr>
        <p:grpSpPr>
          <a:xfrm>
            <a:off x="9850376" y="2567510"/>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grpSp>
        <p:nvGrpSpPr>
          <p:cNvPr id="69" name="Group 68"/>
          <p:cNvGrpSpPr/>
          <p:nvPr/>
        </p:nvGrpSpPr>
        <p:grpSpPr>
          <a:xfrm>
            <a:off x="3330378" y="2762740"/>
            <a:ext cx="514401" cy="514401"/>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pic>
        <p:nvPicPr>
          <p:cNvPr id="77" name="Picture 76"/>
          <p:cNvPicPr>
            <a:picLocks noChangeAspect="1"/>
          </p:cNvPicPr>
          <p:nvPr/>
        </p:nvPicPr>
        <p:blipFill>
          <a:blip r:embed="rId12"/>
          <a:stretch>
            <a:fillRect/>
          </a:stretch>
        </p:blipFill>
        <p:spPr>
          <a:xfrm>
            <a:off x="1585100" y="5844325"/>
            <a:ext cx="386421" cy="386837"/>
          </a:xfrm>
          <a:prstGeom prst="rect">
            <a:avLst/>
          </a:prstGeom>
        </p:spPr>
      </p:pic>
      <p:grpSp>
        <p:nvGrpSpPr>
          <p:cNvPr id="82" name="Group 81"/>
          <p:cNvGrpSpPr/>
          <p:nvPr/>
        </p:nvGrpSpPr>
        <p:grpSpPr>
          <a:xfrm>
            <a:off x="820037" y="5544510"/>
            <a:ext cx="3496412" cy="515040"/>
            <a:chOff x="650078" y="4178650"/>
            <a:chExt cx="3496412" cy="515040"/>
          </a:xfrm>
        </p:grpSpPr>
        <p:sp>
          <p:nvSpPr>
            <p:cNvPr id="83" name="TextBox 82"/>
            <p:cNvSpPr txBox="1"/>
            <p:nvPr/>
          </p:nvSpPr>
          <p:spPr>
            <a:xfrm>
              <a:off x="1230820" y="4178650"/>
              <a:ext cx="2915670"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https://teams.contoso.com/sites/infopath</a:t>
              </a:r>
            </a:p>
          </p:txBody>
        </p:sp>
        <p:pic>
          <p:nvPicPr>
            <p:cNvPr id="84" name="Picture 83"/>
            <p:cNvPicPr>
              <a:picLocks noChangeAspect="1"/>
            </p:cNvPicPr>
            <p:nvPr/>
          </p:nvPicPr>
          <p:blipFill>
            <a:blip r:embed="rId13"/>
            <a:stretch>
              <a:fillRect/>
            </a:stretch>
          </p:blipFill>
          <p:spPr>
            <a:xfrm>
              <a:off x="650078" y="4178650"/>
              <a:ext cx="611820" cy="515040"/>
            </a:xfrm>
            <a:prstGeom prst="rect">
              <a:avLst/>
            </a:prstGeom>
          </p:spPr>
        </p:pic>
      </p:grpSp>
      <p:sp>
        <p:nvSpPr>
          <p:cNvPr id="88" name="TextBox 87"/>
          <p:cNvSpPr txBox="1"/>
          <p:nvPr/>
        </p:nvSpPr>
        <p:spPr>
          <a:xfrm>
            <a:off x="1954450" y="5927258"/>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89" name="Picture 88"/>
          <p:cNvPicPr>
            <a:picLocks noChangeAspect="1"/>
          </p:cNvPicPr>
          <p:nvPr/>
        </p:nvPicPr>
        <p:blipFill>
          <a:blip r:embed="rId12"/>
          <a:stretch>
            <a:fillRect/>
          </a:stretch>
        </p:blipFill>
        <p:spPr>
          <a:xfrm>
            <a:off x="10070759" y="2268589"/>
            <a:ext cx="386421" cy="386837"/>
          </a:xfrm>
          <a:prstGeom prst="rect">
            <a:avLst/>
          </a:prstGeom>
        </p:spPr>
      </p:pic>
      <p:sp>
        <p:nvSpPr>
          <p:cNvPr id="90" name="TextBox 89"/>
          <p:cNvSpPr txBox="1"/>
          <p:nvPr/>
        </p:nvSpPr>
        <p:spPr>
          <a:xfrm>
            <a:off x="10440109" y="2351522"/>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91" name="Picture 90"/>
          <p:cNvPicPr>
            <a:picLocks noChangeAspect="1"/>
          </p:cNvPicPr>
          <p:nvPr/>
        </p:nvPicPr>
        <p:blipFill>
          <a:blip r:embed="rId12"/>
          <a:stretch>
            <a:fillRect/>
          </a:stretch>
        </p:blipFill>
        <p:spPr>
          <a:xfrm>
            <a:off x="4167341" y="2533211"/>
            <a:ext cx="386421" cy="386837"/>
          </a:xfrm>
          <a:prstGeom prst="rect">
            <a:avLst/>
          </a:prstGeom>
        </p:spPr>
      </p:pic>
      <p:sp>
        <p:nvSpPr>
          <p:cNvPr id="92" name="TextBox 91"/>
          <p:cNvSpPr txBox="1"/>
          <p:nvPr/>
        </p:nvSpPr>
        <p:spPr>
          <a:xfrm>
            <a:off x="4536691" y="2616144"/>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sp>
        <p:nvSpPr>
          <p:cNvPr id="75" name="Rectangle 74"/>
          <p:cNvSpPr/>
          <p:nvPr/>
        </p:nvSpPr>
        <p:spPr bwMode="auto">
          <a:xfrm>
            <a:off x="7960093" y="4546993"/>
            <a:ext cx="3503480" cy="99751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t>
            </a:r>
            <a:r>
              <a:rPr lang="en-US" sz="2200" dirty="0">
                <a:gradFill>
                  <a:gsLst>
                    <a:gs pos="0">
                      <a:srgbClr val="FFFFFF"/>
                    </a:gs>
                    <a:gs pos="100000">
                      <a:srgbClr val="FFFFFF"/>
                    </a:gs>
                  </a:gsLst>
                  <a:lin ang="5400000" scaled="0"/>
                </a:gradFill>
                <a:ea typeface="Segoe UI" pitchFamily="34" charset="0"/>
                <a:cs typeface="Segoe UI" pitchFamily="34" charset="0"/>
                <a:hlinkClick r:id="rId14"/>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on </a:t>
            </a:r>
            <a:r>
              <a:rPr lang="en-US" sz="2200" dirty="0" err="1">
                <a:gradFill>
                  <a:gsLst>
                    <a:gs pos="0">
                      <a:srgbClr val="FFFFFF"/>
                    </a:gs>
                    <a:gs pos="100000">
                      <a:srgbClr val="FFFFFF"/>
                    </a:gs>
                  </a:gsLst>
                  <a:lin ang="5400000" scaled="0"/>
                </a:gradFill>
                <a:ea typeface="Segoe UI" pitchFamily="34" charset="0"/>
                <a:cs typeface="Segoe UI" pitchFamily="34" charset="0"/>
              </a:rPr>
              <a:t>github</a:t>
            </a:r>
            <a:r>
              <a:rPr lang="en-US" sz="2200" dirty="0">
                <a:gradFill>
                  <a:gsLst>
                    <a:gs pos="0">
                      <a:srgbClr val="FFFFFF"/>
                    </a:gs>
                    <a:gs pos="100000">
                      <a:srgbClr val="FFFFFF"/>
                    </a:gs>
                  </a:gsLst>
                  <a:lin ang="5400000" scaled="0"/>
                </a:gradFill>
                <a:ea typeface="Segoe UI" pitchFamily="34" charset="0"/>
                <a:cs typeface="Segoe UI" pitchFamily="34" charset="0"/>
              </a:rPr>
              <a:t> for a sample!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81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2109544"/>
            <a:ext cx="8565354" cy="997196"/>
          </a:xfrm>
        </p:spPr>
        <p:txBody>
          <a:bodyPr/>
          <a:lstStyle/>
          <a:p>
            <a:r>
              <a:rPr lang="en-US" dirty="0">
                <a:solidFill>
                  <a:schemeClr val="bg1"/>
                </a:solidFill>
              </a:rPr>
              <a:t>Fixing forms with ADO data connections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093224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authentication</a:t>
            </a:r>
            <a:endParaRPr lang="nl-BE" dirty="0"/>
          </a:p>
        </p:txBody>
      </p:sp>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4" name="Picture 3"/>
          <p:cNvPicPr>
            <a:picLocks noChangeAspect="1"/>
          </p:cNvPicPr>
          <p:nvPr/>
        </p:nvPicPr>
        <p:blipFill>
          <a:blip r:embed="rId2"/>
          <a:stretch>
            <a:fillRect/>
          </a:stretch>
        </p:blipFill>
        <p:spPr>
          <a:xfrm>
            <a:off x="519112" y="955180"/>
            <a:ext cx="5057143" cy="3304762"/>
          </a:xfrm>
          <a:prstGeom prst="rect">
            <a:avLst/>
          </a:prstGeom>
        </p:spPr>
      </p:pic>
      <p:pic>
        <p:nvPicPr>
          <p:cNvPr id="10" name="Picture 9"/>
          <p:cNvPicPr>
            <a:picLocks noChangeAspect="1"/>
          </p:cNvPicPr>
          <p:nvPr/>
        </p:nvPicPr>
        <p:blipFill>
          <a:blip r:embed="rId3"/>
          <a:stretch>
            <a:fillRect/>
          </a:stretch>
        </p:blipFill>
        <p:spPr>
          <a:xfrm>
            <a:off x="519112" y="4824711"/>
            <a:ext cx="8380952" cy="733333"/>
          </a:xfrm>
          <a:prstGeom prst="rect">
            <a:avLst/>
          </a:prstGeom>
        </p:spPr>
      </p:pic>
      <p:sp>
        <p:nvSpPr>
          <p:cNvPr id="9" name="Rectangular Callout 8"/>
          <p:cNvSpPr/>
          <p:nvPr/>
        </p:nvSpPr>
        <p:spPr bwMode="auto">
          <a:xfrm>
            <a:off x="2009775" y="5998988"/>
            <a:ext cx="2247900" cy="514350"/>
          </a:xfrm>
          <a:prstGeom prst="wedgeRectCallout">
            <a:avLst>
              <a:gd name="adj1" fmla="val -43283"/>
              <a:gd name="adj2" fmla="val -1654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Udcx</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file</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Rectangle 6"/>
          <p:cNvSpPr/>
          <p:nvPr/>
        </p:nvSpPr>
        <p:spPr bwMode="auto">
          <a:xfrm>
            <a:off x="1095375" y="4986522"/>
            <a:ext cx="7804689" cy="233178"/>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6093617" y="1193251"/>
            <a:ext cx="5403058" cy="2511974"/>
          </a:xfrm>
          <a:prstGeom prst="wedgeRectCallout">
            <a:avLst>
              <a:gd name="adj1" fmla="val -56272"/>
              <a:gd name="adj2" fmla="val 1019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Often an UDCX file is used to either define the credentials or to define a Secure Store ID or credentials are embedded in clear text</a:t>
            </a:r>
          </a:p>
          <a:p>
            <a:pPr marL="0" marR="0" lvl="0" indent="0"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 the “Authentication” element is blocked by design</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63282659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authentication</a:t>
            </a:r>
            <a:endParaRPr lang="nl-BE" dirty="0"/>
          </a:p>
        </p:txBody>
      </p:sp>
      <p:sp>
        <p:nvSpPr>
          <p:cNvPr id="3" name="Text Placeholder 2"/>
          <p:cNvSpPr>
            <a:spLocks noGrp="1"/>
          </p:cNvSpPr>
          <p:nvPr>
            <p:ph type="body" sz="quarter" idx="10"/>
          </p:nvPr>
        </p:nvSpPr>
        <p:spPr/>
        <p:txBody>
          <a:bodyPr/>
          <a:lstStyle/>
          <a:p>
            <a:r>
              <a:rPr lang="en-US" b="1" dirty="0"/>
              <a:t>Below options default to false </a:t>
            </a:r>
            <a:r>
              <a:rPr lang="en-US" dirty="0"/>
              <a:t>and are not available in </a:t>
            </a:r>
            <a:r>
              <a:rPr lang="en-US" dirty="0" err="1"/>
              <a:t>DvNext</a:t>
            </a:r>
            <a:r>
              <a:rPr lang="en-US" dirty="0"/>
              <a:t> or MT:</a:t>
            </a:r>
          </a:p>
          <a:p>
            <a:pPr lvl="1"/>
            <a:r>
              <a:rPr lang="en-US" dirty="0"/>
              <a:t>Allow User Form Templates to use Authentication information contained in Data Connection Files</a:t>
            </a:r>
          </a:p>
          <a:p>
            <a:pPr lvl="1"/>
            <a:r>
              <a:rPr lang="en-US" dirty="0"/>
              <a:t>Allow Embedded SQL Authentication</a:t>
            </a:r>
          </a:p>
          <a:p>
            <a:r>
              <a:rPr lang="en-US" dirty="0"/>
              <a:t>Solution:</a:t>
            </a:r>
          </a:p>
          <a:p>
            <a:pPr lvl="1"/>
            <a:r>
              <a:rPr lang="en-US" dirty="0"/>
              <a:t>Create soap service that exposes the required SQL server data</a:t>
            </a:r>
          </a:p>
        </p:txBody>
      </p:sp>
    </p:spTree>
    <p:extLst>
      <p:ext uri="{BB962C8B-B14F-4D97-AF65-F5344CB8AC3E}">
        <p14:creationId xmlns:p14="http://schemas.microsoft.com/office/powerpoint/2010/main" val="278187388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SQL Server (ADO data connection)</a:t>
            </a:r>
            <a:endParaRPr lang="nl-BE" sz="4000" dirty="0"/>
          </a:p>
        </p:txBody>
      </p:sp>
      <p:grpSp>
        <p:nvGrpSpPr>
          <p:cNvPr id="2" name="Group 1"/>
          <p:cNvGrpSpPr/>
          <p:nvPr/>
        </p:nvGrpSpPr>
        <p:grpSpPr>
          <a:xfrm>
            <a:off x="9936735" y="4935662"/>
            <a:ext cx="1354398" cy="1107679"/>
            <a:chOff x="10025040" y="3216735"/>
            <a:chExt cx="1354398" cy="1107679"/>
          </a:xfrm>
        </p:grpSpPr>
        <p:grpSp>
          <p:nvGrpSpPr>
            <p:cNvPr id="44" name="Group 43"/>
            <p:cNvGrpSpPr/>
            <p:nvPr/>
          </p:nvGrpSpPr>
          <p:grpSpPr>
            <a:xfrm>
              <a:off x="10025040" y="3216735"/>
              <a:ext cx="1177789" cy="974238"/>
              <a:chOff x="6860123" y="5045909"/>
              <a:chExt cx="1177789" cy="974238"/>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SQL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server</a:t>
                </a:r>
              </a:p>
            </p:txBody>
          </p:sp>
          <p:pic>
            <p:nvPicPr>
              <p:cNvPr id="47" name="Picture 46"/>
              <p:cNvPicPr>
                <a:picLocks noChangeAspect="1"/>
              </p:cNvPicPr>
              <p:nvPr/>
            </p:nvPicPr>
            <p:blipFill>
              <a:blip r:embed="rId3"/>
              <a:stretch>
                <a:fillRect/>
              </a:stretch>
            </p:blipFill>
            <p:spPr>
              <a:xfrm>
                <a:off x="7523450" y="5181101"/>
                <a:ext cx="477423" cy="839046"/>
              </a:xfrm>
              <a:prstGeom prst="rect">
                <a:avLst/>
              </a:prstGeom>
            </p:spPr>
          </p:pic>
        </p:grpSp>
        <p:pic>
          <p:nvPicPr>
            <p:cNvPr id="62" name="Picture 61"/>
            <p:cNvPicPr>
              <a:picLocks noChangeAspect="1"/>
            </p:cNvPicPr>
            <p:nvPr/>
          </p:nvPicPr>
          <p:blipFill>
            <a:blip r:embed="rId11"/>
            <a:stretch>
              <a:fillRect/>
            </a:stretch>
          </p:blipFill>
          <p:spPr>
            <a:xfrm>
              <a:off x="10989181" y="3808161"/>
              <a:ext cx="390257" cy="516253"/>
            </a:xfrm>
            <a:prstGeom prst="rect">
              <a:avLst/>
            </a:prstGeom>
          </p:spPr>
        </p:pic>
      </p:grpSp>
      <p:grpSp>
        <p:nvGrpSpPr>
          <p:cNvPr id="46" name="Group 45"/>
          <p:cNvGrpSpPr/>
          <p:nvPr/>
        </p:nvGrpSpPr>
        <p:grpSpPr>
          <a:xfrm>
            <a:off x="10025040" y="3216735"/>
            <a:ext cx="1438533" cy="1028981"/>
            <a:chOff x="6860123" y="5045909"/>
            <a:chExt cx="1438533" cy="1028981"/>
          </a:xfrm>
        </p:grpSpPr>
        <p:sp>
          <p:nvSpPr>
            <p:cNvPr id="48" name="Rectangle 47"/>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9" name="Group 48"/>
            <p:cNvGrpSpPr/>
            <p:nvPr/>
          </p:nvGrpSpPr>
          <p:grpSpPr>
            <a:xfrm>
              <a:off x="7523450" y="5181101"/>
              <a:ext cx="775206" cy="893789"/>
              <a:chOff x="3380520" y="3675113"/>
              <a:chExt cx="775206" cy="893789"/>
            </a:xfrm>
          </p:grpSpPr>
          <p:pic>
            <p:nvPicPr>
              <p:cNvPr id="50" name="Picture 49"/>
              <p:cNvPicPr>
                <a:picLocks noChangeAspect="1"/>
              </p:cNvPicPr>
              <p:nvPr/>
            </p:nvPicPr>
            <p:blipFill>
              <a:blip r:embed="rId3"/>
              <a:stretch>
                <a:fillRect/>
              </a:stretch>
            </p:blipFill>
            <p:spPr>
              <a:xfrm>
                <a:off x="3380520" y="3675113"/>
                <a:ext cx="477423" cy="839046"/>
              </a:xfrm>
              <a:prstGeom prst="rect">
                <a:avLst/>
              </a:prstGeom>
            </p:spPr>
          </p:pic>
          <p:pic>
            <p:nvPicPr>
              <p:cNvPr id="51" name="Picture 50"/>
              <p:cNvPicPr>
                <a:picLocks noChangeAspect="1"/>
              </p:cNvPicPr>
              <p:nvPr/>
            </p:nvPicPr>
            <p:blipFill>
              <a:blip r:embed="rId12"/>
              <a:stretch>
                <a:fillRect/>
              </a:stretch>
            </p:blipFill>
            <p:spPr>
              <a:xfrm>
                <a:off x="3599526" y="4130422"/>
                <a:ext cx="556200" cy="438480"/>
              </a:xfrm>
              <a:prstGeom prst="rect">
                <a:avLst/>
              </a:prstGeom>
            </p:spPr>
          </p:pic>
        </p:grpSp>
      </p:grpSp>
      <p:cxnSp>
        <p:nvCxnSpPr>
          <p:cNvPr id="52" name="Straight Arrow Connector 51"/>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3" name="Group 52"/>
          <p:cNvGrpSpPr/>
          <p:nvPr/>
        </p:nvGrpSpPr>
        <p:grpSpPr>
          <a:xfrm>
            <a:off x="10084806" y="4144694"/>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407397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network setup</a:t>
            </a:r>
            <a:endParaRPr lang="nl-BE" dirty="0"/>
          </a:p>
        </p:txBody>
      </p:sp>
      <p:pic>
        <p:nvPicPr>
          <p:cNvPr id="3" name="Picture 2"/>
          <p:cNvPicPr>
            <a:picLocks noChangeAspect="1"/>
          </p:cNvPicPr>
          <p:nvPr/>
        </p:nvPicPr>
        <p:blipFill rotWithShape="1">
          <a:blip r:embed="rId2"/>
          <a:srcRect r="34738" b="33467"/>
          <a:stretch/>
        </p:blipFill>
        <p:spPr>
          <a:xfrm>
            <a:off x="519112" y="1095666"/>
            <a:ext cx="3300413" cy="3104859"/>
          </a:xfrm>
          <a:prstGeom prst="rect">
            <a:avLst/>
          </a:prstGeom>
        </p:spPr>
      </p:pic>
      <p:pic>
        <p:nvPicPr>
          <p:cNvPr id="5" name="Picture 4"/>
          <p:cNvPicPr>
            <a:picLocks noChangeAspect="1"/>
          </p:cNvPicPr>
          <p:nvPr/>
        </p:nvPicPr>
        <p:blipFill>
          <a:blip r:embed="rId3"/>
          <a:stretch>
            <a:fillRect/>
          </a:stretch>
        </p:blipFill>
        <p:spPr>
          <a:xfrm>
            <a:off x="519112" y="4695931"/>
            <a:ext cx="9542857" cy="1695238"/>
          </a:xfrm>
          <a:prstGeom prst="rect">
            <a:avLst/>
          </a:prstGeom>
        </p:spPr>
      </p:pic>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Rectangle 6"/>
          <p:cNvSpPr/>
          <p:nvPr/>
        </p:nvSpPr>
        <p:spPr bwMode="auto">
          <a:xfrm>
            <a:off x="1123951" y="5172075"/>
            <a:ext cx="3162300" cy="228600"/>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5476876" y="1591165"/>
            <a:ext cx="5353050" cy="1904709"/>
          </a:xfrm>
          <a:prstGeom prst="wedgeRectCallout">
            <a:avLst>
              <a:gd name="adj1" fmla="val -72080"/>
              <a:gd name="adj2" fmla="val 1362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The ADO data connection connects to a database on a defined SQL server.</a:t>
            </a:r>
          </a:p>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Question to answer: is this SQL server reachable from SharePoint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ular Callout 8"/>
          <p:cNvSpPr/>
          <p:nvPr/>
        </p:nvSpPr>
        <p:spPr bwMode="auto">
          <a:xfrm>
            <a:off x="4857750" y="6219825"/>
            <a:ext cx="2247900" cy="514350"/>
          </a:xfrm>
          <a:prstGeom prst="wedgeRectCallout">
            <a:avLst>
              <a:gd name="adj1" fmla="val -43707"/>
              <a:gd name="adj2" fmla="val -857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Manifest.xsf</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02306901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network setup</a:t>
            </a:r>
            <a:endParaRPr lang="nl-BE"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2"/>
            <a:r>
              <a:rPr lang="en-US" dirty="0"/>
              <a:t>Requires using a hostname that can be defined in public DNS</a:t>
            </a:r>
          </a:p>
          <a:p>
            <a:pPr lvl="2"/>
            <a:r>
              <a:rPr lang="en-US" dirty="0"/>
              <a:t>Requires updating the impacted form</a:t>
            </a:r>
          </a:p>
          <a:p>
            <a:pPr lvl="1"/>
            <a:r>
              <a:rPr lang="en-US" dirty="0"/>
              <a:t>Ensure there’s a valid network path from SPO to the service location</a:t>
            </a:r>
          </a:p>
          <a:p>
            <a:r>
              <a:rPr lang="en-US" dirty="0"/>
              <a:t>Not relevant for direct InfoPath to SQL connection, but useful for BDC “External List” approach</a:t>
            </a:r>
          </a:p>
          <a:p>
            <a:endParaRPr lang="nl-BE" dirty="0"/>
          </a:p>
        </p:txBody>
      </p:sp>
    </p:spTree>
    <p:extLst>
      <p:ext uri="{BB962C8B-B14F-4D97-AF65-F5344CB8AC3E}">
        <p14:creationId xmlns:p14="http://schemas.microsoft.com/office/powerpoint/2010/main" val="174968314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3328746"/>
            <a:ext cx="9128864" cy="997196"/>
          </a:xfrm>
        </p:spPr>
        <p:txBody>
          <a:bodyPr/>
          <a:lstStyle/>
          <a:p>
            <a:r>
              <a:rPr lang="en-US" dirty="0">
                <a:solidFill>
                  <a:schemeClr val="bg1"/>
                </a:solidFill>
              </a:rPr>
              <a:t>Fixing forms with code marked as “Remediation Required”</a:t>
            </a:r>
            <a:endParaRPr lang="nl-BE" dirty="0">
              <a:solidFill>
                <a:schemeClr val="bg1"/>
              </a:solidFill>
            </a:endParaRPr>
          </a:p>
        </p:txBody>
      </p:sp>
      <p:sp>
        <p:nvSpPr>
          <p:cNvPr id="3" name="Text Placeholder 2"/>
          <p:cNvSpPr>
            <a:spLocks noGrp="1"/>
          </p:cNvSpPr>
          <p:nvPr>
            <p:ph type="body" sz="quarter" idx="12"/>
          </p:nvPr>
        </p:nvSpPr>
        <p:spPr>
          <a:xfrm>
            <a:off x="978696" y="4645027"/>
            <a:ext cx="10237787" cy="498598"/>
          </a:xfrm>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5</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00712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Analysis approach</a:t>
            </a:r>
          </a:p>
        </p:txBody>
      </p:sp>
    </p:spTree>
    <p:extLst>
      <p:ext uri="{BB962C8B-B14F-4D97-AF65-F5344CB8AC3E}">
        <p14:creationId xmlns:p14="http://schemas.microsoft.com/office/powerpoint/2010/main" val="70052174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forms marked as “Remediation required”?</a:t>
            </a:r>
            <a:endParaRPr lang="nl-BE" dirty="0"/>
          </a:p>
        </p:txBody>
      </p:sp>
      <p:pic>
        <p:nvPicPr>
          <p:cNvPr id="5" name="Picture 4"/>
          <p:cNvPicPr>
            <a:picLocks noChangeAspect="1"/>
          </p:cNvPicPr>
          <p:nvPr/>
        </p:nvPicPr>
        <p:blipFill>
          <a:blip r:embed="rId2"/>
          <a:stretch>
            <a:fillRect/>
          </a:stretch>
        </p:blipFill>
        <p:spPr>
          <a:xfrm>
            <a:off x="519112" y="2032008"/>
            <a:ext cx="6171429" cy="1771429"/>
          </a:xfrm>
          <a:prstGeom prst="rect">
            <a:avLst/>
          </a:prstGeom>
        </p:spPr>
      </p:pic>
      <p:pic>
        <p:nvPicPr>
          <p:cNvPr id="6" name="Picture 5"/>
          <p:cNvPicPr>
            <a:picLocks noChangeAspect="1"/>
          </p:cNvPicPr>
          <p:nvPr/>
        </p:nvPicPr>
        <p:blipFill>
          <a:blip r:embed="rId3"/>
          <a:stretch>
            <a:fillRect/>
          </a:stretch>
        </p:blipFill>
        <p:spPr>
          <a:xfrm>
            <a:off x="519111" y="4196727"/>
            <a:ext cx="6171429" cy="1895238"/>
          </a:xfrm>
          <a:prstGeom prst="rect">
            <a:avLst/>
          </a:prstGeom>
        </p:spPr>
      </p:pic>
      <p:sp>
        <p:nvSpPr>
          <p:cNvPr id="7" name="TextBox 6"/>
          <p:cNvSpPr txBox="1"/>
          <p:nvPr/>
        </p:nvSpPr>
        <p:spPr>
          <a:xfrm>
            <a:off x="3274142" y="3755920"/>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Rectangular Callout 7"/>
          <p:cNvSpPr/>
          <p:nvPr/>
        </p:nvSpPr>
        <p:spPr bwMode="auto">
          <a:xfrm>
            <a:off x="7492182" y="1998099"/>
            <a:ext cx="4365522" cy="1573161"/>
          </a:xfrm>
          <a:prstGeom prst="wedgeRectCallout">
            <a:avLst>
              <a:gd name="adj1" fmla="val -69031"/>
              <a:gd name="adj2" fmla="val 3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Form type “Web browser Form (InfoPath 2007)” in combination with code version “InfoPath 2007” is not supported 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or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97808986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a:xfrm>
            <a:off x="519112" y="1447799"/>
            <a:ext cx="8860862" cy="2043636"/>
          </a:xfrm>
        </p:spPr>
        <p:txBody>
          <a:bodyPr/>
          <a:lstStyle/>
          <a:p>
            <a:r>
              <a:rPr lang="en-US" sz="3600" dirty="0"/>
              <a:t>“Upgrade” the form to InfoPath 2013 level:</a:t>
            </a:r>
          </a:p>
          <a:p>
            <a:pPr lvl="1"/>
            <a:r>
              <a:rPr lang="en-US" sz="2000" dirty="0"/>
              <a:t>Code version “InfoPath 2010” or higher is required</a:t>
            </a:r>
          </a:p>
          <a:p>
            <a:pPr lvl="1"/>
            <a:r>
              <a:rPr lang="en-US" sz="2000" dirty="0"/>
              <a:t>Form type “Web browser Form (InfoPath 2007)” or higher is required</a:t>
            </a:r>
          </a:p>
          <a:p>
            <a:r>
              <a:rPr lang="en-US" sz="3600" dirty="0"/>
              <a:t>Pro: </a:t>
            </a:r>
          </a:p>
          <a:p>
            <a:pPr lvl="1"/>
            <a:r>
              <a:rPr lang="en-US" sz="2000" dirty="0"/>
              <a:t>form is ready for future updates</a:t>
            </a:r>
          </a:p>
          <a:p>
            <a:r>
              <a:rPr lang="en-US" sz="3600" dirty="0"/>
              <a:t>Con:</a:t>
            </a:r>
          </a:p>
          <a:p>
            <a:pPr lvl="1"/>
            <a:r>
              <a:rPr lang="en-US" sz="2000" dirty="0"/>
              <a:t>You need to have the original source code available for a recompile of the code</a:t>
            </a:r>
          </a:p>
          <a:p>
            <a:pPr lvl="1"/>
            <a:r>
              <a:rPr lang="en-US" sz="2000" dirty="0"/>
              <a:t>You’ll face upgrade errors because as of InfoPath 2010 another internal data connection structure is used </a:t>
            </a:r>
            <a:r>
              <a:rPr lang="en-US" sz="2000" dirty="0">
                <a:sym typeface="Wingdings" panose="05000000000000000000" pitchFamily="2" charset="2"/>
              </a:rPr>
              <a:t> these can be fixed</a:t>
            </a:r>
          </a:p>
          <a:p>
            <a:pPr lvl="1"/>
            <a:r>
              <a:rPr lang="en-US" sz="2000" dirty="0">
                <a:sym typeface="Wingdings" panose="05000000000000000000" pitchFamily="2" charset="2"/>
              </a:rPr>
              <a:t>Potential compatibility issue with opening created instances when you moved from version 2007 Person/Group Pickers to 2010 based</a:t>
            </a:r>
            <a:endParaRPr lang="nl-BE" sz="2000" b="1" dirty="0"/>
          </a:p>
        </p:txBody>
      </p:sp>
      <p:pic>
        <p:nvPicPr>
          <p:cNvPr id="5" name="Picture 4"/>
          <p:cNvPicPr>
            <a:picLocks noChangeAspect="1"/>
          </p:cNvPicPr>
          <p:nvPr/>
        </p:nvPicPr>
        <p:blipFill>
          <a:blip r:embed="rId2"/>
          <a:stretch>
            <a:fillRect/>
          </a:stretch>
        </p:blipFill>
        <p:spPr>
          <a:xfrm>
            <a:off x="9606492" y="2115061"/>
            <a:ext cx="1942857" cy="3257143"/>
          </a:xfrm>
          <a:prstGeom prst="rect">
            <a:avLst/>
          </a:prstGeom>
        </p:spPr>
      </p:pic>
    </p:spTree>
    <p:extLst>
      <p:ext uri="{BB962C8B-B14F-4D97-AF65-F5344CB8AC3E}">
        <p14:creationId xmlns:p14="http://schemas.microsoft.com/office/powerpoint/2010/main" val="335424360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p:txBody>
          <a:bodyPr/>
          <a:lstStyle/>
          <a:p>
            <a:r>
              <a:rPr lang="en-US" dirty="0"/>
              <a:t>Upgrade guidance:</a:t>
            </a:r>
          </a:p>
          <a:p>
            <a:pPr lvl="1"/>
            <a:r>
              <a:rPr lang="nl-BE" dirty="0">
                <a:hlinkClick r:id="rId2"/>
              </a:rPr>
              <a:t>http://www.dotnetfunda.com/articles/show/2829/migrating-infopath-2007-form-to-2013-forms</a:t>
            </a:r>
          </a:p>
          <a:p>
            <a:pPr lvl="1"/>
            <a:r>
              <a:rPr lang="nl-BE" dirty="0">
                <a:hlinkClick r:id="rId2"/>
              </a:rPr>
              <a:t>http://blogs.msdn.com/b/infopath/archive/2010/04/08/upgrading-infopath-2007-forms-with-person-group-pickers-to-infopath-2010.aspx</a:t>
            </a:r>
            <a:r>
              <a:rPr lang="nl-BE" dirty="0"/>
              <a:t> </a:t>
            </a:r>
          </a:p>
        </p:txBody>
      </p:sp>
    </p:spTree>
    <p:extLst>
      <p:ext uri="{BB962C8B-B14F-4D97-AF65-F5344CB8AC3E}">
        <p14:creationId xmlns:p14="http://schemas.microsoft.com/office/powerpoint/2010/main" val="3339147322"/>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alternative solution</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182976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Helping you decide…</a:t>
            </a:r>
            <a:endParaRPr lang="nl-BE" dirty="0"/>
          </a:p>
        </p:txBody>
      </p:sp>
      <p:cxnSp>
        <p:nvCxnSpPr>
          <p:cNvPr id="5" name="Straight Connector 4"/>
          <p:cNvCxnSpPr/>
          <p:nvPr/>
        </p:nvCxnSpPr>
        <p:spPr>
          <a:xfrm>
            <a:off x="3581399" y="16086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61200"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032068"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77333" y="1884862"/>
            <a:ext cx="10565374" cy="28605"/>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77332" y="2760133"/>
            <a:ext cx="10549468" cy="47970"/>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7331" y="3556000"/>
            <a:ext cx="10566402" cy="42334"/>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77331" y="4475094"/>
            <a:ext cx="10583336" cy="7150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7331" y="5367868"/>
            <a:ext cx="10591806" cy="56412"/>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3202" y="1515530"/>
            <a:ext cx="2364109"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JavaScript + HTML</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6" name="TextBox 15"/>
          <p:cNvSpPr txBox="1"/>
          <p:nvPr/>
        </p:nvSpPr>
        <p:spPr>
          <a:xfrm>
            <a:off x="7128927" y="1500373"/>
            <a:ext cx="385977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err="1">
                <a:ln>
                  <a:noFill/>
                </a:ln>
                <a:gradFill>
                  <a:gsLst>
                    <a:gs pos="2917">
                      <a:schemeClr val="bg2"/>
                    </a:gs>
                    <a:gs pos="95000">
                      <a:schemeClr val="bg2"/>
                    </a:gs>
                  </a:gsLst>
                  <a:lin ang="5400000" scaled="0"/>
                </a:gradFill>
                <a:effectLst/>
                <a:uLnTx/>
                <a:uFillTx/>
              </a:rPr>
              <a:t>ASP.Net</a:t>
            </a: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 MVC or Forms Add-In</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7" name="TextBox 16"/>
          <p:cNvSpPr txBox="1"/>
          <p:nvPr/>
        </p:nvSpPr>
        <p:spPr>
          <a:xfrm>
            <a:off x="719665" y="2130823"/>
            <a:ext cx="1164421"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Flexibility</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677331" y="2990392"/>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Hosting requirements</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64632" y="3690263"/>
            <a:ext cx="2794002" cy="73866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Integration in SharePoint UI</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0" name="TextBox 19"/>
          <p:cNvSpPr txBox="1"/>
          <p:nvPr/>
        </p:nvSpPr>
        <p:spPr>
          <a:xfrm>
            <a:off x="681565" y="4757066"/>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Deployment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1" name="TextBox 20"/>
          <p:cNvSpPr txBox="1"/>
          <p:nvPr/>
        </p:nvSpPr>
        <p:spPr>
          <a:xfrm>
            <a:off x="3729568" y="2038490"/>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calling authenticated services is harder</a:t>
            </a:r>
            <a:endParaRPr kumimoji="0" lang="nl-BE" sz="1800" b="0" i="0" u="none" strike="noStrike" kern="0" cap="none" spc="-70" normalizeH="0" baseline="0" noProof="0" dirty="0">
              <a:ln>
                <a:noFill/>
              </a:ln>
              <a:solidFill>
                <a:schemeClr val="tx2"/>
              </a:solidFill>
              <a:effectLst/>
              <a:uLnTx/>
              <a:uFillTx/>
            </a:endParaRPr>
          </a:p>
        </p:txBody>
      </p:sp>
      <p:sp>
        <p:nvSpPr>
          <p:cNvPr id="22" name="TextBox 21"/>
          <p:cNvSpPr txBox="1"/>
          <p:nvPr/>
        </p:nvSpPr>
        <p:spPr>
          <a:xfrm>
            <a:off x="7196418" y="2176990"/>
            <a:ext cx="320886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everything is possible</a:t>
            </a:r>
            <a:endParaRPr kumimoji="0" lang="nl-BE" sz="1800" b="0" i="0" u="none" strike="noStrike" kern="0" cap="none" spc="-70" normalizeH="0" baseline="0" noProof="0" dirty="0">
              <a:ln>
                <a:noFill/>
              </a:ln>
              <a:solidFill>
                <a:schemeClr val="tx2"/>
              </a:solidFill>
              <a:effectLst/>
              <a:uLnTx/>
              <a:uFillTx/>
            </a:endParaRPr>
          </a:p>
        </p:txBody>
      </p:sp>
      <p:sp>
        <p:nvSpPr>
          <p:cNvPr id="23" name="TextBox 22"/>
          <p:cNvSpPr txBox="1"/>
          <p:nvPr/>
        </p:nvSpPr>
        <p:spPr>
          <a:xfrm>
            <a:off x="3729568" y="2898059"/>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None:</a:t>
            </a:r>
            <a:r>
              <a:rPr kumimoji="0" lang="en-US" sz="1800" b="0" i="0" u="none" strike="noStrike" kern="0" cap="none" spc="-70" normalizeH="0" baseline="0" noProof="0" dirty="0">
                <a:ln>
                  <a:noFill/>
                </a:ln>
                <a:solidFill>
                  <a:schemeClr val="tx2"/>
                </a:solidFill>
                <a:effectLst/>
                <a:uLnTx/>
                <a:uFillTx/>
              </a:rPr>
              <a:t> hosted inside SharePoint and run in the user’s browser</a:t>
            </a:r>
            <a:endParaRPr kumimoji="0" lang="nl-BE" sz="1800" b="0" i="0" u="none" strike="noStrike" kern="0" cap="none" spc="-70" normalizeH="0" baseline="0" noProof="0" dirty="0">
              <a:ln>
                <a:noFill/>
              </a:ln>
              <a:solidFill>
                <a:schemeClr val="tx2"/>
              </a:solidFill>
              <a:effectLst/>
              <a:uLnTx/>
              <a:uFillTx/>
            </a:endParaRPr>
          </a:p>
        </p:txBody>
      </p:sp>
      <p:sp>
        <p:nvSpPr>
          <p:cNvPr id="24" name="TextBox 23"/>
          <p:cNvSpPr txBox="1"/>
          <p:nvPr/>
        </p:nvSpPr>
        <p:spPr>
          <a:xfrm>
            <a:off x="7196418" y="2898059"/>
            <a:ext cx="3581651"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Host needed:</a:t>
            </a:r>
            <a:r>
              <a:rPr kumimoji="0" lang="en-US" sz="1800" b="0" i="0" u="none" strike="noStrike" kern="0" cap="none" spc="-70" normalizeH="0" baseline="0" noProof="0" dirty="0">
                <a:ln>
                  <a:noFill/>
                </a:ln>
                <a:solidFill>
                  <a:schemeClr val="tx2"/>
                </a:solidFill>
                <a:effectLst/>
                <a:uLnTx/>
                <a:uFillTx/>
              </a:rPr>
              <a:t> Azure web site (preferred) or on-premises IIS</a:t>
            </a:r>
            <a:endParaRPr kumimoji="0" lang="nl-BE" sz="1800" b="0" i="0" u="none" strike="noStrike" kern="0" cap="none" spc="-70" normalizeH="0" baseline="0" noProof="0" dirty="0">
              <a:ln>
                <a:noFill/>
              </a:ln>
              <a:solidFill>
                <a:schemeClr val="tx2"/>
              </a:solidFill>
              <a:effectLst/>
              <a:uLnTx/>
              <a:uFillTx/>
            </a:endParaRPr>
          </a:p>
        </p:txBody>
      </p:sp>
      <p:sp>
        <p:nvSpPr>
          <p:cNvPr id="25" name="TextBox 24"/>
          <p:cNvSpPr txBox="1"/>
          <p:nvPr/>
        </p:nvSpPr>
        <p:spPr>
          <a:xfrm>
            <a:off x="3729568" y="3782596"/>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identical to InfoPath forms services</a:t>
            </a:r>
            <a:endParaRPr kumimoji="0" lang="nl-BE" sz="1800" b="0" i="0" u="none" strike="noStrike" kern="0" cap="none" spc="-70" normalizeH="0" baseline="0" noProof="0" dirty="0">
              <a:ln>
                <a:noFill/>
              </a:ln>
              <a:solidFill>
                <a:schemeClr val="tx2"/>
              </a:solidFill>
              <a:effectLst/>
              <a:uLnTx/>
              <a:uFillTx/>
            </a:endParaRPr>
          </a:p>
        </p:txBody>
      </p:sp>
      <p:sp>
        <p:nvSpPr>
          <p:cNvPr id="26" name="TextBox 25"/>
          <p:cNvSpPr txBox="1"/>
          <p:nvPr/>
        </p:nvSpPr>
        <p:spPr>
          <a:xfrm>
            <a:off x="7196418" y="3644097"/>
            <a:ext cx="3581650"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runs outside of SharePoint, basic chrome and branding can be taken over</a:t>
            </a:r>
            <a:endParaRPr kumimoji="0" lang="nl-BE" sz="1800" b="0" i="0" u="none" strike="noStrike" kern="0" cap="none" spc="-70" normalizeH="0" baseline="0" noProof="0" dirty="0">
              <a:ln>
                <a:noFill/>
              </a:ln>
              <a:solidFill>
                <a:schemeClr val="tx2"/>
              </a:solidFill>
              <a:effectLst/>
              <a:uLnTx/>
              <a:uFillTx/>
            </a:endParaRPr>
          </a:p>
        </p:txBody>
      </p:sp>
      <p:sp>
        <p:nvSpPr>
          <p:cNvPr id="27" name="TextBox 26"/>
          <p:cNvSpPr txBox="1"/>
          <p:nvPr/>
        </p:nvSpPr>
        <p:spPr>
          <a:xfrm>
            <a:off x="3729568" y="4664733"/>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requires custom code to deploy and update</a:t>
            </a:r>
            <a:endParaRPr kumimoji="0" lang="nl-BE" sz="1800" b="0" i="0" u="none" strike="noStrike" kern="0" cap="none" spc="-70" normalizeH="0" baseline="0" noProof="0" dirty="0">
              <a:ln>
                <a:noFill/>
              </a:ln>
              <a:solidFill>
                <a:schemeClr val="tx2"/>
              </a:solidFill>
              <a:effectLst/>
              <a:uLnTx/>
              <a:uFillTx/>
            </a:endParaRPr>
          </a:p>
        </p:txBody>
      </p:sp>
      <p:sp>
        <p:nvSpPr>
          <p:cNvPr id="28" name="TextBox 27"/>
          <p:cNvSpPr txBox="1"/>
          <p:nvPr/>
        </p:nvSpPr>
        <p:spPr>
          <a:xfrm>
            <a:off x="7196418" y="4526234"/>
            <a:ext cx="3809218"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Good:</a:t>
            </a:r>
            <a:r>
              <a:rPr kumimoji="0" lang="en-US" sz="1800" b="0" i="0" u="none" strike="noStrike" kern="0" cap="none" spc="-70" normalizeH="0" baseline="0" noProof="0" dirty="0">
                <a:ln>
                  <a:noFill/>
                </a:ln>
                <a:solidFill>
                  <a:schemeClr val="tx2"/>
                </a:solidFill>
                <a:effectLst/>
                <a:uLnTx/>
                <a:uFillTx/>
              </a:rPr>
              <a:t> uses Add-In infrastructure for deployment. List level integration requires custom code</a:t>
            </a:r>
            <a:endParaRPr kumimoji="0" lang="nl-BE" sz="1800" b="0" i="0" u="none" strike="noStrike" kern="0" cap="none" spc="-70" normalizeH="0" baseline="0" noProof="0" dirty="0">
              <a:ln>
                <a:noFill/>
              </a:ln>
              <a:solidFill>
                <a:schemeClr val="tx2"/>
              </a:solidFill>
              <a:effectLst/>
              <a:uLnTx/>
              <a:uFillTx/>
            </a:endParaRPr>
          </a:p>
        </p:txBody>
      </p:sp>
      <p:sp>
        <p:nvSpPr>
          <p:cNvPr id="46" name="Oval 45"/>
          <p:cNvSpPr/>
          <p:nvPr/>
        </p:nvSpPr>
        <p:spPr bwMode="auto">
          <a:xfrm>
            <a:off x="4867329" y="548020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Oval 46"/>
          <p:cNvSpPr/>
          <p:nvPr/>
        </p:nvSpPr>
        <p:spPr bwMode="auto">
          <a:xfrm>
            <a:off x="8029494" y="547416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 name="Oval 47"/>
          <p:cNvSpPr/>
          <p:nvPr/>
        </p:nvSpPr>
        <p:spPr bwMode="auto">
          <a:xfrm>
            <a:off x="9140273" y="547416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452974897"/>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Office 365 Developer Patterns &amp; Practices</a:t>
            </a:r>
            <a:endParaRPr lang="nl-BE" sz="4800" dirty="0"/>
          </a:p>
        </p:txBody>
      </p:sp>
      <p:sp>
        <p:nvSpPr>
          <p:cNvPr id="3" name="Text Placeholder 2"/>
          <p:cNvSpPr>
            <a:spLocks noGrp="1"/>
          </p:cNvSpPr>
          <p:nvPr>
            <p:ph type="body" sz="quarter" idx="10"/>
          </p:nvPr>
        </p:nvSpPr>
        <p:spPr>
          <a:xfrm>
            <a:off x="519112" y="1447798"/>
            <a:ext cx="11149013" cy="4522695"/>
          </a:xfrm>
        </p:spPr>
        <p:txBody>
          <a:bodyPr/>
          <a:lstStyle/>
          <a:p>
            <a:r>
              <a:rPr lang="en-US" dirty="0"/>
              <a:t>All created IP and guidance will be available via PnP</a:t>
            </a:r>
          </a:p>
          <a:p>
            <a:r>
              <a:rPr lang="en-US" dirty="0"/>
              <a:t>We’ve setup a dedicated </a:t>
            </a:r>
            <a:r>
              <a:rPr lang="en-US" dirty="0" err="1"/>
              <a:t>github</a:t>
            </a:r>
            <a:r>
              <a:rPr lang="en-US" dirty="0"/>
              <a:t> repository focused on transformation: </a:t>
            </a:r>
            <a:r>
              <a:rPr lang="en-US" dirty="0">
                <a:hlinkClick r:id="rId2"/>
              </a:rPr>
              <a:t>https://github.com/OfficeDev/PnP-Transformation/tree/dev/InfoPath</a:t>
            </a:r>
            <a:r>
              <a:rPr lang="en-US" dirty="0"/>
              <a:t> </a:t>
            </a:r>
          </a:p>
          <a:p>
            <a:endParaRPr lang="nl-BE" dirty="0"/>
          </a:p>
        </p:txBody>
      </p:sp>
    </p:spTree>
    <p:extLst>
      <p:ext uri="{BB962C8B-B14F-4D97-AF65-F5344CB8AC3E}">
        <p14:creationId xmlns:p14="http://schemas.microsoft.com/office/powerpoint/2010/main" val="151844197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Page App (knockout.js = JS + HTML)</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4" y="4887765"/>
            <a:ext cx="5130492"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3"/>
              </a:rPr>
              <a:t>EmployeeRegistration.KnockOut.SinglePageApp</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537634" y="1348162"/>
            <a:ext cx="3990896" cy="3401455"/>
          </a:xfrm>
          <a:prstGeom prst="rect">
            <a:avLst/>
          </a:prstGeom>
        </p:spPr>
      </p:pic>
      <p:sp>
        <p:nvSpPr>
          <p:cNvPr id="10" name="Oval 9"/>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82746856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MVC</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err="1">
                <a:ln>
                  <a:noFill/>
                </a:ln>
                <a:gradFill>
                  <a:gsLst>
                    <a:gs pos="2917">
                      <a:schemeClr val="bg2"/>
                    </a:gs>
                    <a:gs pos="95000">
                      <a:schemeClr val="bg2"/>
                    </a:gs>
                  </a:gsLst>
                  <a:lin ang="5400000" scaled="0"/>
                </a:gradFill>
                <a:effectLst/>
                <a:uLnTx/>
                <a:uFillTx/>
                <a:hlinkClick r:id="rId3"/>
              </a:rPr>
              <a:t>EmployeeRegistration.MVC</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259485" y="1697835"/>
            <a:ext cx="5706264" cy="3195903"/>
          </a:xfrm>
          <a:prstGeom prst="rect">
            <a:avLst/>
          </a:prstGeom>
        </p:spPr>
      </p:pic>
      <p:sp>
        <p:nvSpPr>
          <p:cNvPr id="9" name="Oval 8"/>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7004868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Forms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pic>
        <p:nvPicPr>
          <p:cNvPr id="4" name="Picture 3"/>
          <p:cNvPicPr>
            <a:picLocks noChangeAspect="1"/>
          </p:cNvPicPr>
          <p:nvPr/>
        </p:nvPicPr>
        <p:blipFill>
          <a:blip r:embed="rId3"/>
          <a:stretch>
            <a:fillRect/>
          </a:stretch>
        </p:blipFill>
        <p:spPr>
          <a:xfrm>
            <a:off x="6537633" y="2108835"/>
            <a:ext cx="4494026" cy="2996017"/>
          </a:xfrm>
          <a:prstGeom prst="rect">
            <a:avLst/>
          </a:prstGeom>
        </p:spPr>
      </p:pic>
      <p:sp>
        <p:nvSpPr>
          <p:cNvPr id="5" name="Right Arrow 4"/>
          <p:cNvSpPr/>
          <p:nvPr/>
        </p:nvSpPr>
        <p:spPr bwMode="auto">
          <a:xfrm>
            <a:off x="5229842" y="3337128"/>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EmployeeRegistration.Forms</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5"/>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Oval 7"/>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13326143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InfoPath Safe Driving rules</a:t>
            </a:r>
          </a:p>
        </p:txBody>
      </p:sp>
    </p:spTree>
    <p:extLst>
      <p:ext uri="{BB962C8B-B14F-4D97-AF65-F5344CB8AC3E}">
        <p14:creationId xmlns:p14="http://schemas.microsoft.com/office/powerpoint/2010/main" val="341741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process</a:t>
            </a:r>
            <a:endParaRPr lang="nl-BE" dirty="0"/>
          </a:p>
        </p:txBody>
      </p:sp>
      <p:sp>
        <p:nvSpPr>
          <p:cNvPr id="3" name="Text Placeholder 2"/>
          <p:cNvSpPr>
            <a:spLocks noGrp="1"/>
          </p:cNvSpPr>
          <p:nvPr>
            <p:ph type="body" sz="quarter" idx="10"/>
          </p:nvPr>
        </p:nvSpPr>
        <p:spPr>
          <a:xfrm>
            <a:off x="519112" y="1447799"/>
            <a:ext cx="11149013" cy="3019426"/>
          </a:xfrm>
        </p:spPr>
        <p:txBody>
          <a:bodyPr/>
          <a:lstStyle/>
          <a:p>
            <a:r>
              <a:rPr lang="en-US" dirty="0"/>
              <a:t>Obtain data by reading all XSN files in all content databases and extract the relevant properties</a:t>
            </a:r>
          </a:p>
          <a:p>
            <a:r>
              <a:rPr lang="en-US" dirty="0"/>
              <a:t>Analyze extracted data and list “potential problematic” forms </a:t>
            </a:r>
          </a:p>
          <a:p>
            <a:r>
              <a:rPr lang="en-US" dirty="0"/>
              <a:t>Collect usage information for those “potential problematic” forms</a:t>
            </a:r>
          </a:p>
          <a:p>
            <a:r>
              <a:rPr lang="en-US" dirty="0"/>
              <a:t>Analyze code behind for those “potential problematic” forms</a:t>
            </a:r>
          </a:p>
          <a:p>
            <a:endParaRPr lang="en-US" dirty="0"/>
          </a:p>
          <a:p>
            <a:pPr marL="0" indent="0">
              <a:buNone/>
            </a:pPr>
            <a:endParaRPr lang="en-US" dirty="0"/>
          </a:p>
          <a:p>
            <a:pPr lvl="1"/>
            <a:endParaRPr lang="en-US" dirty="0"/>
          </a:p>
          <a:p>
            <a:pPr lvl="1"/>
            <a:endParaRPr lang="nl-BE" dirty="0"/>
          </a:p>
        </p:txBody>
      </p:sp>
      <p:sp>
        <p:nvSpPr>
          <p:cNvPr id="4" name="Rectangle 3"/>
          <p:cNvSpPr/>
          <p:nvPr/>
        </p:nvSpPr>
        <p:spPr bwMode="auto">
          <a:xfrm>
            <a:off x="6940230" y="228600"/>
            <a:ext cx="4993019" cy="6989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analysis tools in the </a:t>
            </a:r>
            <a:r>
              <a:rPr lang="en-US" sz="2200" dirty="0">
                <a:gradFill>
                  <a:gsLst>
                    <a:gs pos="0">
                      <a:srgbClr val="FFFFFF"/>
                    </a:gs>
                    <a:gs pos="100000">
                      <a:srgbClr val="FFFFFF"/>
                    </a:gs>
                  </a:gsLst>
                  <a:lin ang="5400000" scaled="0"/>
                </a:gradFill>
                <a:ea typeface="Segoe UI" pitchFamily="34" charset="0"/>
                <a:cs typeface="Segoe UI" pitchFamily="34" charset="0"/>
                <a:hlinkClick r:id="rId3"/>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repository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5021590"/>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p:txBody>
          <a:bodyPr/>
          <a:lstStyle/>
          <a:p>
            <a:r>
              <a:rPr lang="en-US" dirty="0"/>
              <a:t>The InfoPath JDP program is helping remediate problematic forms</a:t>
            </a:r>
          </a:p>
          <a:p>
            <a:r>
              <a:rPr lang="en-US" dirty="0"/>
              <a:t>This section offers InfoPath Safe Driving Rules: what are the InfoPath patterns that should be avoided in the future</a:t>
            </a:r>
            <a:endParaRPr lang="nl-BE" dirty="0"/>
          </a:p>
        </p:txBody>
      </p:sp>
    </p:spTree>
    <p:extLst>
      <p:ext uri="{BB962C8B-B14F-4D97-AF65-F5344CB8AC3E}">
        <p14:creationId xmlns:p14="http://schemas.microsoft.com/office/powerpoint/2010/main" val="2687365635"/>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Avoid code behind</a:t>
            </a:r>
            <a:endParaRPr lang="nl-BE" dirty="0"/>
          </a:p>
        </p:txBody>
      </p:sp>
      <p:sp>
        <p:nvSpPr>
          <p:cNvPr id="3" name="Text Placeholder 2"/>
          <p:cNvSpPr>
            <a:spLocks noGrp="1"/>
          </p:cNvSpPr>
          <p:nvPr>
            <p:ph type="body" sz="quarter" idx="10"/>
          </p:nvPr>
        </p:nvSpPr>
        <p:spPr/>
        <p:txBody>
          <a:bodyPr/>
          <a:lstStyle/>
          <a:p>
            <a:r>
              <a:rPr lang="en-US" dirty="0"/>
              <a:t>Why:</a:t>
            </a:r>
          </a:p>
          <a:p>
            <a:pPr lvl="1"/>
            <a:r>
              <a:rPr lang="en-US" dirty="0"/>
              <a:t>Forms with code behind deploy their code using a sandboxed solution</a:t>
            </a:r>
          </a:p>
          <a:p>
            <a:pPr lvl="1"/>
            <a:r>
              <a:rPr lang="en-US" dirty="0"/>
              <a:t>Sandboxed solutions with code are deprecated in </a:t>
            </a:r>
            <a:r>
              <a:rPr lang="en-US" dirty="0" err="1"/>
              <a:t>DvNext</a:t>
            </a:r>
            <a:r>
              <a:rPr lang="en-US" dirty="0"/>
              <a:t>/MT and should be avoided if possible. See </a:t>
            </a:r>
            <a:r>
              <a:rPr lang="nl-BE" dirty="0">
                <a:hlinkClick r:id="rId2"/>
              </a:rPr>
              <a:t>http://blogs.msdn.com/b/sharepointdev/archive/2014/01/14/deprecation-of-custom-code-in-sandboxed-solutions.aspx</a:t>
            </a:r>
            <a:r>
              <a:rPr lang="nl-BE" dirty="0"/>
              <a:t> </a:t>
            </a:r>
            <a:r>
              <a:rPr lang="nl-BE" dirty="0" err="1"/>
              <a:t>for</a:t>
            </a:r>
            <a:r>
              <a:rPr lang="nl-BE" dirty="0"/>
              <a:t> more details.</a:t>
            </a:r>
            <a:endParaRPr lang="en-US" dirty="0"/>
          </a:p>
          <a:p>
            <a:pPr lvl="1"/>
            <a:endParaRPr lang="en-US" dirty="0"/>
          </a:p>
          <a:p>
            <a:r>
              <a:rPr lang="en-US" dirty="0"/>
              <a:t>Alternative approach:</a:t>
            </a:r>
          </a:p>
          <a:p>
            <a:pPr lvl="1"/>
            <a:r>
              <a:rPr lang="en-US" dirty="0"/>
              <a:t>Call out to a custom service that uses CSOM to perform the needed steps</a:t>
            </a:r>
          </a:p>
          <a:p>
            <a:pPr lvl="1"/>
            <a:r>
              <a:rPr lang="en-US" dirty="0"/>
              <a:t>Use an alternative approach like a SharePoint Add-In</a:t>
            </a:r>
            <a:endParaRPr lang="nl-BE" dirty="0"/>
          </a:p>
        </p:txBody>
      </p:sp>
    </p:spTree>
    <p:extLst>
      <p:ext uri="{BB962C8B-B14F-4D97-AF65-F5344CB8AC3E}">
        <p14:creationId xmlns:p14="http://schemas.microsoft.com/office/powerpoint/2010/main" val="422620767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2: Avoid using SharePoint ASMX/REST services</a:t>
            </a:r>
            <a:endParaRPr lang="nl-BE" dirty="0"/>
          </a:p>
        </p:txBody>
      </p:sp>
      <p:sp>
        <p:nvSpPr>
          <p:cNvPr id="3" name="Text Placeholder 2"/>
          <p:cNvSpPr>
            <a:spLocks noGrp="1"/>
          </p:cNvSpPr>
          <p:nvPr>
            <p:ph type="body" sz="quarter" idx="10"/>
          </p:nvPr>
        </p:nvSpPr>
        <p:spPr>
          <a:xfrm>
            <a:off x="519112" y="1862240"/>
            <a:ext cx="11149013" cy="2043636"/>
          </a:xfrm>
        </p:spPr>
        <p:txBody>
          <a:bodyPr/>
          <a:lstStyle/>
          <a:p>
            <a:r>
              <a:rPr lang="en-US" dirty="0"/>
              <a:t>Why:</a:t>
            </a:r>
          </a:p>
          <a:p>
            <a:pPr lvl="1"/>
            <a:r>
              <a:rPr lang="en-US" dirty="0"/>
              <a:t>SharePoint </a:t>
            </a:r>
            <a:r>
              <a:rPr lang="en-US" dirty="0" err="1"/>
              <a:t>DvNext</a:t>
            </a:r>
            <a:r>
              <a:rPr lang="en-US" dirty="0"/>
              <a:t>/MT has loop back protection enabled causing most calls to SharePoint hosted services (ASMX/REST) to fail. A subset of ASMX services and operations is supported. See </a:t>
            </a:r>
            <a:r>
              <a:rPr lang="nl-BE" dirty="0">
                <a:hlinkClick r:id="rId2"/>
              </a:rPr>
              <a:t>https://support.microsoft.com/en-us/kb/2674193</a:t>
            </a:r>
            <a:r>
              <a:rPr lang="nl-BE" dirty="0"/>
              <a:t> </a:t>
            </a:r>
            <a:r>
              <a:rPr lang="nl-BE" dirty="0" err="1"/>
              <a:t>for</a:t>
            </a:r>
            <a:r>
              <a:rPr lang="nl-BE" dirty="0"/>
              <a:t> details.</a:t>
            </a:r>
            <a:endParaRPr lang="en-US" dirty="0"/>
          </a:p>
          <a:p>
            <a:pPr lvl="1"/>
            <a:endParaRPr lang="en-US" dirty="0"/>
          </a:p>
          <a:p>
            <a:r>
              <a:rPr lang="en-US" dirty="0"/>
              <a:t>Alternative approach:</a:t>
            </a:r>
          </a:p>
          <a:p>
            <a:pPr lvl="1"/>
            <a:r>
              <a:rPr lang="en-US" dirty="0"/>
              <a:t>Call out to a custom service that uses CSOM to perform the needed steps. Keep in mind that this customer service </a:t>
            </a:r>
            <a:r>
              <a:rPr lang="en-US" b="1" dirty="0"/>
              <a:t>cannot require authentication </a:t>
            </a:r>
            <a:r>
              <a:rPr lang="en-US" dirty="0"/>
              <a:t>as that’s not possible from InfoPath Form Services in </a:t>
            </a:r>
            <a:r>
              <a:rPr lang="en-US" dirty="0" err="1"/>
              <a:t>DvNext</a:t>
            </a:r>
            <a:r>
              <a:rPr lang="en-US" dirty="0"/>
              <a:t>/MT</a:t>
            </a:r>
          </a:p>
          <a:p>
            <a:pPr lvl="1"/>
            <a:r>
              <a:rPr lang="en-US" dirty="0"/>
              <a:t>Use an alternative approach like a SharePoint Add-In</a:t>
            </a:r>
            <a:endParaRPr lang="nl-BE" dirty="0"/>
          </a:p>
          <a:p>
            <a:pPr lvl="1"/>
            <a:endParaRPr lang="nl-BE" dirty="0"/>
          </a:p>
        </p:txBody>
      </p:sp>
    </p:spTree>
    <p:extLst>
      <p:ext uri="{BB962C8B-B14F-4D97-AF65-F5344CB8AC3E}">
        <p14:creationId xmlns:p14="http://schemas.microsoft.com/office/powerpoint/2010/main" val="4158628381"/>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Supported ASMX services and operations</a:t>
            </a:r>
            <a:endParaRPr lang="nl-BE" sz="4800"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Tree>
    <p:extLst>
      <p:ext uri="{BB962C8B-B14F-4D97-AF65-F5344CB8AC3E}">
        <p14:creationId xmlns:p14="http://schemas.microsoft.com/office/powerpoint/2010/main" val="397848287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Ensure hostnames are DNS resolvable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There’s no AD/DNS level integration in </a:t>
            </a:r>
            <a:r>
              <a:rPr lang="en-US" dirty="0" err="1"/>
              <a:t>DvNext</a:t>
            </a:r>
            <a:r>
              <a:rPr lang="en-US" dirty="0"/>
              <a:t>/MT, also not when a private peering (MPLS/AER) connection is used. </a:t>
            </a:r>
          </a:p>
          <a:p>
            <a:pPr lvl="1"/>
            <a:r>
              <a:rPr lang="en-US" dirty="0"/>
              <a:t>SharePoint </a:t>
            </a:r>
            <a:r>
              <a:rPr lang="en-US" dirty="0" err="1"/>
              <a:t>DvNext</a:t>
            </a:r>
            <a:r>
              <a:rPr lang="en-US" dirty="0"/>
              <a:t>/MT does only resolve DNS from public DNS</a:t>
            </a:r>
          </a:p>
          <a:p>
            <a:pPr lvl="1"/>
            <a:endParaRPr lang="en-US" dirty="0"/>
          </a:p>
          <a:p>
            <a:r>
              <a:rPr lang="en-US" dirty="0"/>
              <a:t>Alternative approach:</a:t>
            </a:r>
          </a:p>
          <a:p>
            <a:pPr lvl="1"/>
            <a:r>
              <a:rPr lang="en-US" dirty="0"/>
              <a:t>Register your internal services in public DNS with an IP address that’s routed via the connection (MPLS/AER/Internet) you need </a:t>
            </a:r>
            <a:endParaRPr lang="nl-BE" dirty="0"/>
          </a:p>
        </p:txBody>
      </p:sp>
    </p:spTree>
    <p:extLst>
      <p:ext uri="{BB962C8B-B14F-4D97-AF65-F5344CB8AC3E}">
        <p14:creationId xmlns:p14="http://schemas.microsoft.com/office/powerpoint/2010/main" val="17074652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Ensure your custom services are reachable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Network ACL’s at customer side might block traffic and make your custom service not reachable</a:t>
            </a:r>
          </a:p>
          <a:p>
            <a:pPr lvl="1"/>
            <a:endParaRPr lang="en-US" dirty="0"/>
          </a:p>
          <a:p>
            <a:r>
              <a:rPr lang="en-US" dirty="0"/>
              <a:t>Alternative approach:</a:t>
            </a:r>
          </a:p>
          <a:p>
            <a:pPr lvl="1"/>
            <a:r>
              <a:rPr lang="en-US" dirty="0"/>
              <a:t>Ensure that the resolved IP address of the service is reachable from the SP servers. This might mean opening up ACL’s in your network configuration</a:t>
            </a:r>
            <a:endParaRPr lang="nl-BE" dirty="0"/>
          </a:p>
        </p:txBody>
      </p:sp>
    </p:spTree>
    <p:extLst>
      <p:ext uri="{BB962C8B-B14F-4D97-AF65-F5344CB8AC3E}">
        <p14:creationId xmlns:p14="http://schemas.microsoft.com/office/powerpoint/2010/main" val="292229404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Secure your custom services using a publicly trusted certificate</a:t>
            </a:r>
            <a:endParaRPr lang="nl-BE" dirty="0"/>
          </a:p>
        </p:txBody>
      </p:sp>
      <p:sp>
        <p:nvSpPr>
          <p:cNvPr id="3" name="Text Placeholder 2"/>
          <p:cNvSpPr>
            <a:spLocks noGrp="1"/>
          </p:cNvSpPr>
          <p:nvPr>
            <p:ph type="body" sz="quarter" idx="10"/>
          </p:nvPr>
        </p:nvSpPr>
        <p:spPr>
          <a:xfrm>
            <a:off x="519112" y="1947760"/>
            <a:ext cx="11149013" cy="2043636"/>
          </a:xfrm>
        </p:spPr>
        <p:txBody>
          <a:bodyPr/>
          <a:lstStyle/>
          <a:p>
            <a:r>
              <a:rPr lang="en-US" dirty="0"/>
              <a:t>Why:</a:t>
            </a:r>
          </a:p>
          <a:p>
            <a:pPr lvl="1"/>
            <a:r>
              <a:rPr lang="en-US" dirty="0"/>
              <a:t>In D a custom certificate might be deployed to the farms trusted certs. In </a:t>
            </a:r>
            <a:r>
              <a:rPr lang="en-US" dirty="0" err="1"/>
              <a:t>DvNext</a:t>
            </a:r>
            <a:r>
              <a:rPr lang="en-US" dirty="0"/>
              <a:t>/MT we only allow public trusted certs…so services secured with a custom cert will result in SSL errors</a:t>
            </a:r>
          </a:p>
          <a:p>
            <a:pPr lvl="1"/>
            <a:endParaRPr lang="en-US" dirty="0"/>
          </a:p>
          <a:p>
            <a:r>
              <a:rPr lang="en-US" dirty="0"/>
              <a:t>Alternative approach:</a:t>
            </a:r>
          </a:p>
          <a:p>
            <a:pPr lvl="1"/>
            <a:r>
              <a:rPr lang="en-US" dirty="0"/>
              <a:t>Secure your custom services using a publicly </a:t>
            </a:r>
            <a:r>
              <a:rPr lang="en-US"/>
              <a:t>trusted certificate</a:t>
            </a:r>
            <a:endParaRPr lang="nl-BE" dirty="0"/>
          </a:p>
        </p:txBody>
      </p:sp>
    </p:spTree>
    <p:extLst>
      <p:ext uri="{BB962C8B-B14F-4D97-AF65-F5344CB8AC3E}">
        <p14:creationId xmlns:p14="http://schemas.microsoft.com/office/powerpoint/2010/main" val="70447036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Potentially problematic forms</a:t>
            </a:r>
            <a:endParaRPr lang="nl-BE" dirty="0"/>
          </a:p>
        </p:txBody>
      </p:sp>
      <p:sp>
        <p:nvSpPr>
          <p:cNvPr id="3" name="Text Placeholder 2"/>
          <p:cNvSpPr>
            <a:spLocks noGrp="1"/>
          </p:cNvSpPr>
          <p:nvPr>
            <p:ph type="body" sz="quarter" idx="10"/>
          </p:nvPr>
        </p:nvSpPr>
        <p:spPr/>
        <p:txBody>
          <a:bodyPr/>
          <a:lstStyle/>
          <a:p>
            <a:r>
              <a:rPr lang="en-US" dirty="0"/>
              <a:t>All forms with managed code</a:t>
            </a:r>
          </a:p>
          <a:p>
            <a:r>
              <a:rPr lang="en-US" dirty="0"/>
              <a:t>All forms with unsupported soap or rest calls</a:t>
            </a:r>
          </a:p>
          <a:p>
            <a:r>
              <a:rPr lang="en-US" dirty="0"/>
              <a:t>All forms that have a data connection (ado / </a:t>
            </a:r>
            <a:r>
              <a:rPr lang="en-US" dirty="0" err="1"/>
              <a:t>bdc</a:t>
            </a:r>
            <a:r>
              <a:rPr lang="en-US" dirty="0"/>
              <a:t>)</a:t>
            </a:r>
          </a:p>
          <a:p>
            <a:endParaRPr lang="en-US" dirty="0"/>
          </a:p>
          <a:p>
            <a:r>
              <a:rPr lang="en-US" dirty="0"/>
              <a:t>Note:</a:t>
            </a:r>
          </a:p>
          <a:p>
            <a:pPr lvl="1"/>
            <a:r>
              <a:rPr lang="en-US" b="1" dirty="0"/>
              <a:t>Forms that only can be opened in InfoPath client are always marked as safe</a:t>
            </a:r>
          </a:p>
          <a:p>
            <a:pPr lvl="1"/>
            <a:r>
              <a:rPr lang="en-US" dirty="0"/>
              <a:t>Very old (InfoPath 2003 (version 11)) forms are marked as safe since they can only be opened by the client anyway</a:t>
            </a:r>
            <a:endParaRPr lang="nl-BE" dirty="0"/>
          </a:p>
        </p:txBody>
      </p:sp>
    </p:spTree>
    <p:extLst>
      <p:ext uri="{BB962C8B-B14F-4D97-AF65-F5344CB8AC3E}">
        <p14:creationId xmlns:p14="http://schemas.microsoft.com/office/powerpoint/2010/main" val="2430424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3" ma:contentTypeDescription="Create a new document." ma:contentTypeScope="" ma:versionID="4d195f25be3b1b106d09dd5eb39adb0f">
  <xsd:schema xmlns:xsd="http://www.w3.org/2001/XMLSchema" xmlns:xs="http://www.w3.org/2001/XMLSchema" xmlns:p="http://schemas.microsoft.com/office/2006/metadata/properties" xmlns:ns2="5ec9502b-addf-4716-883a-9e6742fd5109" targetNamespace="http://schemas.microsoft.com/office/2006/metadata/properties" ma:root="true" ma:fieldsID="e57dfefa7c7616ba09ddcfd309c2667f"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Props1.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4.xml><?xml version="1.0" encoding="utf-8"?>
<ds:datastoreItem xmlns:ds="http://schemas.openxmlformats.org/officeDocument/2006/customXml" ds:itemID="{651C9FB9-54B6-46A6-84D4-A6F207E58C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6.xml><?xml version="1.0" encoding="utf-8"?>
<ds:datastoreItem xmlns:ds="http://schemas.openxmlformats.org/officeDocument/2006/customXml" ds:itemID="{F1AEA8A7-A694-4DB0-82AB-EF48F2E9B6F9}">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4950</Words>
  <Application>Microsoft Office PowerPoint</Application>
  <PresentationFormat>Custom</PresentationFormat>
  <Paragraphs>689</Paragraphs>
  <Slides>88</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88</vt:i4>
      </vt:variant>
    </vt:vector>
  </HeadingPairs>
  <TitlesOfParts>
    <vt:vector size="97"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Readme</vt:lpstr>
      <vt:lpstr>InfoPath JDP program for &lt;customer&gt; – Self-service manual</vt:lpstr>
      <vt:lpstr>Agenda</vt:lpstr>
      <vt:lpstr>Introduction</vt:lpstr>
      <vt:lpstr>Guiding principles</vt:lpstr>
      <vt:lpstr>Recommended steps</vt:lpstr>
      <vt:lpstr>Analysis approach</vt:lpstr>
      <vt:lpstr>Analysis process</vt:lpstr>
      <vt:lpstr>Potentially problematic forms</vt:lpstr>
      <vt:lpstr>Forms vs variations vs usage</vt:lpstr>
      <vt:lpstr>Remediation approach</vt:lpstr>
      <vt:lpstr>Remediation model</vt:lpstr>
      <vt:lpstr>Your data</vt:lpstr>
      <vt:lpstr>Data format</vt:lpstr>
      <vt:lpstr>Forms columns</vt:lpstr>
      <vt:lpstr>Usage columns</vt:lpstr>
      <vt:lpstr>Usage columns</vt:lpstr>
      <vt:lpstr>Managed code details</vt:lpstr>
      <vt:lpstr>InfoPath versus Sandboxed solutions</vt:lpstr>
      <vt:lpstr>Forms with unsupported soap/rest calls</vt:lpstr>
      <vt:lpstr>Root causes – loop back protection</vt:lpstr>
      <vt:lpstr>Root causes – loop back protection</vt:lpstr>
      <vt:lpstr>Root causes – secured services</vt:lpstr>
      <vt:lpstr>How to call an “not supported” ASMX service</vt:lpstr>
      <vt:lpstr>Root causes – Network setup</vt:lpstr>
      <vt:lpstr>Root causes – Network setup - DNS</vt:lpstr>
      <vt:lpstr>Root causes – Network setup - Certificates</vt:lpstr>
      <vt:lpstr>Forms with data connections</vt:lpstr>
      <vt:lpstr>Form Testing</vt:lpstr>
      <vt:lpstr>Introduction</vt:lpstr>
      <vt:lpstr>Test environments</vt:lpstr>
      <vt:lpstr>Basic testing approach</vt:lpstr>
      <vt:lpstr>Testing approach: list forms</vt:lpstr>
      <vt:lpstr>Testing approach: form library</vt:lpstr>
      <vt:lpstr>Testing approach: content type</vt:lpstr>
      <vt:lpstr>Test flows</vt:lpstr>
      <vt:lpstr>Testing flow – managed code</vt:lpstr>
      <vt:lpstr>Testing forms with code behind</vt:lpstr>
      <vt:lpstr>Testing flow – unsupported soap calls</vt:lpstr>
      <vt:lpstr>Testing forms with unsupported soap calls</vt:lpstr>
      <vt:lpstr>Supported OOB ASMX soap calls</vt:lpstr>
      <vt:lpstr>Testing flow – unsupported data connections</vt:lpstr>
      <vt:lpstr>Testing forms with unsupported data connections </vt:lpstr>
      <vt:lpstr>Form Remediation</vt:lpstr>
      <vt:lpstr>Two step model – try to fix or alternative</vt:lpstr>
      <vt:lpstr>Fixing the existing form</vt:lpstr>
      <vt:lpstr>Keep using InfoPath - fixing flow</vt:lpstr>
      <vt:lpstr>Basic fixing knowledge</vt:lpstr>
      <vt:lpstr>Approach: list forms</vt:lpstr>
      <vt:lpstr>Approach: form library</vt:lpstr>
      <vt:lpstr>Approach: content type</vt:lpstr>
      <vt:lpstr>Removing code behind</vt:lpstr>
      <vt:lpstr>PowerPoint Presentation</vt:lpstr>
      <vt:lpstr>PowerPoint Presentation</vt:lpstr>
      <vt:lpstr>PowerPoint Presentation</vt:lpstr>
      <vt:lpstr>PowerPoint Presentation</vt:lpstr>
      <vt:lpstr>Fixing forms with custom soap calls</vt:lpstr>
      <vt:lpstr>Keep using your custom service from InfoPath</vt:lpstr>
      <vt:lpstr>Calling custom soap service using the proxy model</vt:lpstr>
      <vt:lpstr>Fixing forms with “unsupported” soap/rest calls</vt:lpstr>
      <vt:lpstr>Keep using “unsupported” SharePoint ASMX services</vt:lpstr>
      <vt:lpstr>Calling “unsupported” soap service</vt:lpstr>
      <vt:lpstr>Fixing forms with ADO data connections</vt:lpstr>
      <vt:lpstr>What’s the problem – authentication</vt:lpstr>
      <vt:lpstr>The solution – authentication</vt:lpstr>
      <vt:lpstr>Calling SQL Server (ADO data connection)</vt:lpstr>
      <vt:lpstr>What’s the problem – network setup</vt:lpstr>
      <vt:lpstr>The solution – network setup</vt:lpstr>
      <vt:lpstr>Fixing forms with code marked as “Remediation Required”</vt:lpstr>
      <vt:lpstr>Why are forms marked as “Remediation required”?</vt:lpstr>
      <vt:lpstr>The solution – manual approach</vt:lpstr>
      <vt:lpstr>The solution – manual approach</vt:lpstr>
      <vt:lpstr>Develop alternative solution</vt:lpstr>
      <vt:lpstr>Helping you decide…</vt:lpstr>
      <vt:lpstr>Office 365 Developer Patterns &amp; Practices</vt:lpstr>
      <vt:lpstr>Single Page App (knockout.js = JS + HTML)</vt:lpstr>
      <vt:lpstr>ASP.Net MVC</vt:lpstr>
      <vt:lpstr>ASP.Net Forms</vt:lpstr>
      <vt:lpstr>InfoPath Safe Driving rules</vt:lpstr>
      <vt:lpstr>Introduction</vt:lpstr>
      <vt:lpstr>Rule 1: Avoid code behind</vt:lpstr>
      <vt:lpstr>Rule 2: Avoid using SharePoint ASMX/REST services</vt:lpstr>
      <vt:lpstr>Supported ASMX services and operations</vt:lpstr>
      <vt:lpstr>Rule 3: Ensure hostnames are DNS resolvable by the SP farm</vt:lpstr>
      <vt:lpstr>Rule 4: Ensure your custom services are reachable by the SP farm</vt:lpstr>
      <vt:lpstr>Rule 5: Secure your custom services using a publicly trusted certificate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2016-04-08T18:25:20Z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ies>
</file>