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9" r:id="rId2"/>
    <p:sldId id="260" r:id="rId3"/>
    <p:sldId id="261" r:id="rId4"/>
    <p:sldId id="262" r:id="rId5"/>
    <p:sldId id="263" r:id="rId6"/>
    <p:sldId id="266" r:id="rId7"/>
    <p:sldId id="268" r:id="rId8"/>
    <p:sldId id="257" r:id="rId9"/>
    <p:sldId id="258" r:id="rId10"/>
    <p:sldId id="264" r:id="rId11"/>
    <p:sldId id="265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6F79-1A1E-450D-BDDA-DB728AED6B96}" type="datetimeFigureOut">
              <a:rPr lang="it-IT" smtClean="0"/>
              <a:t>10/01/2023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4F71-0E4D-482C-92D2-E2703C58B93F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04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6F79-1A1E-450D-BDDA-DB728AED6B96}" type="datetimeFigureOut">
              <a:rPr lang="it-IT" smtClean="0"/>
              <a:t>10/01/2023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4F71-0E4D-482C-92D2-E2703C58B9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90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6F79-1A1E-450D-BDDA-DB728AED6B96}" type="datetimeFigureOut">
              <a:rPr lang="it-IT" smtClean="0"/>
              <a:t>10/01/2023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4F71-0E4D-482C-92D2-E2703C58B9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037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6F79-1A1E-450D-BDDA-DB728AED6B96}" type="datetimeFigureOut">
              <a:rPr lang="it-IT" smtClean="0"/>
              <a:t>10/01/2023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4F71-0E4D-482C-92D2-E2703C58B9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287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6F79-1A1E-450D-BDDA-DB728AED6B96}" type="datetimeFigureOut">
              <a:rPr lang="it-IT" smtClean="0"/>
              <a:t>10/01/2023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4F71-0E4D-482C-92D2-E2703C58B93F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40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6F79-1A1E-450D-BDDA-DB728AED6B96}" type="datetimeFigureOut">
              <a:rPr lang="it-IT" smtClean="0"/>
              <a:t>10/01/2023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4F71-0E4D-482C-92D2-E2703C58B9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7754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6F79-1A1E-450D-BDDA-DB728AED6B96}" type="datetimeFigureOut">
              <a:rPr lang="it-IT" smtClean="0"/>
              <a:t>10/01/2023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4F71-0E4D-482C-92D2-E2703C58B9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463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6F79-1A1E-450D-BDDA-DB728AED6B96}" type="datetimeFigureOut">
              <a:rPr lang="it-IT" smtClean="0"/>
              <a:t>10/01/2023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4F71-0E4D-482C-92D2-E2703C58B9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827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6F79-1A1E-450D-BDDA-DB728AED6B96}" type="datetimeFigureOut">
              <a:rPr lang="it-IT" smtClean="0"/>
              <a:t>10/01/2023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4F71-0E4D-482C-92D2-E2703C58B9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4995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FC96F79-1A1E-450D-BDDA-DB728AED6B96}" type="datetimeFigureOut">
              <a:rPr lang="it-IT" smtClean="0"/>
              <a:t>10/01/2023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8B54F71-0E4D-482C-92D2-E2703C58B9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595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6F79-1A1E-450D-BDDA-DB728AED6B96}" type="datetimeFigureOut">
              <a:rPr lang="it-IT" smtClean="0"/>
              <a:t>10/01/2023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54F71-0E4D-482C-92D2-E2703C58B9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774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C96F79-1A1E-450D-BDDA-DB728AED6B96}" type="datetimeFigureOut">
              <a:rPr lang="it-IT" smtClean="0"/>
              <a:t>10/01/2023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8B54F71-0E4D-482C-92D2-E2703C58B93F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42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476204" y="986373"/>
            <a:ext cx="6801396" cy="2470930"/>
          </a:xfrm>
        </p:spPr>
        <p:txBody>
          <a:bodyPr>
            <a:normAutofit fontScale="90000"/>
          </a:bodyPr>
          <a:lstStyle/>
          <a:p>
            <a:r>
              <a:rPr lang="en-US" sz="6000" dirty="0" err="1"/>
              <a:t>SemEval</a:t>
            </a:r>
            <a:r>
              <a:rPr lang="en-US" sz="6000" dirty="0"/>
              <a:t> 2023 Task 4. </a:t>
            </a:r>
            <a:r>
              <a:rPr lang="en-US" sz="6000" dirty="0" err="1" smtClean="0"/>
              <a:t>ValueEval</a:t>
            </a:r>
            <a:r>
              <a:rPr lang="en-US" sz="6000" dirty="0"/>
              <a:t>: Identification of Human Values behind Arguments</a:t>
            </a:r>
            <a:endParaRPr lang="it-IT" sz="60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Andrea </a:t>
            </a:r>
            <a:r>
              <a:rPr lang="it-IT" dirty="0" err="1"/>
              <a:t>Alfonsi</a:t>
            </a:r>
            <a:r>
              <a:rPr lang="it-IT" dirty="0"/>
              <a:t> </a:t>
            </a:r>
            <a:r>
              <a:rPr lang="it-IT" dirty="0" smtClean="0"/>
              <a:t>, Gianluca Di Tuccio, Lorenzo Orsini</a:t>
            </a:r>
          </a:p>
          <a:p>
            <a:r>
              <a:rPr lang="it-IT" dirty="0" smtClean="0"/>
              <a:t>NLP Project + Project Work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26" y="383425"/>
            <a:ext cx="3753374" cy="368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3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85369"/>
            <a:ext cx="4610190" cy="1148356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Results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227" y="2799936"/>
            <a:ext cx="4206605" cy="3254022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1181100" y="2355261"/>
            <a:ext cx="4238625" cy="23553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5911671" y="2288364"/>
            <a:ext cx="4421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 err="1"/>
              <a:t>XLNet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the </a:t>
            </a:r>
            <a:r>
              <a:rPr lang="it-IT" dirty="0" smtClean="0"/>
              <a:t>best, SBERT the </a:t>
            </a:r>
            <a:r>
              <a:rPr lang="it-IT" dirty="0" err="1" smtClean="0"/>
              <a:t>worst</a:t>
            </a:r>
            <a:r>
              <a:rPr lang="it-IT" dirty="0" smtClean="0"/>
              <a:t>;</a:t>
            </a:r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855801" y="3360818"/>
            <a:ext cx="50558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/>
              <a:t>‘</a:t>
            </a:r>
            <a:r>
              <a:rPr lang="it-IT" dirty="0" err="1"/>
              <a:t>against</a:t>
            </a:r>
            <a:r>
              <a:rPr lang="it-IT" dirty="0"/>
              <a:t>’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the </a:t>
            </a:r>
            <a:r>
              <a:rPr lang="it-IT" dirty="0" err="1"/>
              <a:t>the</a:t>
            </a:r>
            <a:r>
              <a:rPr lang="it-IT" dirty="0"/>
              <a:t> </a:t>
            </a:r>
            <a:r>
              <a:rPr lang="it-IT" dirty="0" err="1"/>
              <a:t>worst</a:t>
            </a:r>
            <a:r>
              <a:rPr lang="it-IT" dirty="0"/>
              <a:t> </a:t>
            </a:r>
            <a:r>
              <a:rPr lang="it-IT" dirty="0" err="1" smtClean="0"/>
              <a:t>stance</a:t>
            </a:r>
            <a:r>
              <a:rPr lang="it-IT" dirty="0" smtClean="0"/>
              <a:t>, and in </a:t>
            </a:r>
            <a:r>
              <a:rPr lang="it-IT" dirty="0" err="1" smtClean="0"/>
              <a:t>particular</a:t>
            </a:r>
            <a:r>
              <a:rPr lang="it-IT" dirty="0" smtClean="0"/>
              <a:t> SBERT </a:t>
            </a:r>
            <a:r>
              <a:rPr lang="it-IT" dirty="0" err="1" smtClean="0"/>
              <a:t>has</a:t>
            </a:r>
            <a:r>
              <a:rPr lang="it-IT" dirty="0" smtClean="0"/>
              <a:t> a strong </a:t>
            </a:r>
            <a:r>
              <a:rPr lang="it-IT" dirty="0" err="1" smtClean="0"/>
              <a:t>difference</a:t>
            </a:r>
            <a:endParaRPr lang="it-IT" dirty="0" smtClean="0"/>
          </a:p>
          <a:p>
            <a:r>
              <a:rPr lang="it-IT" dirty="0" smtClean="0"/>
              <a:t> </a:t>
            </a:r>
          </a:p>
        </p:txBody>
      </p:sp>
      <p:sp>
        <p:nvSpPr>
          <p:cNvPr id="11" name="Freccia a destra 10"/>
          <p:cNvSpPr/>
          <p:nvPr/>
        </p:nvSpPr>
        <p:spPr>
          <a:xfrm>
            <a:off x="5707470" y="3572375"/>
            <a:ext cx="1400175" cy="314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a destra 11"/>
          <p:cNvSpPr/>
          <p:nvPr/>
        </p:nvSpPr>
        <p:spPr>
          <a:xfrm rot="10800000">
            <a:off x="5707469" y="4757183"/>
            <a:ext cx="1400175" cy="314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/>
          <p:cNvSpPr txBox="1"/>
          <p:nvPr/>
        </p:nvSpPr>
        <p:spPr>
          <a:xfrm flipH="1">
            <a:off x="1600200" y="4591180"/>
            <a:ext cx="4182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caused</a:t>
            </a:r>
            <a:r>
              <a:rPr lang="it-IT" dirty="0" smtClean="0"/>
              <a:t> by the </a:t>
            </a:r>
            <a:r>
              <a:rPr lang="it-IT" dirty="0" err="1" smtClean="0"/>
              <a:t>classes</a:t>
            </a:r>
            <a:r>
              <a:rPr lang="it-IT" dirty="0" smtClean="0"/>
              <a:t> </a:t>
            </a:r>
            <a:r>
              <a:rPr lang="it-IT" dirty="0" err="1" smtClean="0"/>
              <a:t>distribution</a:t>
            </a:r>
            <a:r>
              <a:rPr lang="it-IT" dirty="0" smtClean="0"/>
              <a:t>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dirty="0" err="1" smtClean="0"/>
              <a:t>wrong</a:t>
            </a:r>
            <a:r>
              <a:rPr lang="it-IT" dirty="0" smtClean="0"/>
              <a:t> and </a:t>
            </a:r>
            <a:r>
              <a:rPr lang="it-IT" dirty="0" err="1" smtClean="0"/>
              <a:t>correct</a:t>
            </a:r>
            <a:r>
              <a:rPr lang="it-IT" dirty="0" smtClean="0"/>
              <a:t> </a:t>
            </a:r>
            <a:r>
              <a:rPr lang="it-IT" dirty="0" err="1" smtClean="0"/>
              <a:t>predictions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566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Errors</a:t>
            </a:r>
            <a:r>
              <a:rPr lang="it-IT" dirty="0" smtClean="0"/>
              <a:t> </a:t>
            </a:r>
            <a:r>
              <a:rPr lang="it-IT" dirty="0" err="1" smtClean="0"/>
              <a:t>analysis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 flipH="1">
            <a:off x="638485" y="1853553"/>
            <a:ext cx="361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SBERT </a:t>
            </a:r>
            <a:r>
              <a:rPr lang="it-IT" dirty="0" err="1" smtClean="0"/>
              <a:t>correct</a:t>
            </a:r>
            <a:r>
              <a:rPr lang="it-IT" dirty="0" smtClean="0"/>
              <a:t> </a:t>
            </a:r>
            <a:r>
              <a:rPr lang="it-IT" dirty="0" err="1" smtClean="0"/>
              <a:t>predictions</a:t>
            </a:r>
            <a:r>
              <a:rPr lang="it-IT" dirty="0" smtClean="0"/>
              <a:t>: 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630555" y="3176362"/>
            <a:ext cx="462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SBERT </a:t>
            </a:r>
            <a:r>
              <a:rPr lang="it-IT" dirty="0" err="1" smtClean="0"/>
              <a:t>wrong</a:t>
            </a:r>
            <a:r>
              <a:rPr lang="it-IT" dirty="0" smtClean="0"/>
              <a:t> </a:t>
            </a:r>
            <a:r>
              <a:rPr lang="it-IT" dirty="0" err="1" smtClean="0"/>
              <a:t>predictions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" y="3590729"/>
            <a:ext cx="6700524" cy="764346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 flipH="1">
            <a:off x="630555" y="4510650"/>
            <a:ext cx="57570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XLnet</a:t>
            </a:r>
            <a:r>
              <a:rPr lang="it-IT" dirty="0" smtClean="0"/>
              <a:t>-large and BERT-large:</a:t>
            </a:r>
          </a:p>
          <a:p>
            <a:pPr marL="285750" indent="-285750">
              <a:buFontTx/>
              <a:buChar char="-"/>
            </a:pPr>
            <a:r>
              <a:rPr lang="it-IT" dirty="0" smtClean="0"/>
              <a:t>No </a:t>
            </a:r>
            <a:r>
              <a:rPr lang="it-IT" dirty="0" err="1" smtClean="0"/>
              <a:t>recurrent</a:t>
            </a:r>
            <a:r>
              <a:rPr lang="it-IT" dirty="0" smtClean="0"/>
              <a:t> pattern in the </a:t>
            </a:r>
            <a:r>
              <a:rPr lang="it-IT" dirty="0" err="1" smtClean="0"/>
              <a:t>wrong</a:t>
            </a:r>
            <a:r>
              <a:rPr lang="it-IT" dirty="0" smtClean="0"/>
              <a:t> </a:t>
            </a:r>
            <a:r>
              <a:rPr lang="it-IT" dirty="0" err="1" smtClean="0"/>
              <a:t>predictions</a:t>
            </a:r>
            <a:r>
              <a:rPr lang="it-IT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it-IT" dirty="0" err="1" smtClean="0"/>
              <a:t>Only</a:t>
            </a:r>
            <a:r>
              <a:rPr lang="it-IT" dirty="0" smtClean="0"/>
              <a:t> </a:t>
            </a:r>
            <a:r>
              <a:rPr lang="it-IT" dirty="0" err="1" smtClean="0"/>
              <a:t>noticed</a:t>
            </a:r>
            <a:r>
              <a:rPr lang="it-IT" dirty="0" smtClean="0"/>
              <a:t> a high </a:t>
            </a:r>
            <a:r>
              <a:rPr lang="it-IT" dirty="0" err="1" smtClean="0"/>
              <a:t>pre-existing</a:t>
            </a:r>
            <a:r>
              <a:rPr lang="it-IT" dirty="0" smtClean="0"/>
              <a:t> </a:t>
            </a:r>
            <a:r>
              <a:rPr lang="it-IT" dirty="0" err="1" smtClean="0"/>
              <a:t>knowledge</a:t>
            </a:r>
            <a:r>
              <a:rPr lang="it-IT" dirty="0" smtClean="0"/>
              <a:t> </a:t>
            </a:r>
            <a:r>
              <a:rPr lang="it-IT" dirty="0" err="1" smtClean="0"/>
              <a:t>required</a:t>
            </a:r>
            <a:r>
              <a:rPr lang="it-IT" dirty="0" smtClean="0"/>
              <a:t> </a:t>
            </a:r>
            <a:endParaRPr lang="it-IT" dirty="0"/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85" y="2238276"/>
            <a:ext cx="6713460" cy="781149"/>
          </a:xfrm>
          <a:prstGeom prst="rect">
            <a:avLst/>
          </a:prstGeom>
        </p:spPr>
      </p:pic>
      <p:cxnSp>
        <p:nvCxnSpPr>
          <p:cNvPr id="16" name="Connettore diritto 15"/>
          <p:cNvCxnSpPr/>
          <p:nvPr/>
        </p:nvCxnSpPr>
        <p:spPr>
          <a:xfrm>
            <a:off x="5362575" y="2714625"/>
            <a:ext cx="428625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/>
          <p:cNvCxnSpPr/>
          <p:nvPr/>
        </p:nvCxnSpPr>
        <p:spPr>
          <a:xfrm flipV="1">
            <a:off x="5254806" y="2962275"/>
            <a:ext cx="536394" cy="3791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/>
          <p:cNvCxnSpPr/>
          <p:nvPr/>
        </p:nvCxnSpPr>
        <p:spPr>
          <a:xfrm flipV="1">
            <a:off x="5254806" y="3263284"/>
            <a:ext cx="536394" cy="3791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arentesi graffa aperta 20"/>
          <p:cNvSpPr/>
          <p:nvPr/>
        </p:nvSpPr>
        <p:spPr>
          <a:xfrm rot="10800000">
            <a:off x="7468307" y="2172815"/>
            <a:ext cx="859283" cy="2240991"/>
          </a:xfrm>
          <a:prstGeom prst="leftBrace">
            <a:avLst>
              <a:gd name="adj1" fmla="val 8333"/>
              <a:gd name="adj2" fmla="val 50000"/>
            </a:avLst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/>
          <p:cNvSpPr txBox="1"/>
          <p:nvPr/>
        </p:nvSpPr>
        <p:spPr>
          <a:xfrm>
            <a:off x="8300647" y="2714625"/>
            <a:ext cx="3114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 err="1" smtClean="0"/>
              <a:t>Good</a:t>
            </a:r>
            <a:r>
              <a:rPr lang="it-IT" dirty="0" smtClean="0"/>
              <a:t> performance for </a:t>
            </a:r>
            <a:r>
              <a:rPr lang="it-IT" dirty="0" err="1" smtClean="0"/>
              <a:t>terms</a:t>
            </a:r>
            <a:r>
              <a:rPr lang="it-IT" dirty="0" smtClean="0"/>
              <a:t> </a:t>
            </a:r>
            <a:r>
              <a:rPr lang="it-IT" dirty="0" err="1" smtClean="0"/>
              <a:t>opposed</a:t>
            </a:r>
            <a:r>
              <a:rPr lang="it-IT" dirty="0" smtClean="0"/>
              <a:t> to the premise;</a:t>
            </a:r>
          </a:p>
          <a:p>
            <a:pPr marL="285750" indent="-285750">
              <a:buFontTx/>
              <a:buChar char="-"/>
            </a:pPr>
            <a:r>
              <a:rPr lang="it-IT" dirty="0" err="1" smtClean="0"/>
              <a:t>Bad</a:t>
            </a:r>
            <a:r>
              <a:rPr lang="it-IT" dirty="0" smtClean="0"/>
              <a:t> performance for  </a:t>
            </a:r>
            <a:r>
              <a:rPr lang="it-IT" dirty="0" err="1" smtClean="0"/>
              <a:t>context-dependent</a:t>
            </a:r>
            <a:r>
              <a:rPr lang="it-IT" dirty="0" smtClean="0"/>
              <a:t> </a:t>
            </a:r>
            <a:r>
              <a:rPr lang="it-IT" dirty="0" err="1" smtClean="0"/>
              <a:t>words</a:t>
            </a:r>
            <a:r>
              <a:rPr lang="it-IT" dirty="0" smtClean="0"/>
              <a:t>.</a:t>
            </a:r>
            <a:endParaRPr lang="it-IT" dirty="0"/>
          </a:p>
        </p:txBody>
      </p:sp>
      <p:pic>
        <p:nvPicPr>
          <p:cNvPr id="23" name="Immagin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419" y="5381644"/>
            <a:ext cx="7957505" cy="858320"/>
          </a:xfrm>
          <a:prstGeom prst="rect">
            <a:avLst/>
          </a:prstGeom>
        </p:spPr>
      </p:pic>
      <p:sp>
        <p:nvSpPr>
          <p:cNvPr id="24" name="CasellaDiTesto 23"/>
          <p:cNvSpPr txBox="1"/>
          <p:nvPr/>
        </p:nvSpPr>
        <p:spPr>
          <a:xfrm flipH="1">
            <a:off x="5741124" y="1929526"/>
            <a:ext cx="819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 smtClean="0"/>
              <a:t>stance</a:t>
            </a:r>
            <a:endParaRPr lang="it-IT" sz="1400" b="1" dirty="0"/>
          </a:p>
        </p:txBody>
      </p:sp>
      <p:sp>
        <p:nvSpPr>
          <p:cNvPr id="25" name="CasellaDiTesto 24"/>
          <p:cNvSpPr txBox="1"/>
          <p:nvPr/>
        </p:nvSpPr>
        <p:spPr>
          <a:xfrm flipH="1">
            <a:off x="4757737" y="1853553"/>
            <a:ext cx="819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1400" b="1" dirty="0"/>
          </a:p>
        </p:txBody>
      </p:sp>
      <p:sp>
        <p:nvSpPr>
          <p:cNvPr id="26" name="CasellaDiTesto 25"/>
          <p:cNvSpPr txBox="1"/>
          <p:nvPr/>
        </p:nvSpPr>
        <p:spPr>
          <a:xfrm flipH="1">
            <a:off x="6478378" y="1929526"/>
            <a:ext cx="1010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 smtClean="0"/>
              <a:t>prediction</a:t>
            </a:r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362368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6524" y="267883"/>
            <a:ext cx="10058400" cy="1450757"/>
          </a:xfrm>
        </p:spPr>
        <p:txBody>
          <a:bodyPr/>
          <a:lstStyle/>
          <a:p>
            <a:pPr algn="ctr"/>
            <a:r>
              <a:rPr lang="it-IT" dirty="0" smtClean="0"/>
              <a:t>The </a:t>
            </a:r>
            <a:r>
              <a:rPr lang="it-IT" dirty="0" err="1" smtClean="0"/>
              <a:t>Dataset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0" y="1933878"/>
            <a:ext cx="11909428" cy="124405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80" y="4130279"/>
            <a:ext cx="11830088" cy="1141382"/>
          </a:xfrm>
          <a:prstGeom prst="rect">
            <a:avLst/>
          </a:prstGeom>
        </p:spPr>
      </p:pic>
      <p:sp>
        <p:nvSpPr>
          <p:cNvPr id="6" name="Freccia in giù 5"/>
          <p:cNvSpPr/>
          <p:nvPr/>
        </p:nvSpPr>
        <p:spPr>
          <a:xfrm>
            <a:off x="5742215" y="3231738"/>
            <a:ext cx="627017" cy="8447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6482445" y="3393167"/>
            <a:ext cx="867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output</a:t>
            </a: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815840" y="5379280"/>
            <a:ext cx="3861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 smtClean="0"/>
              <a:t>5393 training </a:t>
            </a:r>
            <a:r>
              <a:rPr lang="it-IT" dirty="0" err="1" smtClean="0"/>
              <a:t>samples</a:t>
            </a:r>
            <a:r>
              <a:rPr lang="it-IT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it-IT" dirty="0" smtClean="0"/>
              <a:t>1896 </a:t>
            </a:r>
            <a:r>
              <a:rPr lang="it-IT" dirty="0" err="1" smtClean="0"/>
              <a:t>validation</a:t>
            </a:r>
            <a:r>
              <a:rPr lang="it-IT" dirty="0" smtClean="0"/>
              <a:t> split;</a:t>
            </a:r>
          </a:p>
          <a:p>
            <a:pPr marL="285750" indent="-285750">
              <a:buFontTx/>
              <a:buChar char="-"/>
            </a:pPr>
            <a:r>
              <a:rPr lang="it-IT" dirty="0" smtClean="0"/>
              <a:t>No test split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376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Statistics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06" y="1822899"/>
            <a:ext cx="5637453" cy="4519065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014359"/>
            <a:ext cx="5624047" cy="387129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 flipH="1">
            <a:off x="8553992" y="1737360"/>
            <a:ext cx="2514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smtClean="0"/>
              <a:t>Input </a:t>
            </a:r>
            <a:r>
              <a:rPr lang="it-IT" sz="1200" dirty="0" err="1" smtClean="0"/>
              <a:t>length</a:t>
            </a:r>
            <a:r>
              <a:rPr lang="it-IT" sz="1200" dirty="0" smtClean="0"/>
              <a:t> </a:t>
            </a:r>
            <a:r>
              <a:rPr lang="it-IT" sz="1200" dirty="0" err="1" smtClean="0"/>
              <a:t>distribution</a:t>
            </a:r>
            <a:endParaRPr lang="it-IT" sz="1200" dirty="0"/>
          </a:p>
        </p:txBody>
      </p:sp>
      <p:cxnSp>
        <p:nvCxnSpPr>
          <p:cNvPr id="8" name="Connettore diritto 7"/>
          <p:cNvCxnSpPr/>
          <p:nvPr/>
        </p:nvCxnSpPr>
        <p:spPr>
          <a:xfrm flipH="1" flipV="1">
            <a:off x="8351520" y="2090057"/>
            <a:ext cx="8707" cy="359664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8432071" y="2699657"/>
            <a:ext cx="194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95 percentile = 58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263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03275" y="299608"/>
            <a:ext cx="10058400" cy="1450757"/>
          </a:xfrm>
        </p:spPr>
        <p:txBody>
          <a:bodyPr/>
          <a:lstStyle/>
          <a:p>
            <a:pPr algn="ctr"/>
            <a:r>
              <a:rPr lang="it-IT" dirty="0" smtClean="0"/>
              <a:t>SVM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89154" y="2519060"/>
            <a:ext cx="208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Lowering</a:t>
            </a:r>
            <a:r>
              <a:rPr lang="it-IT" dirty="0" smtClean="0"/>
              <a:t> of the text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 flipH="1">
            <a:off x="4024647" y="2384056"/>
            <a:ext cx="2008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Removing</a:t>
            </a:r>
            <a:r>
              <a:rPr lang="it-IT" dirty="0" smtClean="0"/>
              <a:t> special </a:t>
            </a:r>
            <a:r>
              <a:rPr lang="it-IT" dirty="0" err="1" smtClean="0"/>
              <a:t>chars</a:t>
            </a:r>
            <a:r>
              <a:rPr lang="it-IT" dirty="0" smtClean="0"/>
              <a:t> &amp; </a:t>
            </a:r>
            <a:r>
              <a:rPr lang="it-IT" dirty="0" err="1" smtClean="0"/>
              <a:t>numbers</a:t>
            </a:r>
            <a:endParaRPr lang="it-IT" dirty="0"/>
          </a:p>
        </p:txBody>
      </p:sp>
      <p:sp>
        <p:nvSpPr>
          <p:cNvPr id="6" name="Freccia in giù 5"/>
          <p:cNvSpPr/>
          <p:nvPr/>
        </p:nvSpPr>
        <p:spPr>
          <a:xfrm rot="16200000">
            <a:off x="3152583" y="2087174"/>
            <a:ext cx="325484" cy="12749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in giù 7"/>
          <p:cNvSpPr/>
          <p:nvPr/>
        </p:nvSpPr>
        <p:spPr>
          <a:xfrm rot="16200000">
            <a:off x="6473744" y="1990618"/>
            <a:ext cx="325484" cy="1470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 flipH="1">
            <a:off x="7371517" y="2330845"/>
            <a:ext cx="1205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Removing</a:t>
            </a:r>
            <a:r>
              <a:rPr lang="it-IT" dirty="0" smtClean="0"/>
              <a:t>  </a:t>
            </a:r>
            <a:r>
              <a:rPr lang="it-IT" dirty="0" err="1" smtClean="0"/>
              <a:t>stopwords</a:t>
            </a:r>
            <a:endParaRPr lang="it-IT" dirty="0"/>
          </a:p>
        </p:txBody>
      </p:sp>
      <p:sp>
        <p:nvSpPr>
          <p:cNvPr id="10" name="Freccia in giù 9"/>
          <p:cNvSpPr/>
          <p:nvPr/>
        </p:nvSpPr>
        <p:spPr>
          <a:xfrm rot="16200000">
            <a:off x="9128794" y="2028984"/>
            <a:ext cx="325484" cy="14281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10074706" y="2561900"/>
            <a:ext cx="1733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L</a:t>
            </a:r>
            <a:r>
              <a:rPr lang="it-IT" dirty="0" err="1" smtClean="0"/>
              <a:t>emmatization</a:t>
            </a:r>
            <a:endParaRPr lang="it-IT" dirty="0"/>
          </a:p>
        </p:txBody>
      </p:sp>
      <p:pic>
        <p:nvPicPr>
          <p:cNvPr id="1026" name="Picture 2" descr="T-LAB 10 - HELP ON-LINE - Strumenti per l'Analisi dei Test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58" y="3349254"/>
            <a:ext cx="2613750" cy="83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sellaDiTesto 11"/>
          <p:cNvSpPr txBox="1"/>
          <p:nvPr/>
        </p:nvSpPr>
        <p:spPr>
          <a:xfrm>
            <a:off x="8137332" y="3905986"/>
            <a:ext cx="172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Unigram-bigram</a:t>
            </a:r>
            <a:endParaRPr lang="it-IT" dirty="0"/>
          </a:p>
        </p:txBody>
      </p:sp>
      <p:sp>
        <p:nvSpPr>
          <p:cNvPr id="14" name="Freccia in giù 13"/>
          <p:cNvSpPr/>
          <p:nvPr/>
        </p:nvSpPr>
        <p:spPr>
          <a:xfrm rot="5400000">
            <a:off x="3235070" y="2929562"/>
            <a:ext cx="325484" cy="1675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/>
          <p:cNvSpPr txBox="1"/>
          <p:nvPr/>
        </p:nvSpPr>
        <p:spPr>
          <a:xfrm>
            <a:off x="11123667" y="3304005"/>
            <a:ext cx="155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t</a:t>
            </a:r>
            <a:r>
              <a:rPr lang="it-IT" dirty="0" err="1" smtClean="0"/>
              <a:t>f-idf</a:t>
            </a:r>
            <a:endParaRPr lang="it-IT" dirty="0"/>
          </a:p>
        </p:txBody>
      </p:sp>
      <p:sp>
        <p:nvSpPr>
          <p:cNvPr id="16" name="Freccia in giù 15"/>
          <p:cNvSpPr/>
          <p:nvPr/>
        </p:nvSpPr>
        <p:spPr>
          <a:xfrm rot="5400000">
            <a:off x="6808399" y="3007203"/>
            <a:ext cx="325484" cy="15407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/>
          <p:cNvSpPr txBox="1"/>
          <p:nvPr/>
        </p:nvSpPr>
        <p:spPr>
          <a:xfrm flipH="1">
            <a:off x="4365572" y="3403068"/>
            <a:ext cx="1800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Took</a:t>
            </a:r>
            <a:r>
              <a:rPr lang="it-IT" dirty="0" smtClean="0"/>
              <a:t> the 5k </a:t>
            </a:r>
            <a:r>
              <a:rPr lang="it-IT" dirty="0" err="1" smtClean="0"/>
              <a:t>most</a:t>
            </a:r>
            <a:r>
              <a:rPr lang="it-IT" dirty="0" smtClean="0"/>
              <a:t> </a:t>
            </a:r>
            <a:r>
              <a:rPr lang="it-IT" dirty="0" err="1" smtClean="0"/>
              <a:t>frequent</a:t>
            </a:r>
            <a:r>
              <a:rPr lang="it-IT" dirty="0" smtClean="0"/>
              <a:t> </a:t>
            </a:r>
            <a:r>
              <a:rPr lang="it-IT" dirty="0" err="1" smtClean="0"/>
              <a:t>words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 flipH="1">
            <a:off x="898296" y="3419931"/>
            <a:ext cx="1496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PCA to 2250</a:t>
            </a:r>
          </a:p>
          <a:p>
            <a:r>
              <a:rPr lang="it-IT" dirty="0" smtClean="0"/>
              <a:t> </a:t>
            </a:r>
            <a:r>
              <a:rPr lang="it-IT" dirty="0" err="1" smtClean="0"/>
              <a:t>components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 flipH="1">
            <a:off x="4050232" y="4765719"/>
            <a:ext cx="1704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Kernel</a:t>
            </a:r>
            <a:r>
              <a:rPr lang="it-IT" dirty="0" smtClean="0"/>
              <a:t>: RBF</a:t>
            </a:r>
          </a:p>
          <a:p>
            <a:r>
              <a:rPr lang="it-IT" dirty="0" smtClean="0"/>
              <a:t>C: 10</a:t>
            </a:r>
          </a:p>
          <a:p>
            <a:r>
              <a:rPr lang="it-IT" dirty="0" smtClean="0"/>
              <a:t>Gamma: 0.01</a:t>
            </a:r>
          </a:p>
          <a:p>
            <a:r>
              <a:rPr lang="it-IT" dirty="0" smtClean="0"/>
              <a:t>Max iter: 500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7258727" y="4935520"/>
            <a:ext cx="2591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20 </a:t>
            </a:r>
            <a:r>
              <a:rPr lang="it-IT" dirty="0" err="1" smtClean="0"/>
              <a:t>labels</a:t>
            </a:r>
            <a:r>
              <a:rPr lang="it-IT" dirty="0" smtClean="0"/>
              <a:t> F1-score = 0.30</a:t>
            </a:r>
          </a:p>
          <a:p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20" name="CasellaDiTesto 19"/>
          <p:cNvSpPr txBox="1"/>
          <p:nvPr/>
        </p:nvSpPr>
        <p:spPr>
          <a:xfrm>
            <a:off x="4038441" y="4462858"/>
            <a:ext cx="1273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One</a:t>
            </a:r>
            <a:r>
              <a:rPr lang="it-IT" dirty="0" smtClean="0"/>
              <a:t> vs </a:t>
            </a:r>
            <a:r>
              <a:rPr lang="it-IT" dirty="0" err="1" smtClean="0"/>
              <a:t>Rest</a:t>
            </a:r>
            <a:endParaRPr lang="it-IT" dirty="0"/>
          </a:p>
        </p:txBody>
      </p:sp>
      <p:sp>
        <p:nvSpPr>
          <p:cNvPr id="23" name="Freccia curva 22"/>
          <p:cNvSpPr/>
          <p:nvPr/>
        </p:nvSpPr>
        <p:spPr>
          <a:xfrm rot="10800000">
            <a:off x="10425808" y="2986216"/>
            <a:ext cx="567992" cy="1004912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1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8" name="Freccia angolare in su 27"/>
          <p:cNvSpPr/>
          <p:nvPr/>
        </p:nvSpPr>
        <p:spPr>
          <a:xfrm rot="5400000">
            <a:off x="1049383" y="4470786"/>
            <a:ext cx="1239785" cy="66952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Freccia a destra 29"/>
          <p:cNvSpPr/>
          <p:nvPr/>
        </p:nvSpPr>
        <p:spPr>
          <a:xfrm>
            <a:off x="5560136" y="4935520"/>
            <a:ext cx="1484677" cy="4303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1" name="Immagin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900" y="4402172"/>
            <a:ext cx="1890236" cy="159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1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8240" y="293023"/>
            <a:ext cx="10058400" cy="1450757"/>
          </a:xfrm>
        </p:spPr>
        <p:txBody>
          <a:bodyPr/>
          <a:lstStyle/>
          <a:p>
            <a:pPr algn="ctr"/>
            <a:r>
              <a:rPr lang="it-IT" dirty="0" err="1" smtClean="0"/>
              <a:t>XLNet</a:t>
            </a:r>
            <a:r>
              <a:rPr lang="it-IT" dirty="0" smtClean="0"/>
              <a:t>-large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746797" y="1955496"/>
            <a:ext cx="278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Lowering</a:t>
            </a:r>
            <a:r>
              <a:rPr lang="it-IT" dirty="0" smtClean="0"/>
              <a:t> of the text</a:t>
            </a:r>
            <a:endParaRPr lang="it-IT" dirty="0"/>
          </a:p>
        </p:txBody>
      </p:sp>
      <p:sp>
        <p:nvSpPr>
          <p:cNvPr id="5" name="Freccia in giù 4"/>
          <p:cNvSpPr/>
          <p:nvPr/>
        </p:nvSpPr>
        <p:spPr>
          <a:xfrm rot="16200000">
            <a:off x="3341529" y="1667353"/>
            <a:ext cx="325484" cy="989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 flipH="1">
            <a:off x="4105741" y="1840249"/>
            <a:ext cx="204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Add</a:t>
            </a:r>
            <a:r>
              <a:rPr lang="it-IT" dirty="0" smtClean="0"/>
              <a:t> dot </a:t>
            </a:r>
            <a:r>
              <a:rPr lang="it-IT" dirty="0" err="1" smtClean="0"/>
              <a:t>at</a:t>
            </a:r>
            <a:r>
              <a:rPr lang="it-IT" dirty="0" smtClean="0"/>
              <a:t> the end </a:t>
            </a:r>
          </a:p>
          <a:p>
            <a:r>
              <a:rPr lang="it-IT" dirty="0" smtClean="0"/>
              <a:t>of the </a:t>
            </a:r>
            <a:r>
              <a:rPr lang="it-IT" dirty="0" err="1" smtClean="0"/>
              <a:t>sentence</a:t>
            </a:r>
            <a:endParaRPr lang="it-IT" dirty="0"/>
          </a:p>
        </p:txBody>
      </p:sp>
      <p:sp>
        <p:nvSpPr>
          <p:cNvPr id="8" name="Freccia in giù 7"/>
          <p:cNvSpPr/>
          <p:nvPr/>
        </p:nvSpPr>
        <p:spPr>
          <a:xfrm rot="16200000">
            <a:off x="6532784" y="1623963"/>
            <a:ext cx="338005" cy="1104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7338690" y="1952992"/>
            <a:ext cx="452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Tokenizer</a:t>
            </a:r>
            <a:r>
              <a:rPr lang="it-IT" dirty="0" smtClean="0"/>
              <a:t>: </a:t>
            </a:r>
            <a:r>
              <a:rPr lang="it-IT" dirty="0" err="1" smtClean="0"/>
              <a:t>Conclusion</a:t>
            </a:r>
            <a:r>
              <a:rPr lang="it-IT" dirty="0" smtClean="0"/>
              <a:t> &lt;SEP&gt; </a:t>
            </a:r>
            <a:r>
              <a:rPr lang="it-IT" dirty="0" err="1" smtClean="0"/>
              <a:t>Stance</a:t>
            </a:r>
            <a:r>
              <a:rPr lang="it-IT" dirty="0"/>
              <a:t> </a:t>
            </a:r>
            <a:r>
              <a:rPr lang="it-IT" dirty="0" smtClean="0"/>
              <a:t>+ Premise</a:t>
            </a:r>
            <a:endParaRPr lang="it-IT" dirty="0"/>
          </a:p>
        </p:txBody>
      </p:sp>
      <p:pic>
        <p:nvPicPr>
          <p:cNvPr id="2050" name="Picture 2" descr="XLNet: Generalized Autoregressive Pretraining for Language Understanding  (1/3) – enJO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531" y="2607599"/>
            <a:ext cx="5240398" cy="253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sellaDiTesto 9"/>
          <p:cNvSpPr txBox="1"/>
          <p:nvPr/>
        </p:nvSpPr>
        <p:spPr>
          <a:xfrm>
            <a:off x="5201567" y="5260056"/>
            <a:ext cx="6665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 smtClean="0"/>
              <a:t>Fine </a:t>
            </a:r>
            <a:r>
              <a:rPr lang="it-IT" dirty="0" err="1" smtClean="0"/>
              <a:t>tuning</a:t>
            </a:r>
            <a:r>
              <a:rPr lang="it-IT" dirty="0" smtClean="0"/>
              <a:t> with the </a:t>
            </a:r>
            <a:r>
              <a:rPr lang="it-IT" dirty="0" err="1" smtClean="0"/>
              <a:t>techinque</a:t>
            </a:r>
            <a:r>
              <a:rPr lang="it-IT" dirty="0" smtClean="0"/>
              <a:t> of Zhang et. al</a:t>
            </a:r>
          </a:p>
          <a:p>
            <a:pPr marL="285750" indent="-285750">
              <a:buFontTx/>
              <a:buChar char="-"/>
            </a:pPr>
            <a:r>
              <a:rPr lang="it-IT" dirty="0" err="1" smtClean="0"/>
              <a:t>Changed</a:t>
            </a:r>
            <a:r>
              <a:rPr lang="it-IT" dirty="0" smtClean="0"/>
              <a:t> </a:t>
            </a:r>
            <a:r>
              <a:rPr lang="it-IT" dirty="0" err="1" smtClean="0"/>
              <a:t>classification</a:t>
            </a:r>
            <a:r>
              <a:rPr lang="it-IT" dirty="0" smtClean="0"/>
              <a:t> head </a:t>
            </a:r>
            <a:r>
              <a:rPr lang="it-IT" dirty="0" err="1" smtClean="0"/>
              <a:t>dropout</a:t>
            </a:r>
            <a:r>
              <a:rPr lang="it-IT" dirty="0" smtClean="0"/>
              <a:t> rate to 0.3</a:t>
            </a:r>
            <a:endParaRPr lang="it-IT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70" y="2677773"/>
            <a:ext cx="3246401" cy="1310754"/>
          </a:xfrm>
          <a:prstGeom prst="rect">
            <a:avLst/>
          </a:prstGeom>
        </p:spPr>
      </p:pic>
      <p:sp>
        <p:nvSpPr>
          <p:cNvPr id="13" name="Rettangolo 12"/>
          <p:cNvSpPr/>
          <p:nvPr/>
        </p:nvSpPr>
        <p:spPr>
          <a:xfrm>
            <a:off x="479931" y="3433967"/>
            <a:ext cx="2987042" cy="5122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/>
          <p:cNvSpPr txBox="1"/>
          <p:nvPr/>
        </p:nvSpPr>
        <p:spPr>
          <a:xfrm flipH="1">
            <a:off x="1186710" y="4560055"/>
            <a:ext cx="298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Threshold</a:t>
            </a:r>
            <a:r>
              <a:rPr lang="it-IT" dirty="0" smtClean="0"/>
              <a:t> </a:t>
            </a:r>
            <a:r>
              <a:rPr lang="it-IT" dirty="0" err="1" smtClean="0"/>
              <a:t>tuning</a:t>
            </a:r>
            <a:r>
              <a:rPr lang="it-IT" dirty="0" smtClean="0"/>
              <a:t> </a:t>
            </a:r>
            <a:r>
              <a:rPr lang="it-IT" dirty="0" smtClean="0">
                <a:sym typeface="Wingdings" panose="05000000000000000000" pitchFamily="2" charset="2"/>
              </a:rPr>
              <a:t> 0.25</a:t>
            </a:r>
          </a:p>
        </p:txBody>
      </p:sp>
      <p:sp>
        <p:nvSpPr>
          <p:cNvPr id="16" name="Freccia curva 15"/>
          <p:cNvSpPr/>
          <p:nvPr/>
        </p:nvSpPr>
        <p:spPr>
          <a:xfrm rot="10800000">
            <a:off x="10468928" y="2390111"/>
            <a:ext cx="747712" cy="159841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548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8" name="Freccia in giù 17"/>
          <p:cNvSpPr/>
          <p:nvPr/>
        </p:nvSpPr>
        <p:spPr>
          <a:xfrm rot="5400000">
            <a:off x="4152659" y="2709085"/>
            <a:ext cx="325484" cy="1157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angolare in su 16"/>
          <p:cNvSpPr/>
          <p:nvPr/>
        </p:nvSpPr>
        <p:spPr>
          <a:xfrm rot="5400000">
            <a:off x="436903" y="4179584"/>
            <a:ext cx="896375" cy="60323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curva 18"/>
          <p:cNvSpPr/>
          <p:nvPr/>
        </p:nvSpPr>
        <p:spPr>
          <a:xfrm rot="10800000">
            <a:off x="2491611" y="5019598"/>
            <a:ext cx="975362" cy="66993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757016" y="5222003"/>
            <a:ext cx="1710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20 </a:t>
            </a:r>
            <a:r>
              <a:rPr lang="it-IT" dirty="0" err="1" smtClean="0"/>
              <a:t>labels</a:t>
            </a:r>
            <a:r>
              <a:rPr lang="it-IT" dirty="0" smtClean="0"/>
              <a:t> task F1-score = 0.49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094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691993" y="11008"/>
            <a:ext cx="5850275" cy="860194"/>
          </a:xfrm>
        </p:spPr>
        <p:txBody>
          <a:bodyPr/>
          <a:lstStyle/>
          <a:p>
            <a:pPr algn="ctr"/>
            <a:r>
              <a:rPr lang="it-IT" dirty="0" smtClean="0"/>
              <a:t>20-labels task </a:t>
            </a:r>
            <a:r>
              <a:rPr lang="it-IT" dirty="0" err="1" smtClean="0"/>
              <a:t>results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93" y="791336"/>
            <a:ext cx="7765139" cy="3875433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 flipH="1">
            <a:off x="7886132" y="1811263"/>
            <a:ext cx="4120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XLNet</a:t>
            </a:r>
            <a:r>
              <a:rPr lang="en-US" dirty="0" smtClean="0"/>
              <a:t>-large </a:t>
            </a:r>
            <a:r>
              <a:rPr lang="en-US" dirty="0"/>
              <a:t>consistently performs better than SVM for each </a:t>
            </a:r>
            <a:r>
              <a:rPr lang="en-US" dirty="0" smtClean="0"/>
              <a:t>class;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Better performances for high supported classes;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One exception : </a:t>
            </a:r>
            <a:r>
              <a:rPr lang="it-IT" dirty="0" smtClean="0"/>
              <a:t>"</a:t>
            </a:r>
            <a:r>
              <a:rPr lang="it-IT" dirty="0" err="1"/>
              <a:t>Universalism</a:t>
            </a:r>
            <a:r>
              <a:rPr lang="it-IT" dirty="0"/>
              <a:t>: nature"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054" y="3938251"/>
            <a:ext cx="4953809" cy="2375717"/>
          </a:xfrm>
          <a:prstGeom prst="rect">
            <a:avLst/>
          </a:prstGeom>
        </p:spPr>
      </p:pic>
      <p:sp>
        <p:nvSpPr>
          <p:cNvPr id="7" name="Freccia a destra 6"/>
          <p:cNvSpPr/>
          <p:nvPr/>
        </p:nvSpPr>
        <p:spPr>
          <a:xfrm rot="5400000">
            <a:off x="9449499" y="3437923"/>
            <a:ext cx="553187" cy="2545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75414" y="4597910"/>
            <a:ext cx="7046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"</a:t>
            </a:r>
            <a:r>
              <a:rPr lang="en-US" dirty="0">
                <a:solidFill>
                  <a:srgbClr val="00B050"/>
                </a:solidFill>
              </a:rPr>
              <a:t>Universalism: nature</a:t>
            </a:r>
            <a:r>
              <a:rPr lang="en-US" dirty="0"/>
              <a:t>" presents high TF-IDF </a:t>
            </a:r>
            <a:r>
              <a:rPr lang="en-US" dirty="0" smtClean="0"/>
              <a:t>values </a:t>
            </a:r>
            <a:r>
              <a:rPr lang="en-US" dirty="0" smtClean="0">
                <a:sym typeface="Wingdings" panose="05000000000000000000" pitchFamily="2" charset="2"/>
              </a:rPr>
              <a:t> these </a:t>
            </a:r>
            <a:r>
              <a:rPr lang="en-US" dirty="0" smtClean="0"/>
              <a:t>terms </a:t>
            </a:r>
            <a:r>
              <a:rPr lang="en-US" dirty="0"/>
              <a:t>are  </a:t>
            </a:r>
            <a:r>
              <a:rPr lang="en-US" dirty="0" smtClean="0"/>
              <a:t> mainly </a:t>
            </a:r>
            <a:r>
              <a:rPr lang="en-US" dirty="0"/>
              <a:t>used in sentences of this </a:t>
            </a:r>
            <a:r>
              <a:rPr lang="en-US" dirty="0" smtClean="0"/>
              <a:t>class;</a:t>
            </a:r>
          </a:p>
          <a:p>
            <a:r>
              <a:rPr lang="en-US" dirty="0"/>
              <a:t>-  "</a:t>
            </a:r>
            <a:r>
              <a:rPr lang="en-US" dirty="0" smtClean="0">
                <a:solidFill>
                  <a:srgbClr val="7030A0"/>
                </a:solidFill>
              </a:rPr>
              <a:t>Power: resources</a:t>
            </a:r>
            <a:r>
              <a:rPr lang="en-US" dirty="0" smtClean="0"/>
              <a:t>” has </a:t>
            </a:r>
            <a:r>
              <a:rPr lang="en-US" dirty="0"/>
              <a:t>the largest difference in performance (</a:t>
            </a:r>
            <a:r>
              <a:rPr lang="en-US" dirty="0" smtClean="0"/>
              <a:t>0.35); high </a:t>
            </a:r>
            <a:r>
              <a:rPr lang="en-US" dirty="0" err="1" smtClean="0"/>
              <a:t>tf-idf</a:t>
            </a:r>
            <a:r>
              <a:rPr lang="en-US" dirty="0" smtClean="0"/>
              <a:t> (anomaly for SVM, maybe for the incomplete fine-tuning)</a:t>
            </a:r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>
          <a:xfrm flipV="1">
            <a:off x="6061434" y="3572759"/>
            <a:ext cx="688157" cy="67873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/>
          <p:cNvCxnSpPr/>
          <p:nvPr/>
        </p:nvCxnSpPr>
        <p:spPr>
          <a:xfrm flipV="1">
            <a:off x="2516957" y="3572759"/>
            <a:ext cx="546754" cy="55618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94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329995" y="215362"/>
            <a:ext cx="5378576" cy="775826"/>
          </a:xfrm>
        </p:spPr>
        <p:txBody>
          <a:bodyPr>
            <a:noAutofit/>
          </a:bodyPr>
          <a:lstStyle/>
          <a:p>
            <a:pPr algn="ctr"/>
            <a:r>
              <a:rPr lang="it-IT" sz="4400" dirty="0" smtClean="0"/>
              <a:t>6-labels task </a:t>
            </a:r>
            <a:r>
              <a:rPr lang="it-IT" sz="4400" dirty="0" err="1" smtClean="0"/>
              <a:t>results</a:t>
            </a:r>
            <a:endParaRPr lang="it-IT" sz="44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056" y="1048508"/>
            <a:ext cx="7505128" cy="3405459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 flipH="1">
            <a:off x="134690" y="781936"/>
            <a:ext cx="2919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Reducing</a:t>
            </a:r>
            <a:r>
              <a:rPr lang="it-IT" sz="2000" dirty="0" smtClean="0"/>
              <a:t> the </a:t>
            </a:r>
            <a:r>
              <a:rPr lang="it-IT" sz="2000" dirty="0" err="1" smtClean="0"/>
              <a:t>classes</a:t>
            </a:r>
            <a:endParaRPr lang="it-IT" sz="2000" dirty="0"/>
          </a:p>
        </p:txBody>
      </p:sp>
      <p:sp>
        <p:nvSpPr>
          <p:cNvPr id="7" name="Rettangolo 6"/>
          <p:cNvSpPr/>
          <p:nvPr/>
        </p:nvSpPr>
        <p:spPr>
          <a:xfrm>
            <a:off x="134690" y="2031960"/>
            <a:ext cx="43873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000" dirty="0"/>
              <a:t>More </a:t>
            </a:r>
            <a:r>
              <a:rPr lang="it-IT" sz="2000" dirty="0" err="1"/>
              <a:t>homogeneous</a:t>
            </a:r>
            <a:r>
              <a:rPr lang="it-IT" sz="2000" dirty="0"/>
              <a:t> performances </a:t>
            </a:r>
            <a:r>
              <a:rPr lang="it-IT" sz="2000" dirty="0" err="1"/>
              <a:t>between</a:t>
            </a:r>
            <a:r>
              <a:rPr lang="it-IT" sz="2000" dirty="0"/>
              <a:t> the </a:t>
            </a:r>
            <a:r>
              <a:rPr lang="it-IT" sz="2000" dirty="0" err="1" smtClean="0"/>
              <a:t>classes</a:t>
            </a:r>
            <a:r>
              <a:rPr lang="it-IT" sz="2000" dirty="0" smtClean="0"/>
              <a:t>: </a:t>
            </a:r>
            <a:r>
              <a:rPr lang="it-IT" sz="2000" dirty="0" err="1" smtClean="0"/>
              <a:t>increase</a:t>
            </a:r>
            <a:r>
              <a:rPr lang="it-IT" sz="2000" dirty="0" smtClean="0"/>
              <a:t> for </a:t>
            </a:r>
            <a:r>
              <a:rPr lang="it-IT" sz="2000" dirty="0" err="1" smtClean="0"/>
              <a:t>both</a:t>
            </a:r>
            <a:r>
              <a:rPr lang="it-IT" sz="2000" dirty="0" smtClean="0"/>
              <a:t> SVM (22%) and </a:t>
            </a:r>
            <a:r>
              <a:rPr lang="it-IT" sz="2000" dirty="0" err="1" smtClean="0"/>
              <a:t>XLNet</a:t>
            </a:r>
            <a:r>
              <a:rPr lang="it-IT" sz="2000" dirty="0" smtClean="0"/>
              <a:t>-large (13%). </a:t>
            </a:r>
            <a:endParaRPr lang="it-IT" sz="20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114496" y="3091005"/>
            <a:ext cx="4454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it-IT" sz="2000" dirty="0" smtClean="0"/>
              <a:t>For SVM      </a:t>
            </a:r>
            <a:r>
              <a:rPr lang="it-IT" sz="2000" dirty="0" err="1" smtClean="0"/>
              <a:t>XLNet</a:t>
            </a:r>
            <a:r>
              <a:rPr lang="it-IT" sz="2000" dirty="0" smtClean="0"/>
              <a:t>-large</a:t>
            </a:r>
          </a:p>
          <a:p>
            <a:pPr marL="342900" indent="-342900">
              <a:buFontTx/>
              <a:buChar char="-"/>
            </a:pPr>
            <a:r>
              <a:rPr lang="it-IT" sz="2000" dirty="0" smtClean="0"/>
              <a:t>Here no </a:t>
            </a:r>
            <a:r>
              <a:rPr lang="it-IT" sz="2000" dirty="0"/>
              <a:t>dependance by </a:t>
            </a:r>
            <a:r>
              <a:rPr lang="it-IT" sz="2000" dirty="0" err="1"/>
              <a:t>tf-idf</a:t>
            </a:r>
            <a:r>
              <a:rPr lang="it-IT" sz="2000" dirty="0" smtClean="0"/>
              <a:t>;</a:t>
            </a:r>
          </a:p>
        </p:txBody>
      </p:sp>
      <p:cxnSp>
        <p:nvCxnSpPr>
          <p:cNvPr id="13" name="Connettore 2 12"/>
          <p:cNvCxnSpPr/>
          <p:nvPr/>
        </p:nvCxnSpPr>
        <p:spPr>
          <a:xfrm flipH="1" flipV="1">
            <a:off x="1582070" y="3048035"/>
            <a:ext cx="4347" cy="371446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>
            <a:off x="3121955" y="3091005"/>
            <a:ext cx="2604" cy="364192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Freccia angolare in su 15"/>
          <p:cNvSpPr/>
          <p:nvPr/>
        </p:nvSpPr>
        <p:spPr>
          <a:xfrm rot="5400000">
            <a:off x="2402389" y="-148414"/>
            <a:ext cx="711654" cy="342368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/>
          <p:cNvSpPr txBox="1"/>
          <p:nvPr/>
        </p:nvSpPr>
        <p:spPr>
          <a:xfrm flipH="1">
            <a:off x="4888829" y="4361461"/>
            <a:ext cx="6145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Conclusion</a:t>
            </a:r>
            <a:r>
              <a:rPr lang="it-IT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it-IT" dirty="0" err="1" smtClean="0"/>
              <a:t>Both</a:t>
            </a:r>
            <a:r>
              <a:rPr lang="it-IT" dirty="0" smtClean="0"/>
              <a:t> </a:t>
            </a:r>
            <a:r>
              <a:rPr lang="it-IT" dirty="0" err="1" smtClean="0"/>
              <a:t>models</a:t>
            </a:r>
            <a:r>
              <a:rPr lang="it-IT" dirty="0" smtClean="0"/>
              <a:t> </a:t>
            </a:r>
            <a:r>
              <a:rPr lang="it-IT" dirty="0" err="1" smtClean="0"/>
              <a:t>depends</a:t>
            </a:r>
            <a:r>
              <a:rPr lang="it-IT" dirty="0" smtClean="0"/>
              <a:t> </a:t>
            </a:r>
            <a:r>
              <a:rPr lang="it-IT" dirty="0"/>
              <a:t>by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classes</a:t>
            </a:r>
            <a:r>
              <a:rPr lang="it-IT" dirty="0"/>
              <a:t> and </a:t>
            </a:r>
            <a:r>
              <a:rPr lang="it-IT" dirty="0" err="1" smtClean="0"/>
              <a:t>support</a:t>
            </a:r>
            <a:r>
              <a:rPr lang="it-IT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it-IT" dirty="0" smtClean="0"/>
              <a:t>Room for </a:t>
            </a:r>
            <a:r>
              <a:rPr lang="it-IT" dirty="0" err="1" smtClean="0"/>
              <a:t>improvement</a:t>
            </a:r>
            <a:r>
              <a:rPr lang="it-IT" dirty="0"/>
              <a:t> </a:t>
            </a:r>
            <a:r>
              <a:rPr lang="it-IT" dirty="0" smtClean="0">
                <a:sym typeface="Wingdings" panose="05000000000000000000" pitchFamily="2" charset="2"/>
              </a:rPr>
              <a:t> </a:t>
            </a:r>
            <a:r>
              <a:rPr lang="it-IT" dirty="0" err="1" smtClean="0">
                <a:sym typeface="Wingdings" panose="05000000000000000000" pitchFamily="2" charset="2"/>
              </a:rPr>
              <a:t>adding</a:t>
            </a:r>
            <a:r>
              <a:rPr lang="it-IT" dirty="0" smtClean="0">
                <a:sym typeface="Wingdings" panose="05000000000000000000" pitchFamily="2" charset="2"/>
              </a:rPr>
              <a:t> more </a:t>
            </a:r>
            <a:r>
              <a:rPr lang="it-IT" dirty="0" err="1" smtClean="0">
                <a:sym typeface="Wingdings" panose="05000000000000000000" pitchFamily="2" charset="2"/>
              </a:rPr>
              <a:t>samples</a:t>
            </a:r>
            <a:r>
              <a:rPr lang="it-IT" dirty="0" smtClean="0">
                <a:sym typeface="Wingdings" panose="05000000000000000000" pitchFamily="2" charset="2"/>
              </a:rPr>
              <a:t> and </a:t>
            </a:r>
            <a:r>
              <a:rPr lang="it-IT" dirty="0" err="1" smtClean="0">
                <a:sym typeface="Wingdings" panose="05000000000000000000" pitchFamily="2" charset="2"/>
              </a:rPr>
              <a:t>making</a:t>
            </a:r>
            <a:r>
              <a:rPr lang="it-IT" dirty="0" smtClean="0">
                <a:sym typeface="Wingdings" panose="05000000000000000000" pitchFamily="2" charset="2"/>
              </a:rPr>
              <a:t> the </a:t>
            </a:r>
            <a:r>
              <a:rPr lang="it-IT" dirty="0" err="1" smtClean="0">
                <a:sym typeface="Wingdings" panose="05000000000000000000" pitchFamily="2" charset="2"/>
              </a:rPr>
              <a:t>distribution</a:t>
            </a:r>
            <a:r>
              <a:rPr lang="it-IT" dirty="0" smtClean="0">
                <a:sym typeface="Wingdings" panose="05000000000000000000" pitchFamily="2" charset="2"/>
              </a:rPr>
              <a:t> more </a:t>
            </a:r>
            <a:r>
              <a:rPr lang="it-IT" dirty="0" err="1" smtClean="0">
                <a:sym typeface="Wingdings" panose="05000000000000000000" pitchFamily="2" charset="2"/>
              </a:rPr>
              <a:t>homogeneous</a:t>
            </a:r>
            <a:r>
              <a:rPr lang="it-IT" dirty="0" smtClean="0">
                <a:sym typeface="Wingdings" panose="05000000000000000000" pitchFamily="2" charset="2"/>
              </a:rPr>
              <a:t>.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67" y="3923348"/>
            <a:ext cx="3947502" cy="16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4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206928" y="439983"/>
            <a:ext cx="6146078" cy="1089206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Natural </a:t>
            </a:r>
            <a:r>
              <a:rPr lang="it-IT" dirty="0"/>
              <a:t>L</a:t>
            </a:r>
            <a:r>
              <a:rPr lang="it-IT" dirty="0" smtClean="0"/>
              <a:t>anguage </a:t>
            </a:r>
            <a:r>
              <a:rPr lang="it-IT" dirty="0" err="1" smtClean="0"/>
              <a:t>Inference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1852762" y="2005341"/>
            <a:ext cx="66272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Premise: "the security of children </a:t>
            </a:r>
          </a:p>
          <a:p>
            <a:r>
              <a:rPr lang="en-US" dirty="0"/>
              <a:t>	</a:t>
            </a:r>
            <a:r>
              <a:rPr lang="en-US" dirty="0" smtClean="0"/>
              <a:t>and teachers is essential for all."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37656" y="2434356"/>
            <a:ext cx="809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Input</a:t>
            </a:r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1984186" y="2697267"/>
            <a:ext cx="3910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Conclusion: "we should adopt a zero-	  	tolerance policy in schools."</a:t>
            </a:r>
            <a:endParaRPr lang="it-IT" dirty="0"/>
          </a:p>
        </p:txBody>
      </p:sp>
      <p:sp>
        <p:nvSpPr>
          <p:cNvPr id="8" name="Parentesi graffa aperta 7"/>
          <p:cNvSpPr/>
          <p:nvPr/>
        </p:nvSpPr>
        <p:spPr>
          <a:xfrm>
            <a:off x="1608065" y="1969028"/>
            <a:ext cx="317863" cy="1412371"/>
          </a:xfrm>
          <a:prstGeom prst="leftBrace">
            <a:avLst/>
          </a:prstGeom>
          <a:ln w="28575" cmpd="sng">
            <a:solidFill>
              <a:schemeClr val="accent2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Parentesi graffa chiusa 8"/>
          <p:cNvSpPr/>
          <p:nvPr/>
        </p:nvSpPr>
        <p:spPr>
          <a:xfrm>
            <a:off x="5709554" y="1931227"/>
            <a:ext cx="461554" cy="1412371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reccia a destra 9"/>
          <p:cNvSpPr/>
          <p:nvPr/>
        </p:nvSpPr>
        <p:spPr>
          <a:xfrm>
            <a:off x="6333936" y="2467006"/>
            <a:ext cx="235131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6912613" y="210324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output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8848078" y="2447219"/>
            <a:ext cx="1382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‘In </a:t>
            </a:r>
            <a:r>
              <a:rPr lang="it-IT" dirty="0" err="1" smtClean="0"/>
              <a:t>favour</a:t>
            </a:r>
            <a:r>
              <a:rPr lang="it-IT" dirty="0" smtClean="0"/>
              <a:t> of’</a:t>
            </a:r>
            <a:endParaRPr lang="it-IT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754" y="3575462"/>
            <a:ext cx="6845836" cy="1750424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680352" y="5371481"/>
            <a:ext cx="10740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«in </a:t>
            </a:r>
            <a:r>
              <a:rPr lang="it-IT" dirty="0" err="1" smtClean="0"/>
              <a:t>favour</a:t>
            </a:r>
            <a:r>
              <a:rPr lang="it-IT" dirty="0" smtClean="0"/>
              <a:t> of»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always</a:t>
            </a:r>
            <a:r>
              <a:rPr lang="it-IT" dirty="0" smtClean="0"/>
              <a:t> the </a:t>
            </a:r>
            <a:r>
              <a:rPr lang="it-IT" dirty="0" err="1" smtClean="0"/>
              <a:t>most</a:t>
            </a:r>
            <a:r>
              <a:rPr lang="it-IT" dirty="0" smtClean="0"/>
              <a:t> </a:t>
            </a:r>
            <a:r>
              <a:rPr lang="it-IT" dirty="0" err="1" smtClean="0"/>
              <a:t>frequent</a:t>
            </a:r>
            <a:r>
              <a:rPr lang="it-IT" dirty="0"/>
              <a:t> </a:t>
            </a:r>
            <a:r>
              <a:rPr lang="it-IT" dirty="0" err="1" smtClean="0"/>
              <a:t>stance</a:t>
            </a:r>
            <a:r>
              <a:rPr lang="it-IT" dirty="0" smtClean="0"/>
              <a:t>, </a:t>
            </a:r>
            <a:r>
              <a:rPr lang="it-IT" dirty="0" err="1" smtClean="0"/>
              <a:t>while</a:t>
            </a:r>
            <a:r>
              <a:rPr lang="it-IT" dirty="0" smtClean="0"/>
              <a:t>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/>
              <a:t> </a:t>
            </a:r>
            <a:r>
              <a:rPr lang="it-IT" dirty="0" err="1" smtClean="0"/>
              <a:t>almost</a:t>
            </a:r>
            <a:r>
              <a:rPr lang="it-IT" dirty="0" smtClean="0"/>
              <a:t> the </a:t>
            </a:r>
            <a:r>
              <a:rPr lang="it-IT" dirty="0" err="1" smtClean="0"/>
              <a:t>same</a:t>
            </a:r>
            <a:r>
              <a:rPr lang="it-IT" dirty="0" smtClean="0"/>
              <a:t> </a:t>
            </a:r>
            <a:r>
              <a:rPr lang="it-IT" dirty="0" err="1" smtClean="0"/>
              <a:t>distribution</a:t>
            </a:r>
            <a:r>
              <a:rPr lang="it-IT" dirty="0" smtClean="0"/>
              <a:t> for the </a:t>
            </a:r>
            <a:r>
              <a:rPr lang="it-IT" dirty="0" err="1" smtClean="0"/>
              <a:t>two</a:t>
            </a:r>
            <a:r>
              <a:rPr lang="it-IT" dirty="0" smtClean="0"/>
              <a:t> </a:t>
            </a:r>
            <a:r>
              <a:rPr lang="it-IT" dirty="0" err="1" smtClean="0"/>
              <a:t>splits</a:t>
            </a:r>
            <a:r>
              <a:rPr lang="it-IT" dirty="0" smtClean="0"/>
              <a:t> (</a:t>
            </a:r>
            <a:r>
              <a:rPr lang="it-IT" dirty="0" err="1" smtClean="0"/>
              <a:t>difference</a:t>
            </a:r>
            <a:r>
              <a:rPr lang="it-IT" dirty="0" smtClean="0"/>
              <a:t> by 2%)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550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 smtClean="0"/>
              <a:t>Models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97280" y="1845734"/>
            <a:ext cx="9945189" cy="4015135"/>
          </a:xfrm>
        </p:spPr>
        <p:txBody>
          <a:bodyPr/>
          <a:lstStyle/>
          <a:p>
            <a:r>
              <a:rPr lang="it-IT" dirty="0" smtClean="0"/>
              <a:t>- </a:t>
            </a:r>
            <a:r>
              <a:rPr lang="it-IT" dirty="0" err="1" smtClean="0"/>
              <a:t>XLNet</a:t>
            </a:r>
            <a:r>
              <a:rPr lang="it-IT" dirty="0" smtClean="0"/>
              <a:t>-large</a:t>
            </a:r>
          </a:p>
          <a:p>
            <a:r>
              <a:rPr lang="it-IT" dirty="0" smtClean="0"/>
              <a:t>- Bert-large</a:t>
            </a:r>
          </a:p>
          <a:p>
            <a:r>
              <a:rPr lang="it-IT" dirty="0" smtClean="0"/>
              <a:t>- Siamese Bert (SBERT)</a:t>
            </a:r>
            <a:endParaRPr lang="it-IT" dirty="0"/>
          </a:p>
        </p:txBody>
      </p:sp>
      <p:pic>
        <p:nvPicPr>
          <p:cNvPr id="3074" name="Picture 2" descr="Sentence-BERT: Sentence Embeddings using Siamese BERT-Networks – arXiv  Van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445" y="3172870"/>
            <a:ext cx="2717074" cy="274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arentesi graffa chiusa 3"/>
          <p:cNvSpPr/>
          <p:nvPr/>
        </p:nvSpPr>
        <p:spPr>
          <a:xfrm>
            <a:off x="3721551" y="1845734"/>
            <a:ext cx="592183" cy="127294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 flipH="1">
            <a:off x="4493755" y="2202292"/>
            <a:ext cx="2676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Same</a:t>
            </a:r>
            <a:r>
              <a:rPr lang="it-IT" sz="2000" dirty="0" smtClean="0"/>
              <a:t> fine-</a:t>
            </a:r>
            <a:r>
              <a:rPr lang="it-IT" sz="2000" dirty="0" err="1" smtClean="0"/>
              <a:t>tuning</a:t>
            </a:r>
            <a:r>
              <a:rPr lang="it-IT" sz="2000" dirty="0" smtClean="0"/>
              <a:t> of HVD</a:t>
            </a:r>
            <a:endParaRPr lang="it-IT" sz="20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687" y="2097995"/>
            <a:ext cx="4659002" cy="3871248"/>
          </a:xfrm>
          <a:prstGeom prst="rect">
            <a:avLst/>
          </a:prstGeom>
        </p:spPr>
      </p:pic>
      <p:sp>
        <p:nvSpPr>
          <p:cNvPr id="8" name="Ovale 7"/>
          <p:cNvSpPr/>
          <p:nvPr/>
        </p:nvSpPr>
        <p:spPr>
          <a:xfrm>
            <a:off x="4336324" y="4654249"/>
            <a:ext cx="1027612" cy="46155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/>
          <p:cNvSpPr/>
          <p:nvPr/>
        </p:nvSpPr>
        <p:spPr>
          <a:xfrm>
            <a:off x="5589815" y="4654249"/>
            <a:ext cx="1027612" cy="46155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7065646" y="5012023"/>
            <a:ext cx="4413208" cy="8759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/>
          <p:cNvSpPr txBox="1"/>
          <p:nvPr/>
        </p:nvSpPr>
        <p:spPr>
          <a:xfrm>
            <a:off x="4387215" y="5653661"/>
            <a:ext cx="97672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Comic Sans MS" panose="030F0702030302020204" pitchFamily="66" charset="0"/>
              </a:rPr>
              <a:t>Premise</a:t>
            </a:r>
            <a:endParaRPr lang="it-IT" sz="1600" dirty="0">
              <a:latin typeface="Comic Sans MS" panose="030F0702030302020204" pitchFamily="66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5602063" y="5653661"/>
            <a:ext cx="120749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600" dirty="0" err="1" smtClean="0">
                <a:latin typeface="Comic Sans MS" panose="030F0702030302020204" pitchFamily="66" charset="0"/>
              </a:rPr>
              <a:t>Conclusion</a:t>
            </a:r>
            <a:endParaRPr lang="it-IT" sz="1600" dirty="0">
              <a:latin typeface="Comic Sans MS" panose="030F0702030302020204" pitchFamily="66" charset="0"/>
            </a:endParaRPr>
          </a:p>
        </p:txBody>
      </p:sp>
      <p:sp>
        <p:nvSpPr>
          <p:cNvPr id="14" name="Freccia in giù 13"/>
          <p:cNvSpPr/>
          <p:nvPr/>
        </p:nvSpPr>
        <p:spPr>
          <a:xfrm rot="18588337">
            <a:off x="3491058" y="3044820"/>
            <a:ext cx="419100" cy="14382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55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ttivo">
  <a:themeElements>
    <a:clrScheme name="Retrospettiv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867</TotalTime>
  <Words>440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Comic Sans MS</vt:lpstr>
      <vt:lpstr>Wingdings</vt:lpstr>
      <vt:lpstr>Retrospettivo</vt:lpstr>
      <vt:lpstr>SemEval 2023 Task 4. ValueEval: Identification of Human Values behind Arguments</vt:lpstr>
      <vt:lpstr>The Dataset</vt:lpstr>
      <vt:lpstr>Statistics</vt:lpstr>
      <vt:lpstr>SVM</vt:lpstr>
      <vt:lpstr>XLNet-large</vt:lpstr>
      <vt:lpstr>20-labels task results</vt:lpstr>
      <vt:lpstr>6-labels task results</vt:lpstr>
      <vt:lpstr>Natural Language Inference</vt:lpstr>
      <vt:lpstr>Models</vt:lpstr>
      <vt:lpstr>Results</vt:lpstr>
      <vt:lpstr>Errors analysis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Utente</dc:creator>
  <cp:lastModifiedBy>Utente</cp:lastModifiedBy>
  <cp:revision>49</cp:revision>
  <dcterms:created xsi:type="dcterms:W3CDTF">2023-01-09T13:37:47Z</dcterms:created>
  <dcterms:modified xsi:type="dcterms:W3CDTF">2023-01-10T16:02:06Z</dcterms:modified>
</cp:coreProperties>
</file>