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rben" charset="1" panose="020F0503020000020004"/>
      <p:regular r:id="rId10"/>
    </p:embeddedFont>
    <p:embeddedFont>
      <p:font typeface="Corben Bold" charset="1" panose="020F05050200000200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  <p:embeddedFont>
      <p:font typeface="Codec Pro" charset="1" panose="00000500000000000000"/>
      <p:regular r:id="rId18"/>
    </p:embeddedFont>
    <p:embeddedFont>
      <p:font typeface="Codec Pro Bold" charset="1" panose="00000600000000000000"/>
      <p:regular r:id="rId19"/>
    </p:embeddedFont>
    <p:embeddedFont>
      <p:font typeface="Codec Pro Thin" charset="1" panose="00000200000000000000"/>
      <p:regular r:id="rId20"/>
    </p:embeddedFont>
    <p:embeddedFont>
      <p:font typeface="Codec Pro Light" charset="1" panose="00000300000000000000"/>
      <p:regular r:id="rId21"/>
    </p:embeddedFont>
    <p:embeddedFont>
      <p:font typeface="Codec Pro Ultra-Bold" charset="1" panose="00000700000000000000"/>
      <p:regular r:id="rId22"/>
    </p:embeddedFont>
    <p:embeddedFont>
      <p:font typeface="Codec Pro Heavy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55.png" Type="http://schemas.openxmlformats.org/officeDocument/2006/relationships/image"/><Relationship Id="rId13" Target="../media/image56.svg" Type="http://schemas.openxmlformats.org/officeDocument/2006/relationships/image"/><Relationship Id="rId14" Target="../media/image57.png" Type="http://schemas.openxmlformats.org/officeDocument/2006/relationships/image"/><Relationship Id="rId15" Target="../media/image58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59.png" Type="http://schemas.openxmlformats.org/officeDocument/2006/relationships/image"/><Relationship Id="rId19" Target="../media/image60.svg" Type="http://schemas.openxmlformats.org/officeDocument/2006/relationships/image"/><Relationship Id="rId2" Target="../media/image45.png" Type="http://schemas.openxmlformats.org/officeDocument/2006/relationships/image"/><Relationship Id="rId20" Target="../media/image61.png" Type="http://schemas.openxmlformats.org/officeDocument/2006/relationships/image"/><Relationship Id="rId21" Target="../media/image62.svg" Type="http://schemas.openxmlformats.org/officeDocument/2006/relationships/image"/><Relationship Id="rId22" Target="../media/image63.png" Type="http://schemas.openxmlformats.org/officeDocument/2006/relationships/image"/><Relationship Id="rId23" Target="../media/image64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65.png" Type="http://schemas.openxmlformats.org/officeDocument/2006/relationships/image"/><Relationship Id="rId27" Target="../media/image66.svg" Type="http://schemas.openxmlformats.org/officeDocument/2006/relationships/image"/><Relationship Id="rId28" Target="../media/image67.png" Type="http://schemas.openxmlformats.org/officeDocument/2006/relationships/image"/><Relationship Id="rId29" Target="../media/image68.svg" Type="http://schemas.openxmlformats.org/officeDocument/2006/relationships/image"/><Relationship Id="rId3" Target="../media/image46.svg" Type="http://schemas.openxmlformats.org/officeDocument/2006/relationships/image"/><Relationship Id="rId30" Target="../media/image69.png" Type="http://schemas.openxmlformats.org/officeDocument/2006/relationships/image"/><Relationship Id="rId31" Target="../media/image70.svg" Type="http://schemas.openxmlformats.org/officeDocument/2006/relationships/image"/><Relationship Id="rId32" Target="../media/image71.png" Type="http://schemas.openxmlformats.org/officeDocument/2006/relationships/image"/><Relationship Id="rId33" Target="../media/image72.svg" Type="http://schemas.openxmlformats.org/officeDocument/2006/relationships/image"/><Relationship Id="rId34" Target="../media/image73.png" Type="http://schemas.openxmlformats.org/officeDocument/2006/relationships/image"/><Relationship Id="rId35" Target="../media/image74.svg" Type="http://schemas.openxmlformats.org/officeDocument/2006/relationships/image"/><Relationship Id="rId36" Target="../media/image75.png" Type="http://schemas.openxmlformats.org/officeDocument/2006/relationships/image"/><Relationship Id="rId37" Target="../media/image76.svg" Type="http://schemas.openxmlformats.org/officeDocument/2006/relationships/image"/><Relationship Id="rId38" Target="../media/image77.png" Type="http://schemas.openxmlformats.org/officeDocument/2006/relationships/image"/><Relationship Id="rId39" Target="../media/image78.svg" Type="http://schemas.openxmlformats.org/officeDocument/2006/relationships/image"/><Relationship Id="rId4" Target="../media/image47.png" Type="http://schemas.openxmlformats.org/officeDocument/2006/relationships/image"/><Relationship Id="rId40" Target="../media/image79.png" Type="http://schemas.openxmlformats.org/officeDocument/2006/relationships/image"/><Relationship Id="rId41" Target="../media/image80.svg" Type="http://schemas.openxmlformats.org/officeDocument/2006/relationships/image"/><Relationship Id="rId42" Target="https://github.com/DityaChawla/IBM_Mental-Fitness-T" TargetMode="External" Type="http://schemas.openxmlformats.org/officeDocument/2006/relationships/hyperlink"/><Relationship Id="rId43" Target="https://github.com/DityaChawla/IBM_Mental-Fitness-Tracker" TargetMode="External" Type="http://schemas.openxmlformats.org/officeDocument/2006/relationships/hyperlink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1.png" Type="http://schemas.openxmlformats.org/officeDocument/2006/relationships/image"/><Relationship Id="rId3" Target="../media/image82.svg" Type="http://schemas.openxmlformats.org/officeDocument/2006/relationships/image"/><Relationship Id="rId4" Target="../media/image83.png" Type="http://schemas.openxmlformats.org/officeDocument/2006/relationships/image"/><Relationship Id="rId5" Target="../media/image84.svg" Type="http://schemas.openxmlformats.org/officeDocument/2006/relationships/image"/><Relationship Id="rId6" Target="../media/image85.png" Type="http://schemas.openxmlformats.org/officeDocument/2006/relationships/image"/><Relationship Id="rId7" Target="../media/image86.svg" Type="http://schemas.openxmlformats.org/officeDocument/2006/relationships/image"/><Relationship Id="rId8" Target="../media/image87.png" Type="http://schemas.openxmlformats.org/officeDocument/2006/relationships/image"/><Relationship Id="rId9" Target="../media/image8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B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7736" y="6232322"/>
            <a:ext cx="3232876" cy="4223472"/>
          </a:xfrm>
          <a:custGeom>
            <a:avLst/>
            <a:gdLst/>
            <a:ahLst/>
            <a:cxnLst/>
            <a:rect r="r" b="b" t="t" l="l"/>
            <a:pathLst>
              <a:path h="4223472" w="3232876">
                <a:moveTo>
                  <a:pt x="0" y="0"/>
                </a:moveTo>
                <a:lnTo>
                  <a:pt x="3232876" y="0"/>
                </a:lnTo>
                <a:lnTo>
                  <a:pt x="3232876" y="4223472"/>
                </a:lnTo>
                <a:lnTo>
                  <a:pt x="0" y="4223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48993" y="6232322"/>
            <a:ext cx="3401815" cy="4223472"/>
          </a:xfrm>
          <a:custGeom>
            <a:avLst/>
            <a:gdLst/>
            <a:ahLst/>
            <a:cxnLst/>
            <a:rect r="r" b="b" t="t" l="l"/>
            <a:pathLst>
              <a:path h="4223472" w="3401815">
                <a:moveTo>
                  <a:pt x="0" y="0"/>
                </a:moveTo>
                <a:lnTo>
                  <a:pt x="3401815" y="0"/>
                </a:lnTo>
                <a:lnTo>
                  <a:pt x="3401815" y="4223472"/>
                </a:lnTo>
                <a:lnTo>
                  <a:pt x="0" y="4223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25023" y="6232322"/>
            <a:ext cx="3271271" cy="4223472"/>
          </a:xfrm>
          <a:custGeom>
            <a:avLst/>
            <a:gdLst/>
            <a:ahLst/>
            <a:cxnLst/>
            <a:rect r="r" b="b" t="t" l="l"/>
            <a:pathLst>
              <a:path h="4223472" w="3271271">
                <a:moveTo>
                  <a:pt x="0" y="0"/>
                </a:moveTo>
                <a:lnTo>
                  <a:pt x="3271272" y="0"/>
                </a:lnTo>
                <a:lnTo>
                  <a:pt x="3271272" y="4223472"/>
                </a:lnTo>
                <a:lnTo>
                  <a:pt x="0" y="42234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0101" y="6232322"/>
            <a:ext cx="3079295" cy="4223472"/>
          </a:xfrm>
          <a:custGeom>
            <a:avLst/>
            <a:gdLst/>
            <a:ahLst/>
            <a:cxnLst/>
            <a:rect r="r" b="b" t="t" l="l"/>
            <a:pathLst>
              <a:path h="4223472" w="3079295">
                <a:moveTo>
                  <a:pt x="0" y="0"/>
                </a:moveTo>
                <a:lnTo>
                  <a:pt x="3079296" y="0"/>
                </a:lnTo>
                <a:lnTo>
                  <a:pt x="3079296" y="4223472"/>
                </a:lnTo>
                <a:lnTo>
                  <a:pt x="0" y="42234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840322"/>
            <a:ext cx="13476556" cy="3705133"/>
            <a:chOff x="0" y="0"/>
            <a:chExt cx="17968742" cy="494017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7968742" cy="379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0000">
                  <a:solidFill>
                    <a:srgbClr val="000000"/>
                  </a:solidFill>
                  <a:latin typeface="Corben"/>
                </a:rPr>
                <a:t>Mental Health Fitness</a:t>
              </a:r>
            </a:p>
            <a:p>
              <a:pPr>
                <a:lnSpc>
                  <a:spcPts val="11000"/>
                </a:lnSpc>
              </a:pPr>
              <a:r>
                <a:rPr lang="en-US" sz="10000">
                  <a:solidFill>
                    <a:srgbClr val="000000"/>
                  </a:solidFill>
                  <a:latin typeface="Corben"/>
                </a:rPr>
                <a:t>Tracker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153412"/>
              <a:ext cx="17968742" cy="786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000000"/>
                  </a:solidFill>
                  <a:latin typeface="Codec Pro"/>
                </a:rPr>
                <a:t>The Path to Mental Fitness with AI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F1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7939289" y="-3366041"/>
            <a:ext cx="15975156" cy="15975156"/>
          </a:xfrm>
          <a:custGeom>
            <a:avLst/>
            <a:gdLst/>
            <a:ahLst/>
            <a:cxnLst/>
            <a:rect r="r" b="b" t="t" l="l"/>
            <a:pathLst>
              <a:path h="15975156" w="15975156">
                <a:moveTo>
                  <a:pt x="15975157" y="15975156"/>
                </a:moveTo>
                <a:lnTo>
                  <a:pt x="0" y="15975156"/>
                </a:lnTo>
                <a:lnTo>
                  <a:pt x="0" y="0"/>
                </a:lnTo>
                <a:lnTo>
                  <a:pt x="15975157" y="0"/>
                </a:lnTo>
                <a:lnTo>
                  <a:pt x="15975157" y="159751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96839" y="564966"/>
            <a:ext cx="14855903" cy="4205531"/>
          </a:xfrm>
          <a:custGeom>
            <a:avLst/>
            <a:gdLst/>
            <a:ahLst/>
            <a:cxnLst/>
            <a:rect r="r" b="b" t="t" l="l"/>
            <a:pathLst>
              <a:path h="4205531" w="14855903">
                <a:moveTo>
                  <a:pt x="0" y="0"/>
                </a:moveTo>
                <a:lnTo>
                  <a:pt x="14855903" y="0"/>
                </a:lnTo>
                <a:lnTo>
                  <a:pt x="14855903" y="4205532"/>
                </a:lnTo>
                <a:lnTo>
                  <a:pt x="0" y="4205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65146" y="5143500"/>
            <a:ext cx="7328470" cy="5143500"/>
          </a:xfrm>
          <a:custGeom>
            <a:avLst/>
            <a:gdLst/>
            <a:ahLst/>
            <a:cxnLst/>
            <a:rect r="r" b="b" t="t" l="l"/>
            <a:pathLst>
              <a:path h="5143500" w="7328470">
                <a:moveTo>
                  <a:pt x="0" y="0"/>
                </a:moveTo>
                <a:lnTo>
                  <a:pt x="7328470" y="0"/>
                </a:lnTo>
                <a:lnTo>
                  <a:pt x="732847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640" y="3768911"/>
            <a:ext cx="10143877" cy="6232969"/>
          </a:xfrm>
          <a:custGeom>
            <a:avLst/>
            <a:gdLst/>
            <a:ahLst/>
            <a:cxnLst/>
            <a:rect r="r" b="b" t="t" l="l"/>
            <a:pathLst>
              <a:path h="6232969" w="10143877">
                <a:moveTo>
                  <a:pt x="0" y="0"/>
                </a:moveTo>
                <a:lnTo>
                  <a:pt x="10143878" y="0"/>
                </a:lnTo>
                <a:lnTo>
                  <a:pt x="10143878" y="6232969"/>
                </a:lnTo>
                <a:lnTo>
                  <a:pt x="0" y="62329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02" t="0" r="-60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77574"/>
            <a:ext cx="691058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Corben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20495" y="1204783"/>
            <a:ext cx="1401227" cy="1739672"/>
          </a:xfrm>
          <a:custGeom>
            <a:avLst/>
            <a:gdLst/>
            <a:ahLst/>
            <a:cxnLst/>
            <a:rect r="r" b="b" t="t" l="l"/>
            <a:pathLst>
              <a:path h="1739672" w="1401227">
                <a:moveTo>
                  <a:pt x="0" y="0"/>
                </a:moveTo>
                <a:lnTo>
                  <a:pt x="1401227" y="0"/>
                </a:lnTo>
                <a:lnTo>
                  <a:pt x="1401227" y="1739672"/>
                </a:lnTo>
                <a:lnTo>
                  <a:pt x="0" y="173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53950" y="5318736"/>
            <a:ext cx="1384692" cy="1817615"/>
          </a:xfrm>
          <a:custGeom>
            <a:avLst/>
            <a:gdLst/>
            <a:ahLst/>
            <a:cxnLst/>
            <a:rect r="r" b="b" t="t" l="l"/>
            <a:pathLst>
              <a:path h="1817615" w="1384692">
                <a:moveTo>
                  <a:pt x="0" y="0"/>
                </a:moveTo>
                <a:lnTo>
                  <a:pt x="1384692" y="0"/>
                </a:lnTo>
                <a:lnTo>
                  <a:pt x="1384692" y="1817615"/>
                </a:lnTo>
                <a:lnTo>
                  <a:pt x="0" y="1817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57851" y="3373197"/>
            <a:ext cx="1376889" cy="1777674"/>
          </a:xfrm>
          <a:custGeom>
            <a:avLst/>
            <a:gdLst/>
            <a:ahLst/>
            <a:cxnLst/>
            <a:rect r="r" b="b" t="t" l="l"/>
            <a:pathLst>
              <a:path h="1777674" w="1376889">
                <a:moveTo>
                  <a:pt x="0" y="0"/>
                </a:moveTo>
                <a:lnTo>
                  <a:pt x="1376890" y="0"/>
                </a:lnTo>
                <a:lnTo>
                  <a:pt x="1376890" y="1777674"/>
                </a:lnTo>
                <a:lnTo>
                  <a:pt x="0" y="1777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80476" y="1137130"/>
            <a:ext cx="1331640" cy="1739672"/>
          </a:xfrm>
          <a:custGeom>
            <a:avLst/>
            <a:gdLst/>
            <a:ahLst/>
            <a:cxnLst/>
            <a:rect r="r" b="b" t="t" l="l"/>
            <a:pathLst>
              <a:path h="1739672" w="1331640">
                <a:moveTo>
                  <a:pt x="0" y="0"/>
                </a:moveTo>
                <a:lnTo>
                  <a:pt x="1331640" y="0"/>
                </a:lnTo>
                <a:lnTo>
                  <a:pt x="1331640" y="1739672"/>
                </a:lnTo>
                <a:lnTo>
                  <a:pt x="0" y="17396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91564" y="7399099"/>
            <a:ext cx="1347455" cy="1739672"/>
          </a:xfrm>
          <a:custGeom>
            <a:avLst/>
            <a:gdLst/>
            <a:ahLst/>
            <a:cxnLst/>
            <a:rect r="r" b="b" t="t" l="l"/>
            <a:pathLst>
              <a:path h="1739672" w="1347455">
                <a:moveTo>
                  <a:pt x="0" y="0"/>
                </a:moveTo>
                <a:lnTo>
                  <a:pt x="1347454" y="0"/>
                </a:lnTo>
                <a:lnTo>
                  <a:pt x="1347454" y="1739672"/>
                </a:lnTo>
                <a:lnTo>
                  <a:pt x="0" y="17396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15376" y="7443862"/>
            <a:ext cx="1257314" cy="1694909"/>
          </a:xfrm>
          <a:custGeom>
            <a:avLst/>
            <a:gdLst/>
            <a:ahLst/>
            <a:cxnLst/>
            <a:rect r="r" b="b" t="t" l="l"/>
            <a:pathLst>
              <a:path h="1694909" w="1257314">
                <a:moveTo>
                  <a:pt x="0" y="0"/>
                </a:moveTo>
                <a:lnTo>
                  <a:pt x="1257315" y="0"/>
                </a:lnTo>
                <a:lnTo>
                  <a:pt x="1257315" y="1694909"/>
                </a:lnTo>
                <a:lnTo>
                  <a:pt x="0" y="16949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63893" y="7361097"/>
            <a:ext cx="1373657" cy="1777674"/>
          </a:xfrm>
          <a:custGeom>
            <a:avLst/>
            <a:gdLst/>
            <a:ahLst/>
            <a:cxnLst/>
            <a:rect r="r" b="b" t="t" l="l"/>
            <a:pathLst>
              <a:path h="1777674" w="1373657">
                <a:moveTo>
                  <a:pt x="0" y="0"/>
                </a:moveTo>
                <a:lnTo>
                  <a:pt x="1373658" y="0"/>
                </a:lnTo>
                <a:lnTo>
                  <a:pt x="1373658" y="1777674"/>
                </a:lnTo>
                <a:lnTo>
                  <a:pt x="0" y="17776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986919" y="7380098"/>
            <a:ext cx="1268379" cy="1739672"/>
          </a:xfrm>
          <a:custGeom>
            <a:avLst/>
            <a:gdLst/>
            <a:ahLst/>
            <a:cxnLst/>
            <a:rect r="r" b="b" t="t" l="l"/>
            <a:pathLst>
              <a:path h="1739672" w="1268379">
                <a:moveTo>
                  <a:pt x="0" y="0"/>
                </a:moveTo>
                <a:lnTo>
                  <a:pt x="1268379" y="0"/>
                </a:lnTo>
                <a:lnTo>
                  <a:pt x="1268379" y="1739672"/>
                </a:lnTo>
                <a:lnTo>
                  <a:pt x="0" y="17396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02688" y="5318736"/>
            <a:ext cx="1325206" cy="1817615"/>
          </a:xfrm>
          <a:custGeom>
            <a:avLst/>
            <a:gdLst/>
            <a:ahLst/>
            <a:cxnLst/>
            <a:rect r="r" b="b" t="t" l="l"/>
            <a:pathLst>
              <a:path h="1817615" w="1325206">
                <a:moveTo>
                  <a:pt x="0" y="0"/>
                </a:moveTo>
                <a:lnTo>
                  <a:pt x="1325206" y="0"/>
                </a:lnTo>
                <a:lnTo>
                  <a:pt x="1325206" y="1817615"/>
                </a:lnTo>
                <a:lnTo>
                  <a:pt x="0" y="181761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99968" y="5441442"/>
            <a:ext cx="1288131" cy="1694909"/>
          </a:xfrm>
          <a:custGeom>
            <a:avLst/>
            <a:gdLst/>
            <a:ahLst/>
            <a:cxnLst/>
            <a:rect r="r" b="b" t="t" l="l"/>
            <a:pathLst>
              <a:path h="1694909" w="1288131">
                <a:moveTo>
                  <a:pt x="0" y="0"/>
                </a:moveTo>
                <a:lnTo>
                  <a:pt x="1288131" y="0"/>
                </a:lnTo>
                <a:lnTo>
                  <a:pt x="1288131" y="1694909"/>
                </a:lnTo>
                <a:lnTo>
                  <a:pt x="0" y="169490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14361" y="5441442"/>
            <a:ext cx="1272723" cy="1694909"/>
          </a:xfrm>
          <a:custGeom>
            <a:avLst/>
            <a:gdLst/>
            <a:ahLst/>
            <a:cxnLst/>
            <a:rect r="r" b="b" t="t" l="l"/>
            <a:pathLst>
              <a:path h="1694909" w="1272723">
                <a:moveTo>
                  <a:pt x="0" y="0"/>
                </a:moveTo>
                <a:lnTo>
                  <a:pt x="1272722" y="0"/>
                </a:lnTo>
                <a:lnTo>
                  <a:pt x="1272722" y="1694909"/>
                </a:lnTo>
                <a:lnTo>
                  <a:pt x="0" y="169490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980125" y="5441442"/>
            <a:ext cx="1281968" cy="1694909"/>
          </a:xfrm>
          <a:custGeom>
            <a:avLst/>
            <a:gdLst/>
            <a:ahLst/>
            <a:cxnLst/>
            <a:rect r="r" b="b" t="t" l="l"/>
            <a:pathLst>
              <a:path h="1694909" w="1281968">
                <a:moveTo>
                  <a:pt x="0" y="0"/>
                </a:moveTo>
                <a:lnTo>
                  <a:pt x="1281967" y="0"/>
                </a:lnTo>
                <a:lnTo>
                  <a:pt x="1281967" y="1694909"/>
                </a:lnTo>
                <a:lnTo>
                  <a:pt x="0" y="169490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16603" y="3422982"/>
            <a:ext cx="1297376" cy="1694909"/>
          </a:xfrm>
          <a:custGeom>
            <a:avLst/>
            <a:gdLst/>
            <a:ahLst/>
            <a:cxnLst/>
            <a:rect r="r" b="b" t="t" l="l"/>
            <a:pathLst>
              <a:path h="1694909" w="1297376">
                <a:moveTo>
                  <a:pt x="0" y="0"/>
                </a:moveTo>
                <a:lnTo>
                  <a:pt x="1297376" y="0"/>
                </a:lnTo>
                <a:lnTo>
                  <a:pt x="1297376" y="1694909"/>
                </a:lnTo>
                <a:lnTo>
                  <a:pt x="0" y="169490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551916" y="3313794"/>
            <a:ext cx="1384234" cy="1804097"/>
          </a:xfrm>
          <a:custGeom>
            <a:avLst/>
            <a:gdLst/>
            <a:ahLst/>
            <a:cxnLst/>
            <a:rect r="r" b="b" t="t" l="l"/>
            <a:pathLst>
              <a:path h="1804097" w="1384234">
                <a:moveTo>
                  <a:pt x="0" y="0"/>
                </a:moveTo>
                <a:lnTo>
                  <a:pt x="1384235" y="0"/>
                </a:lnTo>
                <a:lnTo>
                  <a:pt x="1384235" y="1804097"/>
                </a:lnTo>
                <a:lnTo>
                  <a:pt x="0" y="180409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16893" y="3313794"/>
            <a:ext cx="1467658" cy="1793805"/>
          </a:xfrm>
          <a:custGeom>
            <a:avLst/>
            <a:gdLst/>
            <a:ahLst/>
            <a:cxnLst/>
            <a:rect r="r" b="b" t="t" l="l"/>
            <a:pathLst>
              <a:path h="1793805" w="1467658">
                <a:moveTo>
                  <a:pt x="0" y="0"/>
                </a:moveTo>
                <a:lnTo>
                  <a:pt x="1467658" y="0"/>
                </a:lnTo>
                <a:lnTo>
                  <a:pt x="1467658" y="1793805"/>
                </a:lnTo>
                <a:lnTo>
                  <a:pt x="0" y="179380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947444" y="3313794"/>
            <a:ext cx="1347329" cy="1829706"/>
          </a:xfrm>
          <a:custGeom>
            <a:avLst/>
            <a:gdLst/>
            <a:ahLst/>
            <a:cxnLst/>
            <a:rect r="r" b="b" t="t" l="l"/>
            <a:pathLst>
              <a:path h="1829706" w="1347329">
                <a:moveTo>
                  <a:pt x="0" y="0"/>
                </a:moveTo>
                <a:lnTo>
                  <a:pt x="1347329" y="0"/>
                </a:lnTo>
                <a:lnTo>
                  <a:pt x="1347329" y="1829706"/>
                </a:lnTo>
                <a:lnTo>
                  <a:pt x="0" y="182970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76502" y="1028700"/>
            <a:ext cx="1377578" cy="1812603"/>
          </a:xfrm>
          <a:custGeom>
            <a:avLst/>
            <a:gdLst/>
            <a:ahLst/>
            <a:cxnLst/>
            <a:rect r="r" b="b" t="t" l="l"/>
            <a:pathLst>
              <a:path h="1812603" w="1377578">
                <a:moveTo>
                  <a:pt x="0" y="0"/>
                </a:moveTo>
                <a:lnTo>
                  <a:pt x="1377578" y="0"/>
                </a:lnTo>
                <a:lnTo>
                  <a:pt x="1377578" y="1812603"/>
                </a:lnTo>
                <a:lnTo>
                  <a:pt x="0" y="1812603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550662" y="1159512"/>
            <a:ext cx="1386744" cy="1694909"/>
          </a:xfrm>
          <a:custGeom>
            <a:avLst/>
            <a:gdLst/>
            <a:ahLst/>
            <a:cxnLst/>
            <a:rect r="r" b="b" t="t" l="l"/>
            <a:pathLst>
              <a:path h="1694909" w="1386744">
                <a:moveTo>
                  <a:pt x="0" y="0"/>
                </a:moveTo>
                <a:lnTo>
                  <a:pt x="1386743" y="0"/>
                </a:lnTo>
                <a:lnTo>
                  <a:pt x="1386743" y="1694909"/>
                </a:lnTo>
                <a:lnTo>
                  <a:pt x="0" y="169490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260424" y="1114749"/>
            <a:ext cx="1380596" cy="1829706"/>
          </a:xfrm>
          <a:custGeom>
            <a:avLst/>
            <a:gdLst/>
            <a:ahLst/>
            <a:cxnLst/>
            <a:rect r="r" b="b" t="t" l="l"/>
            <a:pathLst>
              <a:path h="1829706" w="1380596">
                <a:moveTo>
                  <a:pt x="0" y="0"/>
                </a:moveTo>
                <a:lnTo>
                  <a:pt x="1380596" y="0"/>
                </a:lnTo>
                <a:lnTo>
                  <a:pt x="1380596" y="1829706"/>
                </a:lnTo>
                <a:lnTo>
                  <a:pt x="0" y="1829706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253950" y="7316808"/>
            <a:ext cx="1384692" cy="1821963"/>
          </a:xfrm>
          <a:custGeom>
            <a:avLst/>
            <a:gdLst/>
            <a:ahLst/>
            <a:cxnLst/>
            <a:rect r="r" b="b" t="t" l="l"/>
            <a:pathLst>
              <a:path h="1821963" w="1384692">
                <a:moveTo>
                  <a:pt x="0" y="0"/>
                </a:moveTo>
                <a:lnTo>
                  <a:pt x="1384692" y="0"/>
                </a:lnTo>
                <a:lnTo>
                  <a:pt x="1384692" y="1821963"/>
                </a:lnTo>
                <a:lnTo>
                  <a:pt x="0" y="1821963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8700" y="806770"/>
            <a:ext cx="6426520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000000"/>
                </a:solidFill>
                <a:latin typeface="Corben"/>
              </a:rPr>
              <a:t>Resource</a:t>
            </a:r>
            <a:r>
              <a:rPr lang="en-US" sz="9600">
                <a:solidFill>
                  <a:srgbClr val="000000"/>
                </a:solidFill>
                <a:latin typeface="Corben"/>
              </a:rPr>
              <a:t> </a:t>
            </a:r>
          </a:p>
          <a:p>
            <a:pPr>
              <a:lnSpc>
                <a:spcPts val="11519"/>
              </a:lnSpc>
            </a:pPr>
            <a:r>
              <a:rPr lang="en-US" sz="9600">
                <a:solidFill>
                  <a:srgbClr val="000000"/>
                </a:solidFill>
                <a:latin typeface="Corben"/>
              </a:rPr>
              <a:t>Page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3101" y="4447003"/>
            <a:ext cx="848392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399" u="sng">
                <a:solidFill>
                  <a:srgbClr val="000000"/>
                </a:solidFill>
                <a:latin typeface="Canva Sans"/>
                <a:hlinkClick r:id="rId42" tooltip="https://github.com/DityaChawla/IBM_Mental-Fitness-T"/>
              </a:rPr>
              <a:t>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Github Repository Link: </a:t>
            </a:r>
          </a:p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hlinkClick r:id="rId43" tooltip="https://github.com/DityaChawla/IBM_Mental-Fitness-Tracker"/>
              </a:rPr>
              <a:t>https://github.com/DityaChawla/IBM_Mental-Fitness-Tracker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B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83810" y="-502820"/>
            <a:ext cx="12109484" cy="14637837"/>
          </a:xfrm>
          <a:custGeom>
            <a:avLst/>
            <a:gdLst/>
            <a:ahLst/>
            <a:cxnLst/>
            <a:rect r="r" b="b" t="t" l="l"/>
            <a:pathLst>
              <a:path h="14637837" w="12109484">
                <a:moveTo>
                  <a:pt x="0" y="0"/>
                </a:moveTo>
                <a:lnTo>
                  <a:pt x="12109484" y="0"/>
                </a:lnTo>
                <a:lnTo>
                  <a:pt x="12109484" y="14637837"/>
                </a:lnTo>
                <a:lnTo>
                  <a:pt x="0" y="1463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1623" y="1614932"/>
            <a:ext cx="3774283" cy="4827571"/>
          </a:xfrm>
          <a:custGeom>
            <a:avLst/>
            <a:gdLst/>
            <a:ahLst/>
            <a:cxnLst/>
            <a:rect r="r" b="b" t="t" l="l"/>
            <a:pathLst>
              <a:path h="4827571" w="3774283">
                <a:moveTo>
                  <a:pt x="0" y="0"/>
                </a:moveTo>
                <a:lnTo>
                  <a:pt x="3774283" y="0"/>
                </a:lnTo>
                <a:lnTo>
                  <a:pt x="3774283" y="4827571"/>
                </a:lnTo>
                <a:lnTo>
                  <a:pt x="0" y="4827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7898" y="2951050"/>
            <a:ext cx="3623452" cy="4613192"/>
          </a:xfrm>
          <a:custGeom>
            <a:avLst/>
            <a:gdLst/>
            <a:ahLst/>
            <a:cxnLst/>
            <a:rect r="r" b="b" t="t" l="l"/>
            <a:pathLst>
              <a:path h="4613192" w="3623452">
                <a:moveTo>
                  <a:pt x="0" y="0"/>
                </a:moveTo>
                <a:lnTo>
                  <a:pt x="3623452" y="0"/>
                </a:lnTo>
                <a:lnTo>
                  <a:pt x="3623452" y="4613191"/>
                </a:lnTo>
                <a:lnTo>
                  <a:pt x="0" y="4613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51623" y="4260419"/>
            <a:ext cx="3563119" cy="4600271"/>
          </a:xfrm>
          <a:custGeom>
            <a:avLst/>
            <a:gdLst/>
            <a:ahLst/>
            <a:cxnLst/>
            <a:rect r="r" b="b" t="t" l="l"/>
            <a:pathLst>
              <a:path h="4600271" w="3563119">
                <a:moveTo>
                  <a:pt x="0" y="0"/>
                </a:moveTo>
                <a:lnTo>
                  <a:pt x="3563118" y="0"/>
                </a:lnTo>
                <a:lnTo>
                  <a:pt x="3563118" y="4600271"/>
                </a:lnTo>
                <a:lnTo>
                  <a:pt x="0" y="46002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25906" y="4680465"/>
            <a:ext cx="8188130" cy="145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000000"/>
                </a:solidFill>
                <a:latin typeface="Corbe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66830">
            <a:off x="-5410164" y="-1570359"/>
            <a:ext cx="14105105" cy="14105105"/>
          </a:xfrm>
          <a:custGeom>
            <a:avLst/>
            <a:gdLst/>
            <a:ahLst/>
            <a:cxnLst/>
            <a:rect r="r" b="b" t="t" l="l"/>
            <a:pathLst>
              <a:path h="14105105" w="14105105">
                <a:moveTo>
                  <a:pt x="0" y="0"/>
                </a:moveTo>
                <a:lnTo>
                  <a:pt x="14105106" y="0"/>
                </a:lnTo>
                <a:lnTo>
                  <a:pt x="14105106" y="14105105"/>
                </a:lnTo>
                <a:lnTo>
                  <a:pt x="0" y="14105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1383812"/>
            <a:ext cx="6777435" cy="7519376"/>
            <a:chOff x="0" y="0"/>
            <a:chExt cx="5510530" cy="61137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49530"/>
              <a:ext cx="5420360" cy="6014720"/>
            </a:xfrm>
            <a:custGeom>
              <a:avLst/>
              <a:gdLst/>
              <a:ahLst/>
              <a:cxnLst/>
              <a:rect r="r" b="b" t="t" l="l"/>
              <a:pathLst>
                <a:path h="6014720" w="5420360">
                  <a:moveTo>
                    <a:pt x="5148580" y="3408680"/>
                  </a:moveTo>
                  <a:lnTo>
                    <a:pt x="5149850" y="3406140"/>
                  </a:lnTo>
                  <a:lnTo>
                    <a:pt x="5149850" y="3406140"/>
                  </a:lnTo>
                  <a:cubicBezTo>
                    <a:pt x="5322570" y="3082290"/>
                    <a:pt x="5420360" y="2711450"/>
                    <a:pt x="5420360" y="2319020"/>
                  </a:cubicBezTo>
                  <a:cubicBezTo>
                    <a:pt x="5420360" y="1038860"/>
                    <a:pt x="4381500" y="0"/>
                    <a:pt x="3101340" y="0"/>
                  </a:cubicBezTo>
                  <a:cubicBezTo>
                    <a:pt x="2259330" y="0"/>
                    <a:pt x="1521460" y="449580"/>
                    <a:pt x="1115060" y="1121410"/>
                  </a:cubicBezTo>
                  <a:lnTo>
                    <a:pt x="1115060" y="1121410"/>
                  </a:lnTo>
                  <a:lnTo>
                    <a:pt x="1115060" y="1121410"/>
                  </a:lnTo>
                  <a:cubicBezTo>
                    <a:pt x="1094740" y="1155700"/>
                    <a:pt x="1075690" y="1188720"/>
                    <a:pt x="1056640" y="1224280"/>
                  </a:cubicBezTo>
                  <a:lnTo>
                    <a:pt x="328930" y="2503170"/>
                  </a:lnTo>
                  <a:cubicBezTo>
                    <a:pt x="308610" y="2536190"/>
                    <a:pt x="290830" y="2569210"/>
                    <a:pt x="271780" y="2603500"/>
                  </a:cubicBezTo>
                  <a:lnTo>
                    <a:pt x="271780" y="2604770"/>
                  </a:lnTo>
                  <a:lnTo>
                    <a:pt x="271780" y="2604770"/>
                  </a:lnTo>
                  <a:cubicBezTo>
                    <a:pt x="97790" y="2929890"/>
                    <a:pt x="0" y="3300730"/>
                    <a:pt x="0" y="3695700"/>
                  </a:cubicBezTo>
                  <a:cubicBezTo>
                    <a:pt x="0" y="4975860"/>
                    <a:pt x="1038860" y="6014720"/>
                    <a:pt x="2319020" y="6014720"/>
                  </a:cubicBezTo>
                  <a:cubicBezTo>
                    <a:pt x="3243580" y="6014720"/>
                    <a:pt x="4042410" y="5472430"/>
                    <a:pt x="4414520" y="4688840"/>
                  </a:cubicBezTo>
                  <a:lnTo>
                    <a:pt x="5077460" y="3533140"/>
                  </a:lnTo>
                  <a:cubicBezTo>
                    <a:pt x="5101590" y="3492500"/>
                    <a:pt x="5125720" y="3450590"/>
                    <a:pt x="5148580" y="3408680"/>
                  </a:cubicBezTo>
                  <a:close/>
                </a:path>
              </a:pathLst>
            </a:custGeom>
            <a:blipFill>
              <a:blip r:embed="rId4"/>
              <a:stretch>
                <a:fillRect l="-648" t="0" r="-648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9721832" y="1557735"/>
            <a:ext cx="702276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Corben Bold"/>
              </a:rPr>
              <a:t>Ditya Chawla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593807"/>
            <a:ext cx="8809452" cy="478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8871" indent="-324435" lvl="1">
              <a:lnSpc>
                <a:spcPts val="4207"/>
              </a:lnSpc>
              <a:buFont typeface="Arial"/>
              <a:buChar char="•"/>
            </a:pPr>
            <a:r>
              <a:rPr lang="en-US" sz="3005">
                <a:solidFill>
                  <a:srgbClr val="000000"/>
                </a:solidFill>
                <a:latin typeface="Canva Sans Bold"/>
              </a:rPr>
              <a:t>Name:</a:t>
            </a:r>
            <a:r>
              <a:rPr lang="en-US" sz="3005">
                <a:solidFill>
                  <a:srgbClr val="000000"/>
                </a:solidFill>
                <a:latin typeface="Canva Sans"/>
              </a:rPr>
              <a:t> Ditya Chawla</a:t>
            </a:r>
          </a:p>
          <a:p>
            <a:pPr marL="648871" indent="-324435" lvl="1">
              <a:lnSpc>
                <a:spcPts val="4207"/>
              </a:lnSpc>
              <a:buFont typeface="Arial"/>
              <a:buChar char="•"/>
            </a:pPr>
            <a:r>
              <a:rPr lang="en-US" sz="3005">
                <a:solidFill>
                  <a:srgbClr val="000000"/>
                </a:solidFill>
                <a:latin typeface="Canva Sans Bold"/>
              </a:rPr>
              <a:t>SkillsBuild Email Id: </a:t>
            </a:r>
            <a:r>
              <a:rPr lang="en-US" sz="3005">
                <a:solidFill>
                  <a:srgbClr val="000000"/>
                </a:solidFill>
                <a:latin typeface="Canva Sans"/>
              </a:rPr>
              <a:t>dityachawla@gmail.com</a:t>
            </a:r>
          </a:p>
          <a:p>
            <a:pPr marL="648871" indent="-324435" lvl="1">
              <a:lnSpc>
                <a:spcPts val="4207"/>
              </a:lnSpc>
              <a:buFont typeface="Arial"/>
              <a:buChar char="•"/>
            </a:pPr>
            <a:r>
              <a:rPr lang="en-US" sz="3005">
                <a:solidFill>
                  <a:srgbClr val="000000"/>
                </a:solidFill>
                <a:latin typeface="Canva Sans Bold"/>
              </a:rPr>
              <a:t>College Name:</a:t>
            </a:r>
            <a:r>
              <a:rPr lang="en-US" sz="3005">
                <a:solidFill>
                  <a:srgbClr val="000000"/>
                </a:solidFill>
                <a:latin typeface="Canva Sans"/>
              </a:rPr>
              <a:t> Manipal Institute of                                       Technology, Manipal</a:t>
            </a:r>
          </a:p>
          <a:p>
            <a:pPr marL="648871" indent="-324435" lvl="1">
              <a:lnSpc>
                <a:spcPts val="4207"/>
              </a:lnSpc>
              <a:buFont typeface="Arial"/>
              <a:buChar char="•"/>
            </a:pPr>
            <a:r>
              <a:rPr lang="en-US" sz="3005">
                <a:solidFill>
                  <a:srgbClr val="000000"/>
                </a:solidFill>
                <a:latin typeface="Canva Sans Bold"/>
              </a:rPr>
              <a:t>College State:</a:t>
            </a:r>
            <a:r>
              <a:rPr lang="en-US" sz="3005">
                <a:solidFill>
                  <a:srgbClr val="000000"/>
                </a:solidFill>
                <a:latin typeface="Canva Sans"/>
              </a:rPr>
              <a:t> Karnataka</a:t>
            </a:r>
          </a:p>
          <a:p>
            <a:pPr marL="648871" indent="-324435" lvl="1">
              <a:lnSpc>
                <a:spcPts val="4207"/>
              </a:lnSpc>
              <a:buFont typeface="Arial"/>
              <a:buChar char="•"/>
            </a:pPr>
            <a:r>
              <a:rPr lang="en-US" sz="3005">
                <a:solidFill>
                  <a:srgbClr val="000000"/>
                </a:solidFill>
                <a:latin typeface="Canva Sans Bold"/>
              </a:rPr>
              <a:t>Internship Domain:</a:t>
            </a:r>
            <a:r>
              <a:rPr lang="en-US" sz="3005">
                <a:solidFill>
                  <a:srgbClr val="000000"/>
                </a:solidFill>
                <a:latin typeface="Canva Sans"/>
              </a:rPr>
              <a:t> Artificial Intelligence(AI)</a:t>
            </a:r>
          </a:p>
          <a:p>
            <a:pPr marL="648871" indent="-324435" lvl="1">
              <a:lnSpc>
                <a:spcPts val="4207"/>
              </a:lnSpc>
              <a:buFont typeface="Arial"/>
              <a:buChar char="•"/>
            </a:pPr>
            <a:r>
              <a:rPr lang="en-US" sz="3005">
                <a:solidFill>
                  <a:srgbClr val="000000"/>
                </a:solidFill>
                <a:latin typeface="Canva Sans Bold"/>
              </a:rPr>
              <a:t>Start date:</a:t>
            </a:r>
            <a:r>
              <a:rPr lang="en-US" sz="3005">
                <a:solidFill>
                  <a:srgbClr val="000000"/>
                </a:solidFill>
                <a:latin typeface="Canva Sans"/>
              </a:rPr>
              <a:t> 12/06/2023</a:t>
            </a:r>
          </a:p>
          <a:p>
            <a:pPr marL="648871" indent="-324435" lvl="1">
              <a:lnSpc>
                <a:spcPts val="4207"/>
              </a:lnSpc>
              <a:buFont typeface="Arial"/>
              <a:buChar char="•"/>
            </a:pPr>
            <a:r>
              <a:rPr lang="en-US" sz="3005">
                <a:solidFill>
                  <a:srgbClr val="000000"/>
                </a:solidFill>
                <a:latin typeface="Canva Sans Bold"/>
              </a:rPr>
              <a:t>End Date:</a:t>
            </a:r>
            <a:r>
              <a:rPr lang="en-US" sz="3005">
                <a:solidFill>
                  <a:srgbClr val="000000"/>
                </a:solidFill>
                <a:latin typeface="Canva Sans"/>
              </a:rPr>
              <a:t> 24/07/23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40939" y="5960057"/>
            <a:ext cx="10676501" cy="1067650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225933" y="2605738"/>
            <a:ext cx="4208463" cy="5382917"/>
          </a:xfrm>
          <a:custGeom>
            <a:avLst/>
            <a:gdLst/>
            <a:ahLst/>
            <a:cxnLst/>
            <a:rect r="r" b="b" t="t" l="l"/>
            <a:pathLst>
              <a:path h="5382917" w="4208463">
                <a:moveTo>
                  <a:pt x="0" y="0"/>
                </a:moveTo>
                <a:lnTo>
                  <a:pt x="4208462" y="0"/>
                </a:lnTo>
                <a:lnTo>
                  <a:pt x="4208462" y="5382917"/>
                </a:lnTo>
                <a:lnTo>
                  <a:pt x="0" y="5382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30164" y="4760039"/>
            <a:ext cx="3881778" cy="5059190"/>
          </a:xfrm>
          <a:custGeom>
            <a:avLst/>
            <a:gdLst/>
            <a:ahLst/>
            <a:cxnLst/>
            <a:rect r="r" b="b" t="t" l="l"/>
            <a:pathLst>
              <a:path h="5059190" w="3881778">
                <a:moveTo>
                  <a:pt x="0" y="0"/>
                </a:moveTo>
                <a:lnTo>
                  <a:pt x="3881778" y="0"/>
                </a:lnTo>
                <a:lnTo>
                  <a:pt x="3881778" y="5059190"/>
                </a:lnTo>
                <a:lnTo>
                  <a:pt x="0" y="5059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85721" y="4906229"/>
            <a:ext cx="4042596" cy="5409801"/>
          </a:xfrm>
          <a:custGeom>
            <a:avLst/>
            <a:gdLst/>
            <a:ahLst/>
            <a:cxnLst/>
            <a:rect r="r" b="b" t="t" l="l"/>
            <a:pathLst>
              <a:path h="5409801" w="4042596">
                <a:moveTo>
                  <a:pt x="0" y="0"/>
                </a:moveTo>
                <a:lnTo>
                  <a:pt x="4042597" y="0"/>
                </a:lnTo>
                <a:lnTo>
                  <a:pt x="4042597" y="5409801"/>
                </a:lnTo>
                <a:lnTo>
                  <a:pt x="0" y="5409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29595">
            <a:off x="15434395" y="3219291"/>
            <a:ext cx="2563117" cy="2348747"/>
          </a:xfrm>
          <a:custGeom>
            <a:avLst/>
            <a:gdLst/>
            <a:ahLst/>
            <a:cxnLst/>
            <a:rect r="r" b="b" t="t" l="l"/>
            <a:pathLst>
              <a:path h="2348747" w="2563117">
                <a:moveTo>
                  <a:pt x="0" y="0"/>
                </a:moveTo>
                <a:lnTo>
                  <a:pt x="2563117" y="0"/>
                </a:lnTo>
                <a:lnTo>
                  <a:pt x="2563117" y="2348747"/>
                </a:lnTo>
                <a:lnTo>
                  <a:pt x="0" y="23487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0923" y="1028700"/>
            <a:ext cx="12379241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Corben"/>
              </a:rPr>
              <a:t>Problem Statement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136382"/>
            <a:ext cx="715885" cy="715885"/>
            <a:chOff x="0" y="0"/>
            <a:chExt cx="954513" cy="95451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9490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10949" y="116894"/>
              <a:ext cx="73261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022122" y="2920054"/>
            <a:ext cx="8768305" cy="2223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8"/>
              </a:lnSpc>
            </a:pPr>
            <a:r>
              <a:rPr lang="en-US" sz="2675">
                <a:solidFill>
                  <a:srgbClr val="000000"/>
                </a:solidFill>
                <a:latin typeface="Codec Pro Semi-Bold"/>
              </a:rPr>
              <a:t>Mental Health Monitoring:</a:t>
            </a:r>
            <a:r>
              <a:rPr lang="en-US" sz="2675">
                <a:solidFill>
                  <a:srgbClr val="000000"/>
                </a:solidFill>
                <a:latin typeface="Codec Pro"/>
              </a:rPr>
              <a:t> The Mental Fitness Tracker aims to address the growing concern of mental health issues by providing individuals with a tool to monitor and assess their mental well-being regularly.</a:t>
            </a:r>
          </a:p>
          <a:p>
            <a:pPr>
              <a:lnSpc>
                <a:spcPts val="3478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5650947"/>
            <a:ext cx="715885" cy="715885"/>
            <a:chOff x="0" y="0"/>
            <a:chExt cx="954513" cy="95451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949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10949" y="116894"/>
              <a:ext cx="73261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7988655"/>
            <a:ext cx="715885" cy="715885"/>
            <a:chOff x="0" y="0"/>
            <a:chExt cx="954513" cy="95451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9490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10949" y="116894"/>
              <a:ext cx="73261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022122" y="5076825"/>
            <a:ext cx="8728813" cy="266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8"/>
              </a:lnSpc>
            </a:pPr>
            <a:r>
              <a:rPr lang="en-US" sz="2675">
                <a:solidFill>
                  <a:srgbClr val="000000"/>
                </a:solidFill>
                <a:latin typeface="Codec Pro Semi-Bold"/>
              </a:rPr>
              <a:t>Predictive Mental Fitness: </a:t>
            </a:r>
            <a:r>
              <a:rPr lang="en-US" sz="2675">
                <a:solidFill>
                  <a:srgbClr val="000000"/>
                </a:solidFill>
                <a:latin typeface="Codec Pro"/>
              </a:rPr>
              <a:t>The project focuses on developing a predictive model that estimates an individual's mental fitness based on various mental health indicators, such</a:t>
            </a:r>
            <a:r>
              <a:rPr lang="en-US" sz="2675">
                <a:solidFill>
                  <a:srgbClr val="000000"/>
                </a:solidFill>
                <a:latin typeface="Codec Pro Semi-Bold"/>
              </a:rPr>
              <a:t> </a:t>
            </a:r>
            <a:r>
              <a:rPr lang="en-US" sz="2675">
                <a:solidFill>
                  <a:srgbClr val="000000"/>
                </a:solidFill>
                <a:latin typeface="Codec Pro"/>
              </a:rPr>
              <a:t>as anxiety, depression, and substance usage.</a:t>
            </a:r>
          </a:p>
          <a:p>
            <a:pPr>
              <a:lnSpc>
                <a:spcPts val="347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022122" y="7544455"/>
            <a:ext cx="8689320" cy="266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8"/>
              </a:lnSpc>
            </a:pPr>
            <a:r>
              <a:rPr lang="en-US" sz="2675">
                <a:solidFill>
                  <a:srgbClr val="000000"/>
                </a:solidFill>
                <a:latin typeface="Codec Pro Semi-Bold"/>
              </a:rPr>
              <a:t>Personalized Mental Fitness Monitoring with Interactive Visualization: T</a:t>
            </a:r>
            <a:r>
              <a:rPr lang="en-US" sz="2675">
                <a:solidFill>
                  <a:srgbClr val="000000"/>
                </a:solidFill>
                <a:latin typeface="Codec Pro"/>
              </a:rPr>
              <a:t>he project aims to predict an individual's mental fitness, offer personalized insights, and empower users to proactively improve their mental well-being through interactive data visualization.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6770"/>
            <a:ext cx="642652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000000"/>
                </a:solidFill>
                <a:latin typeface="Corben"/>
              </a:rPr>
              <a:t>Agenda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993811" y="-331376"/>
          <a:ext cx="9265489" cy="11106150"/>
        </p:xfrm>
        <a:graphic>
          <a:graphicData uri="http://schemas.openxmlformats.org/drawingml/2006/table">
            <a:tbl>
              <a:tblPr/>
              <a:tblGrid>
                <a:gridCol w="1793796"/>
                <a:gridCol w="7471692"/>
              </a:tblGrid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Introduction and Student 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Problem Statement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Project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Target Audience and end Users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Our Solution and Value Proposition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Customization and Innovation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Modelling Techniques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Results and Outcomes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9490"/>
                          </a:solidFill>
                          <a:latin typeface="Codec Pro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odec Pro"/>
                        </a:rPr>
                        <a:t>Link to resources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000" y="-2442516"/>
            <a:ext cx="15380780" cy="18592152"/>
          </a:xfrm>
          <a:custGeom>
            <a:avLst/>
            <a:gdLst/>
            <a:ahLst/>
            <a:cxnLst/>
            <a:rect r="r" b="b" t="t" l="l"/>
            <a:pathLst>
              <a:path h="18592152" w="15380780">
                <a:moveTo>
                  <a:pt x="0" y="0"/>
                </a:moveTo>
                <a:lnTo>
                  <a:pt x="15380780" y="0"/>
                </a:lnTo>
                <a:lnTo>
                  <a:pt x="15380780" y="18592152"/>
                </a:lnTo>
                <a:lnTo>
                  <a:pt x="0" y="1859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4034410" y="4568141"/>
            <a:ext cx="4356731" cy="5718859"/>
          </a:xfrm>
          <a:custGeom>
            <a:avLst/>
            <a:gdLst/>
            <a:ahLst/>
            <a:cxnLst/>
            <a:rect r="r" b="b" t="t" l="l"/>
            <a:pathLst>
              <a:path h="5718859" w="4356731">
                <a:moveTo>
                  <a:pt x="4356731" y="0"/>
                </a:moveTo>
                <a:lnTo>
                  <a:pt x="0" y="0"/>
                </a:lnTo>
                <a:lnTo>
                  <a:pt x="0" y="5718859"/>
                </a:lnTo>
                <a:lnTo>
                  <a:pt x="4356731" y="5718859"/>
                </a:lnTo>
                <a:lnTo>
                  <a:pt x="43567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718025" y="-852488"/>
          <a:ext cx="8541275" cy="12873877"/>
        </p:xfrm>
        <a:graphic>
          <a:graphicData uri="http://schemas.openxmlformats.org/drawingml/2006/table">
            <a:tbl>
              <a:tblPr/>
              <a:tblGrid>
                <a:gridCol w="8118053"/>
              </a:tblGrid>
              <a:tr h="20477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153">
                <a:tc>
                  <a:txBody>
                    <a:bodyPr anchor="t" rtlCol="false"/>
                    <a:lstStyle/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odec Pro"/>
                        </a:rPr>
                        <a:t>The project aims to develop a machine learning-based Mental Fitness Tracker that predicts an individual's mental fitness score based on various mental health indicators.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8773">
                <a:tc>
                  <a:txBody>
                    <a:bodyPr anchor="t" rtlCol="false"/>
                    <a:lstStyle/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odec Pro"/>
                        </a:rPr>
                        <a:t>The purpose of this project is to provide users with insights into their mental health and offer personalized recommendations for mental well-being.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801">
                <a:tc>
                  <a:txBody>
                    <a:bodyPr anchor="t" rtlCol="false"/>
                    <a:lstStyle/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odec Pro"/>
                        </a:rPr>
                        <a:t>The scope includes data preprocessing, model building, and an interactive user interface.</a:t>
                      </a:r>
                      <a:endParaRPr lang="en-US" sz="1100"/>
                    </a:p>
                    <a:p>
                      <a:pPr>
                        <a:lnSpc>
                          <a:spcPts val="4200"/>
                        </a:lnSpc>
                      </a:pPr>
                    </a:p>
                  </a:txBody>
                  <a:tcPr marL="0" marR="0" marT="0" marB="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696">
                <a:tc>
                  <a:txBody>
                    <a:bodyPr anchor="t" rtlCol="false"/>
                    <a:lstStyle/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odec Pro"/>
                        </a:rPr>
                        <a:t>How to maintain positive 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odec Pro"/>
                        </a:rPr>
                        <a:t>mental health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696">
                <a:tc>
                  <a:txBody>
                    <a:bodyPr anchor="t" rtlCol="false"/>
                    <a:lstStyle/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odec Pro"/>
                        </a:rPr>
                        <a:t>When to seek professional help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1028700"/>
            <a:ext cx="601142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Corben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55512"/>
            <a:ext cx="5245937" cy="4902788"/>
            <a:chOff x="0" y="0"/>
            <a:chExt cx="4310905" cy="40289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0905" cy="4028919"/>
            </a:xfrm>
            <a:custGeom>
              <a:avLst/>
              <a:gdLst/>
              <a:ahLst/>
              <a:cxnLst/>
              <a:rect r="r" b="b" t="t" l="l"/>
              <a:pathLst>
                <a:path h="4028919" w="4310905">
                  <a:moveTo>
                    <a:pt x="4186444" y="4028918"/>
                  </a:moveTo>
                  <a:lnTo>
                    <a:pt x="124460" y="4028918"/>
                  </a:lnTo>
                  <a:cubicBezTo>
                    <a:pt x="55880" y="4028918"/>
                    <a:pt x="0" y="3973038"/>
                    <a:pt x="0" y="39044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3904459"/>
                  </a:lnTo>
                  <a:cubicBezTo>
                    <a:pt x="4310905" y="3973038"/>
                    <a:pt x="4255025" y="4028919"/>
                    <a:pt x="4186444" y="4028919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73907" y="4355512"/>
            <a:ext cx="5245937" cy="4902788"/>
            <a:chOff x="0" y="0"/>
            <a:chExt cx="4310905" cy="40289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10905" cy="4028919"/>
            </a:xfrm>
            <a:custGeom>
              <a:avLst/>
              <a:gdLst/>
              <a:ahLst/>
              <a:cxnLst/>
              <a:rect r="r" b="b" t="t" l="l"/>
              <a:pathLst>
                <a:path h="4028919" w="4310905">
                  <a:moveTo>
                    <a:pt x="4186444" y="4028918"/>
                  </a:moveTo>
                  <a:lnTo>
                    <a:pt x="124460" y="4028918"/>
                  </a:lnTo>
                  <a:cubicBezTo>
                    <a:pt x="55880" y="4028918"/>
                    <a:pt x="0" y="3973038"/>
                    <a:pt x="0" y="39044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3904459"/>
                  </a:lnTo>
                  <a:cubicBezTo>
                    <a:pt x="4310905" y="3973038"/>
                    <a:pt x="4255025" y="4028919"/>
                    <a:pt x="4186444" y="4028919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19113" y="4356617"/>
            <a:ext cx="5245937" cy="4902788"/>
            <a:chOff x="0" y="0"/>
            <a:chExt cx="4310905" cy="40289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10905" cy="4028919"/>
            </a:xfrm>
            <a:custGeom>
              <a:avLst/>
              <a:gdLst/>
              <a:ahLst/>
              <a:cxnLst/>
              <a:rect r="r" b="b" t="t" l="l"/>
              <a:pathLst>
                <a:path h="4028919" w="4310905">
                  <a:moveTo>
                    <a:pt x="4186444" y="4028918"/>
                  </a:moveTo>
                  <a:lnTo>
                    <a:pt x="124460" y="4028918"/>
                  </a:lnTo>
                  <a:cubicBezTo>
                    <a:pt x="55880" y="4028918"/>
                    <a:pt x="0" y="3973038"/>
                    <a:pt x="0" y="39044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3904459"/>
                  </a:lnTo>
                  <a:cubicBezTo>
                    <a:pt x="4310905" y="3973038"/>
                    <a:pt x="4255025" y="4028919"/>
                    <a:pt x="4186444" y="4028919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382405" y="1280117"/>
            <a:ext cx="1352319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000000"/>
                </a:solidFill>
                <a:latin typeface="Corben"/>
              </a:rPr>
              <a:t>Who are the end users?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5736715"/>
            <a:ext cx="5103395" cy="3444519"/>
            <a:chOff x="0" y="0"/>
            <a:chExt cx="6804526" cy="459269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6804526" cy="1174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2"/>
                </a:lnSpc>
              </a:pPr>
              <a:r>
                <a:rPr lang="en-US" sz="2594">
                  <a:solidFill>
                    <a:srgbClr val="000000"/>
                  </a:solidFill>
                  <a:latin typeface="Codec Pro Bold"/>
                </a:rPr>
                <a:t>Global Mental Fitness Monitoring: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73554"/>
              <a:ext cx="6804526" cy="3319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8"/>
                </a:lnSpc>
              </a:pPr>
              <a:r>
                <a:rPr lang="en-US" sz="2175">
                  <a:solidFill>
                    <a:srgbClr val="000000"/>
                  </a:solidFill>
                  <a:latin typeface="Codec Pro"/>
                </a:rPr>
                <a:t>The Mental Fitness Tracker caters to a wide range of users, including individuals, mental health professionals, and policymakers interested in monitoring mental fitness trends across different countries.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73907" y="5784340"/>
            <a:ext cx="5245937" cy="3475065"/>
            <a:chOff x="0" y="0"/>
            <a:chExt cx="6994582" cy="463342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85725"/>
              <a:ext cx="6994582" cy="1355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Codec Pro Bold"/>
                </a:rPr>
                <a:t>Individuals Seeking Self-awareness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83186"/>
              <a:ext cx="6994582" cy="315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Codec Pro"/>
                </a:rPr>
                <a:t>Students, working professionals, and anyone interested in their mental well-being can benefit from personalized insights and proactive measures to improve their mental fitness.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319113" y="5736715"/>
            <a:ext cx="5245937" cy="3362035"/>
            <a:chOff x="0" y="0"/>
            <a:chExt cx="6994582" cy="448271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85725"/>
              <a:ext cx="6994582" cy="1355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Codec Pro Bold"/>
                </a:rPr>
                <a:t>Mental Health Professionals &amp; Policymakers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492711"/>
              <a:ext cx="6994582" cy="2990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Codec Pro"/>
                </a:rPr>
                <a:t>Mental health experts and policymakers can utilize the platform to gain valuable insights into mental health trends globally and make informed decisions for mental health interventions and policies.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113212" y="4691581"/>
            <a:ext cx="771164" cy="807886"/>
          </a:xfrm>
          <a:custGeom>
            <a:avLst/>
            <a:gdLst/>
            <a:ahLst/>
            <a:cxnLst/>
            <a:rect r="r" b="b" t="t" l="l"/>
            <a:pathLst>
              <a:path h="807886" w="771164">
                <a:moveTo>
                  <a:pt x="0" y="0"/>
                </a:moveTo>
                <a:lnTo>
                  <a:pt x="771163" y="0"/>
                </a:lnTo>
                <a:lnTo>
                  <a:pt x="771163" y="807886"/>
                </a:lnTo>
                <a:lnTo>
                  <a:pt x="0" y="807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85264" y="4734913"/>
            <a:ext cx="807886" cy="807886"/>
          </a:xfrm>
          <a:custGeom>
            <a:avLst/>
            <a:gdLst/>
            <a:ahLst/>
            <a:cxnLst/>
            <a:rect r="r" b="b" t="t" l="l"/>
            <a:pathLst>
              <a:path h="807886" w="807886">
                <a:moveTo>
                  <a:pt x="0" y="0"/>
                </a:moveTo>
                <a:lnTo>
                  <a:pt x="807885" y="0"/>
                </a:lnTo>
                <a:lnTo>
                  <a:pt x="807885" y="807886"/>
                </a:lnTo>
                <a:lnTo>
                  <a:pt x="0" y="80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740057" y="4778245"/>
            <a:ext cx="807886" cy="721222"/>
          </a:xfrm>
          <a:custGeom>
            <a:avLst/>
            <a:gdLst/>
            <a:ahLst/>
            <a:cxnLst/>
            <a:rect r="r" b="b" t="t" l="l"/>
            <a:pathLst>
              <a:path h="721222" w="807886">
                <a:moveTo>
                  <a:pt x="0" y="0"/>
                </a:moveTo>
                <a:lnTo>
                  <a:pt x="807886" y="0"/>
                </a:lnTo>
                <a:lnTo>
                  <a:pt x="807886" y="721222"/>
                </a:lnTo>
                <a:lnTo>
                  <a:pt x="0" y="721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B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99166" y="1969679"/>
            <a:ext cx="6000079" cy="5498254"/>
          </a:xfrm>
          <a:custGeom>
            <a:avLst/>
            <a:gdLst/>
            <a:ahLst/>
            <a:cxnLst/>
            <a:rect r="r" b="b" t="t" l="l"/>
            <a:pathLst>
              <a:path h="5498254" w="6000079">
                <a:moveTo>
                  <a:pt x="0" y="0"/>
                </a:moveTo>
                <a:lnTo>
                  <a:pt x="6000079" y="0"/>
                </a:lnTo>
                <a:lnTo>
                  <a:pt x="6000079" y="5498254"/>
                </a:lnTo>
                <a:lnTo>
                  <a:pt x="0" y="549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15692" y="2423794"/>
            <a:ext cx="6769186" cy="6203036"/>
          </a:xfrm>
          <a:custGeom>
            <a:avLst/>
            <a:gdLst/>
            <a:ahLst/>
            <a:cxnLst/>
            <a:rect r="r" b="b" t="t" l="l"/>
            <a:pathLst>
              <a:path h="6203036" w="6769186">
                <a:moveTo>
                  <a:pt x="6769186" y="0"/>
                </a:moveTo>
                <a:lnTo>
                  <a:pt x="0" y="0"/>
                </a:lnTo>
                <a:lnTo>
                  <a:pt x="0" y="6203036"/>
                </a:lnTo>
                <a:lnTo>
                  <a:pt x="6769186" y="6203036"/>
                </a:lnTo>
                <a:lnTo>
                  <a:pt x="67691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149" y="4218843"/>
            <a:ext cx="5619504" cy="179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0895" indent="-230448" lvl="1">
              <a:lnSpc>
                <a:spcPts val="2775"/>
              </a:lnSpc>
              <a:buFont typeface="Arial"/>
              <a:buChar char="•"/>
            </a:pPr>
            <a:r>
              <a:rPr lang="en-US" sz="2134">
                <a:solidFill>
                  <a:srgbClr val="000000"/>
                </a:solidFill>
                <a:latin typeface="Codec Pro Bold"/>
              </a:rPr>
              <a:t>Our solution, the Mental Fitness Tracker, employs machine learning algorithms to predict mental fitness scores based on user inputs.</a:t>
            </a:r>
          </a:p>
          <a:p>
            <a:pPr algn="ctr">
              <a:lnSpc>
                <a:spcPts val="277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287842" y="4519310"/>
            <a:ext cx="6000079" cy="5498254"/>
          </a:xfrm>
          <a:custGeom>
            <a:avLst/>
            <a:gdLst/>
            <a:ahLst/>
            <a:cxnLst/>
            <a:rect r="r" b="b" t="t" l="l"/>
            <a:pathLst>
              <a:path h="5498254" w="6000079">
                <a:moveTo>
                  <a:pt x="0" y="0"/>
                </a:moveTo>
                <a:lnTo>
                  <a:pt x="6000079" y="0"/>
                </a:lnTo>
                <a:lnTo>
                  <a:pt x="6000079" y="5498254"/>
                </a:lnTo>
                <a:lnTo>
                  <a:pt x="0" y="549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44019" y="5863928"/>
            <a:ext cx="5055148" cy="2087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9867" indent="-229933" lvl="1">
              <a:lnSpc>
                <a:spcPts val="2769"/>
              </a:lnSpc>
              <a:buFont typeface="Arial"/>
              <a:buChar char="•"/>
            </a:pPr>
            <a:r>
              <a:rPr lang="en-US" sz="2129">
                <a:solidFill>
                  <a:srgbClr val="000000"/>
                </a:solidFill>
                <a:latin typeface="Codec Pro Bold"/>
              </a:rPr>
              <a:t>Our innovative solution, the Mental Fitness Tracker, incorporates interactive widgets that allow users to input their mental health information easily.</a:t>
            </a:r>
          </a:p>
          <a:p>
            <a:pPr algn="ctr">
              <a:lnSpc>
                <a:spcPts val="276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864672" y="857250"/>
            <a:ext cx="81090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Your Solution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99166" y="3794149"/>
            <a:ext cx="5619504" cy="179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0895" indent="-230448" lvl="1">
              <a:lnSpc>
                <a:spcPts val="2775"/>
              </a:lnSpc>
              <a:buFont typeface="Arial"/>
              <a:buChar char="•"/>
            </a:pPr>
            <a:r>
              <a:rPr lang="en-US" sz="2134">
                <a:solidFill>
                  <a:srgbClr val="000000"/>
                </a:solidFill>
                <a:latin typeface="Codec Pro Bold"/>
              </a:rPr>
              <a:t>Our solution, the Mental Fitness Tracker, employs machine learning algorithms to predict mental fitness scores based on user inputs.</a:t>
            </a:r>
          </a:p>
          <a:p>
            <a:pPr algn="ctr">
              <a:lnSpc>
                <a:spcPts val="277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4176033" y="4981838"/>
            <a:ext cx="3837807" cy="3297219"/>
            <a:chOff x="0" y="0"/>
            <a:chExt cx="2354580" cy="2022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2022917"/>
            </a:xfrm>
            <a:custGeom>
              <a:avLst/>
              <a:gdLst/>
              <a:ahLst/>
              <a:cxnLst/>
              <a:rect r="r" b="b" t="t" l="l"/>
              <a:pathLst>
                <a:path h="2022917" w="2353310">
                  <a:moveTo>
                    <a:pt x="784860" y="1955607"/>
                  </a:moveTo>
                  <a:cubicBezTo>
                    <a:pt x="905510" y="1996247"/>
                    <a:pt x="1042670" y="2022917"/>
                    <a:pt x="1177290" y="2022917"/>
                  </a:cubicBezTo>
                  <a:cubicBezTo>
                    <a:pt x="1311910" y="2022917"/>
                    <a:pt x="1441450" y="2000057"/>
                    <a:pt x="1560830" y="1959417"/>
                  </a:cubicBezTo>
                  <a:cubicBezTo>
                    <a:pt x="1563370" y="1958147"/>
                    <a:pt x="1565910" y="1958147"/>
                    <a:pt x="1568450" y="1956877"/>
                  </a:cubicBezTo>
                  <a:cubicBezTo>
                    <a:pt x="2016760" y="1794317"/>
                    <a:pt x="2346960" y="1365057"/>
                    <a:pt x="2353310" y="86601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865391"/>
                  </a:lnTo>
                  <a:cubicBezTo>
                    <a:pt x="6350" y="1367597"/>
                    <a:pt x="331470" y="1796857"/>
                    <a:pt x="784860" y="1955607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028700" y="1196525"/>
            <a:ext cx="3837807" cy="3297219"/>
            <a:chOff x="0" y="0"/>
            <a:chExt cx="2354580" cy="2022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2022917"/>
            </a:xfrm>
            <a:custGeom>
              <a:avLst/>
              <a:gdLst/>
              <a:ahLst/>
              <a:cxnLst/>
              <a:rect r="r" b="b" t="t" l="l"/>
              <a:pathLst>
                <a:path h="2022917" w="2353310">
                  <a:moveTo>
                    <a:pt x="784860" y="1955607"/>
                  </a:moveTo>
                  <a:cubicBezTo>
                    <a:pt x="905510" y="1996247"/>
                    <a:pt x="1042670" y="2022917"/>
                    <a:pt x="1177290" y="2022917"/>
                  </a:cubicBezTo>
                  <a:cubicBezTo>
                    <a:pt x="1311910" y="2022917"/>
                    <a:pt x="1441450" y="2000057"/>
                    <a:pt x="1560830" y="1959417"/>
                  </a:cubicBezTo>
                  <a:cubicBezTo>
                    <a:pt x="1563370" y="1958147"/>
                    <a:pt x="1565910" y="1958147"/>
                    <a:pt x="1568450" y="1956877"/>
                  </a:cubicBezTo>
                  <a:cubicBezTo>
                    <a:pt x="2016760" y="1794317"/>
                    <a:pt x="2346960" y="1365057"/>
                    <a:pt x="2353310" y="86601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865391"/>
                  </a:lnTo>
                  <a:cubicBezTo>
                    <a:pt x="6350" y="1367597"/>
                    <a:pt x="331470" y="1796857"/>
                    <a:pt x="784860" y="1955607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486895" y="5961081"/>
            <a:ext cx="3837807" cy="3297219"/>
            <a:chOff x="0" y="0"/>
            <a:chExt cx="2354580" cy="20229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2022917"/>
            </a:xfrm>
            <a:custGeom>
              <a:avLst/>
              <a:gdLst/>
              <a:ahLst/>
              <a:cxnLst/>
              <a:rect r="r" b="b" t="t" l="l"/>
              <a:pathLst>
                <a:path h="2022917" w="2353310">
                  <a:moveTo>
                    <a:pt x="784860" y="1955607"/>
                  </a:moveTo>
                  <a:cubicBezTo>
                    <a:pt x="905510" y="1996247"/>
                    <a:pt x="1042670" y="2022917"/>
                    <a:pt x="1177290" y="2022917"/>
                  </a:cubicBezTo>
                  <a:cubicBezTo>
                    <a:pt x="1311910" y="2022917"/>
                    <a:pt x="1441450" y="2000057"/>
                    <a:pt x="1560830" y="1959417"/>
                  </a:cubicBezTo>
                  <a:cubicBezTo>
                    <a:pt x="1563370" y="1958147"/>
                    <a:pt x="1565910" y="1958147"/>
                    <a:pt x="1568450" y="1956877"/>
                  </a:cubicBezTo>
                  <a:cubicBezTo>
                    <a:pt x="2016760" y="1794317"/>
                    <a:pt x="2346960" y="1365057"/>
                    <a:pt x="2353310" y="86601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865391"/>
                  </a:lnTo>
                  <a:cubicBezTo>
                    <a:pt x="6350" y="1367597"/>
                    <a:pt x="331470" y="1796857"/>
                    <a:pt x="784860" y="1955607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32008" y="270272"/>
            <a:ext cx="3079295" cy="4223472"/>
          </a:xfrm>
          <a:custGeom>
            <a:avLst/>
            <a:gdLst/>
            <a:ahLst/>
            <a:cxnLst/>
            <a:rect r="r" b="b" t="t" l="l"/>
            <a:pathLst>
              <a:path h="4223472" w="3079295">
                <a:moveTo>
                  <a:pt x="0" y="0"/>
                </a:moveTo>
                <a:lnTo>
                  <a:pt x="3079296" y="0"/>
                </a:lnTo>
                <a:lnTo>
                  <a:pt x="3079296" y="4223472"/>
                </a:lnTo>
                <a:lnTo>
                  <a:pt x="0" y="4223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05191" y="4164257"/>
            <a:ext cx="3127248" cy="4114800"/>
          </a:xfrm>
          <a:custGeom>
            <a:avLst/>
            <a:gdLst/>
            <a:ahLst/>
            <a:cxnLst/>
            <a:rect r="r" b="b" t="t" l="l"/>
            <a:pathLst>
              <a:path h="4114800" w="3127248">
                <a:moveTo>
                  <a:pt x="0" y="0"/>
                </a:moveTo>
                <a:lnTo>
                  <a:pt x="3127248" y="0"/>
                </a:lnTo>
                <a:lnTo>
                  <a:pt x="3127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64681" y="514350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396253" y="346472"/>
            <a:ext cx="9728550" cy="355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75"/>
              </a:lnSpc>
            </a:pPr>
            <a:r>
              <a:rPr lang="en-US" sz="8432">
                <a:solidFill>
                  <a:srgbClr val="000000"/>
                </a:solidFill>
                <a:latin typeface="Corben"/>
              </a:rPr>
              <a:t>How did you customize the project?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96253" y="4116632"/>
            <a:ext cx="9728550" cy="594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Canva Sans"/>
              </a:rPr>
              <a:t>I customized the Mental Fitness Tracker by creating an engaging and user-friendly interface using interactive widgets (e.g., sliders, drofor data input.</a:t>
            </a:r>
          </a:p>
          <a:p>
            <a:pPr algn="just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Canva Sans"/>
              </a:rPr>
              <a:t>The addition of personalized feedback makes my project stand out, providing users with individualized insights and recommendations.</a:t>
            </a:r>
          </a:p>
          <a:p>
            <a:pPr algn="just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Canva Sans"/>
              </a:rPr>
              <a:t>The unique feature of comparing the user's mental fitness trend with the global average sets our project apart and offers a holistic view of mental well-being.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22056" y="4565103"/>
          <a:ext cx="16721662" cy="4693197"/>
        </p:xfrm>
        <a:graphic>
          <a:graphicData uri="http://schemas.openxmlformats.org/drawingml/2006/table">
            <a:tbl>
              <a:tblPr/>
              <a:tblGrid>
                <a:gridCol w="5573887"/>
                <a:gridCol w="5573887"/>
                <a:gridCol w="5573887"/>
              </a:tblGrid>
              <a:tr h="46931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60"/>
                        </a:lnSpc>
                      </a:pP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dec Pro"/>
                        </a:rPr>
                        <a:t>I utilized a Random Forest Regressor to build the predictive model for mental fitness.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8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60"/>
                        </a:lnSpc>
                      </a:pP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dec Pro"/>
                        </a:rPr>
                        <a:t>Data preprocessing involved handling missing values, feature encoding, and scaling.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dec Pro"/>
                        </a:rPr>
                        <a:t> 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8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60"/>
                        </a:lnSpc>
                      </a:pP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dec Pro"/>
                        </a:rPr>
                        <a:t>Cross-validation was applied to ensure robust model performance.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89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4826065" y="5102928"/>
            <a:ext cx="511171" cy="807886"/>
          </a:xfrm>
          <a:custGeom>
            <a:avLst/>
            <a:gdLst/>
            <a:ahLst/>
            <a:cxnLst/>
            <a:rect r="r" b="b" t="t" l="l"/>
            <a:pathLst>
              <a:path h="807886" w="511171">
                <a:moveTo>
                  <a:pt x="0" y="0"/>
                </a:moveTo>
                <a:lnTo>
                  <a:pt x="511172" y="0"/>
                </a:lnTo>
                <a:lnTo>
                  <a:pt x="511172" y="807886"/>
                </a:lnTo>
                <a:lnTo>
                  <a:pt x="0" y="807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91162" y="5201344"/>
            <a:ext cx="774379" cy="611055"/>
          </a:xfrm>
          <a:custGeom>
            <a:avLst/>
            <a:gdLst/>
            <a:ahLst/>
            <a:cxnLst/>
            <a:rect r="r" b="b" t="t" l="l"/>
            <a:pathLst>
              <a:path h="611055" w="774379">
                <a:moveTo>
                  <a:pt x="0" y="0"/>
                </a:moveTo>
                <a:lnTo>
                  <a:pt x="774379" y="0"/>
                </a:lnTo>
                <a:lnTo>
                  <a:pt x="774379" y="611055"/>
                </a:lnTo>
                <a:lnTo>
                  <a:pt x="0" y="611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01711" y="5102928"/>
            <a:ext cx="762350" cy="807886"/>
          </a:xfrm>
          <a:custGeom>
            <a:avLst/>
            <a:gdLst/>
            <a:ahLst/>
            <a:cxnLst/>
            <a:rect r="r" b="b" t="t" l="l"/>
            <a:pathLst>
              <a:path h="807886" w="762350">
                <a:moveTo>
                  <a:pt x="0" y="0"/>
                </a:moveTo>
                <a:lnTo>
                  <a:pt x="762351" y="0"/>
                </a:lnTo>
                <a:lnTo>
                  <a:pt x="762351" y="807886"/>
                </a:lnTo>
                <a:lnTo>
                  <a:pt x="0" y="8078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65541" y="562134"/>
            <a:ext cx="9810717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000000"/>
                </a:solidFill>
                <a:latin typeface="Corben"/>
              </a:rPr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DAFpi9whB3s</dc:identifier>
  <dcterms:modified xsi:type="dcterms:W3CDTF">2011-08-01T06:04:30Z</dcterms:modified>
  <cp:revision>1</cp:revision>
  <dc:title>Ditya Chawla Mental Fitness Tracker</dc:title>
</cp:coreProperties>
</file>