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30/09/2015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682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30/09/2015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90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30/09/2015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4727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30/09/2015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802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30/09/2015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9677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30/09/2015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04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30/09/2015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0716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30/09/2015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6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30/09/2015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365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30/09/2015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859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30/09/2015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49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30/09/2015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960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30/09/2015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76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30/09/2015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31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30/09/2015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554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FD9-4284-4046-826A-DF7C86420486}" type="datetimeFigureOut">
              <a:rPr lang="es-ES" smtClean="0"/>
              <a:t>30/09/2015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964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2DFD9-4284-4046-826A-DF7C86420486}" type="datetimeFigureOut">
              <a:rPr lang="es-ES" smtClean="0"/>
              <a:t>30/09/2015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D3A40A-DCA4-4138-8523-FBB452120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278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TjW3eH0Ci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480" y="535690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Rompiendo</a:t>
            </a:r>
            <a:r>
              <a:rPr lang="en-US" dirty="0" smtClean="0"/>
              <a:t> el </a:t>
            </a:r>
            <a:r>
              <a:rPr lang="en-US" dirty="0" err="1" smtClean="0"/>
              <a:t>código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El </a:t>
            </a:r>
            <a:r>
              <a:rPr lang="en-US" dirty="0" err="1" smtClean="0"/>
              <a:t>juego</a:t>
            </a:r>
            <a:r>
              <a:rPr lang="en-US" dirty="0" smtClean="0"/>
              <a:t> del </a:t>
            </a:r>
            <a:r>
              <a:rPr lang="en-US" dirty="0" err="1" smtClean="0"/>
              <a:t>Triqui</a:t>
            </a:r>
            <a:r>
              <a:rPr lang="en-US" dirty="0" smtClean="0"/>
              <a:t> (Tic-Tac-Toe)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373189"/>
            <a:ext cx="3493829" cy="1484811"/>
          </a:xfrm>
        </p:spPr>
        <p:txBody>
          <a:bodyPr>
            <a:normAutofit/>
          </a:bodyPr>
          <a:lstStyle/>
          <a:p>
            <a:pPr algn="r"/>
            <a:endParaRPr lang="en-US" dirty="0"/>
          </a:p>
          <a:p>
            <a:pPr algn="l"/>
            <a:r>
              <a:rPr lang="en-US" dirty="0" smtClean="0"/>
              <a:t>Universidad del Norte 2015</a:t>
            </a:r>
          </a:p>
          <a:p>
            <a:pPr algn="l"/>
            <a:r>
              <a:rPr lang="en-US" dirty="0" smtClean="0"/>
              <a:t>Proyecto I+D</a:t>
            </a:r>
            <a:endParaRPr lang="es-E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914606" y="3217465"/>
            <a:ext cx="2669177" cy="930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Juan Pablo Duque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Luis Garcia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54" y="3557429"/>
            <a:ext cx="2700746" cy="270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1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Algoritmo </a:t>
            </a:r>
            <a:r>
              <a:rPr lang="es-CO" dirty="0" err="1" smtClean="0"/>
              <a:t>Minimax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3538"/>
            <a:ext cx="8596668" cy="3880773"/>
          </a:xfrm>
        </p:spPr>
        <p:txBody>
          <a:bodyPr/>
          <a:lstStyle/>
          <a:p>
            <a:r>
              <a:rPr lang="es-CO" dirty="0" smtClean="0"/>
              <a:t>El algoritmo </a:t>
            </a:r>
            <a:r>
              <a:rPr lang="es-CO" dirty="0" err="1" smtClean="0"/>
              <a:t>Minimax</a:t>
            </a:r>
            <a:r>
              <a:rPr lang="es-CO" dirty="0" smtClean="0"/>
              <a:t> es el corazón de la inteligencia artificial del </a:t>
            </a:r>
            <a:r>
              <a:rPr lang="es-CO" dirty="0" smtClean="0"/>
              <a:t>juego, </a:t>
            </a:r>
            <a:r>
              <a:rPr lang="es-CO" dirty="0" smtClean="0"/>
              <a:t>este algoritmo, a grandes rasgos, analiza cada posición posible y selecciona la jugada mas viable para la maquina.</a:t>
            </a:r>
          </a:p>
          <a:p>
            <a:r>
              <a:rPr lang="es-CO" dirty="0" smtClean="0"/>
              <a:t>Tomando en cuenta que cada jugada completa tiene un valor, que puede ser 1, 0 y -1, podemos analizar a quien</a:t>
            </a:r>
            <a:br>
              <a:rPr lang="es-CO" dirty="0" smtClean="0"/>
            </a:br>
            <a:r>
              <a:rPr lang="es-CO" dirty="0" smtClean="0"/>
              <a:t>le conviene un valor menor o mayor</a:t>
            </a:r>
            <a:br>
              <a:rPr lang="es-CO" dirty="0" smtClean="0"/>
            </a:br>
            <a:r>
              <a:rPr lang="es-CO" dirty="0" smtClean="0"/>
              <a:t>al final.</a:t>
            </a:r>
          </a:p>
          <a:p>
            <a:r>
              <a:rPr lang="es-CO" dirty="0" smtClean="0"/>
              <a:t>Para X será mayor, para O será </a:t>
            </a:r>
            <a:br>
              <a:rPr lang="es-CO" dirty="0" smtClean="0"/>
            </a:br>
            <a:r>
              <a:rPr lang="es-CO" dirty="0" smtClean="0"/>
              <a:t>menor.</a:t>
            </a:r>
            <a:endParaRPr lang="es-ES" dirty="0"/>
          </a:p>
        </p:txBody>
      </p:sp>
      <p:pic>
        <p:nvPicPr>
          <p:cNvPr id="4" name="Picture 3" descr="http://mnemstudio.org/ai/game/images/minimax_move_tree1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3202715"/>
            <a:ext cx="5083810" cy="3050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4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916" y="296955"/>
            <a:ext cx="8596668" cy="3880773"/>
          </a:xfrm>
        </p:spPr>
        <p:txBody>
          <a:bodyPr/>
          <a:lstStyle/>
          <a:p>
            <a:r>
              <a:rPr lang="es-CO" dirty="0" smtClean="0"/>
              <a:t>Para el </a:t>
            </a:r>
            <a:r>
              <a:rPr lang="es-CO" dirty="0" smtClean="0"/>
              <a:t>algoritmo </a:t>
            </a:r>
            <a:r>
              <a:rPr lang="es-CO" dirty="0" err="1"/>
              <a:t>M</a:t>
            </a:r>
            <a:r>
              <a:rPr lang="es-CO" dirty="0" err="1" smtClean="0"/>
              <a:t>inimax</a:t>
            </a:r>
            <a:r>
              <a:rPr lang="es-CO" dirty="0" smtClean="0"/>
              <a:t> se utilizo una función que tomaba como parámetro al jugador que tenia el turno en ese momento, y dependiendo de que turno tenia, minimizaba el valor para uno (O) y maximizaba para el otro (X) mediante llamados recursivos a si misma.</a:t>
            </a:r>
            <a:endParaRPr lang="es-ES" dirty="0"/>
          </a:p>
        </p:txBody>
      </p:sp>
      <p:sp>
        <p:nvSpPr>
          <p:cNvPr id="4" name="Oval 3"/>
          <p:cNvSpPr/>
          <p:nvPr/>
        </p:nvSpPr>
        <p:spPr>
          <a:xfrm>
            <a:off x="4563292" y="1741715"/>
            <a:ext cx="1210491" cy="89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4667794" y="1878393"/>
            <a:ext cx="100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Estado inicial</a:t>
            </a:r>
            <a:endParaRPr lang="es-E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880084" y="2524724"/>
            <a:ext cx="2848671" cy="906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68537" y="2627050"/>
            <a:ext cx="0" cy="684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08320" y="2524724"/>
            <a:ext cx="2903681" cy="906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210491" y="3435120"/>
            <a:ext cx="1184366" cy="809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5669280" y="1647561"/>
            <a:ext cx="8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Min O</a:t>
            </a:r>
            <a:endParaRPr lang="es-ES" dirty="0"/>
          </a:p>
        </p:txBody>
      </p:sp>
      <p:sp>
        <p:nvSpPr>
          <p:cNvPr id="17" name="TextBox 16"/>
          <p:cNvSpPr txBox="1"/>
          <p:nvPr/>
        </p:nvSpPr>
        <p:spPr>
          <a:xfrm>
            <a:off x="181913" y="3655403"/>
            <a:ext cx="8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Max X</a:t>
            </a:r>
            <a:endParaRPr lang="es-ES" dirty="0"/>
          </a:p>
        </p:txBody>
      </p:sp>
      <p:sp>
        <p:nvSpPr>
          <p:cNvPr id="18" name="TextBox 17"/>
          <p:cNvSpPr txBox="1"/>
          <p:nvPr/>
        </p:nvSpPr>
        <p:spPr>
          <a:xfrm>
            <a:off x="1336765" y="3578458"/>
            <a:ext cx="93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 smtClean="0"/>
              <a:t>Estado siguiente</a:t>
            </a:r>
            <a:endParaRPr lang="es-ES" sz="1400" dirty="0"/>
          </a:p>
        </p:txBody>
      </p:sp>
      <p:sp>
        <p:nvSpPr>
          <p:cNvPr id="19" name="Oval 18"/>
          <p:cNvSpPr/>
          <p:nvPr/>
        </p:nvSpPr>
        <p:spPr>
          <a:xfrm>
            <a:off x="7886386" y="3451849"/>
            <a:ext cx="1184366" cy="809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8012660" y="3595187"/>
            <a:ext cx="93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 smtClean="0"/>
              <a:t>Estado siguiente</a:t>
            </a:r>
            <a:endParaRPr lang="es-ES" sz="1400" dirty="0"/>
          </a:p>
        </p:txBody>
      </p:sp>
      <p:sp>
        <p:nvSpPr>
          <p:cNvPr id="21" name="Oval 20"/>
          <p:cNvSpPr/>
          <p:nvPr/>
        </p:nvSpPr>
        <p:spPr>
          <a:xfrm>
            <a:off x="4589417" y="3308511"/>
            <a:ext cx="1184366" cy="809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extBox 21"/>
          <p:cNvSpPr txBox="1"/>
          <p:nvPr/>
        </p:nvSpPr>
        <p:spPr>
          <a:xfrm>
            <a:off x="4715691" y="3451849"/>
            <a:ext cx="93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 smtClean="0"/>
              <a:t>Estado siguiente</a:t>
            </a:r>
            <a:endParaRPr lang="es-ES" sz="1400" dirty="0"/>
          </a:p>
        </p:txBody>
      </p:sp>
      <p:cxnSp>
        <p:nvCxnSpPr>
          <p:cNvPr id="24" name="Straight Connector 23"/>
          <p:cNvCxnSpPr>
            <a:stCxn id="15" idx="3"/>
          </p:cNvCxnSpPr>
          <p:nvPr/>
        </p:nvCxnSpPr>
        <p:spPr>
          <a:xfrm flipH="1">
            <a:off x="1163319" y="4126410"/>
            <a:ext cx="220618" cy="1011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5" idx="5"/>
          </p:cNvCxnSpPr>
          <p:nvPr/>
        </p:nvCxnSpPr>
        <p:spPr>
          <a:xfrm>
            <a:off x="2221411" y="4126410"/>
            <a:ext cx="173446" cy="1011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524499" y="4024735"/>
            <a:ext cx="173446" cy="1011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882259" y="4101231"/>
            <a:ext cx="173446" cy="1011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667794" y="4006812"/>
            <a:ext cx="220618" cy="1011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8084505" y="4126410"/>
            <a:ext cx="220618" cy="1011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59764" y="5082102"/>
            <a:ext cx="986004" cy="69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TextBox 32"/>
          <p:cNvSpPr txBox="1"/>
          <p:nvPr/>
        </p:nvSpPr>
        <p:spPr>
          <a:xfrm>
            <a:off x="1880084" y="5138057"/>
            <a:ext cx="945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/>
              <a:t>Estado Final</a:t>
            </a:r>
            <a:endParaRPr lang="es-ES" sz="1600" dirty="0"/>
          </a:p>
        </p:txBody>
      </p:sp>
      <p:sp>
        <p:nvSpPr>
          <p:cNvPr id="34" name="Oval 33"/>
          <p:cNvSpPr/>
          <p:nvPr/>
        </p:nvSpPr>
        <p:spPr>
          <a:xfrm>
            <a:off x="670317" y="5132661"/>
            <a:ext cx="986004" cy="69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extBox 34"/>
          <p:cNvSpPr txBox="1"/>
          <p:nvPr/>
        </p:nvSpPr>
        <p:spPr>
          <a:xfrm>
            <a:off x="690637" y="5188616"/>
            <a:ext cx="945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/>
              <a:t>Estado Final</a:t>
            </a:r>
            <a:endParaRPr lang="es-ES" sz="1600" dirty="0"/>
          </a:p>
        </p:txBody>
      </p:sp>
      <p:sp>
        <p:nvSpPr>
          <p:cNvPr id="36" name="Oval 35"/>
          <p:cNvSpPr/>
          <p:nvPr/>
        </p:nvSpPr>
        <p:spPr>
          <a:xfrm>
            <a:off x="4172736" y="5036381"/>
            <a:ext cx="986004" cy="69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TextBox 36"/>
          <p:cNvSpPr txBox="1"/>
          <p:nvPr/>
        </p:nvSpPr>
        <p:spPr>
          <a:xfrm>
            <a:off x="4193056" y="5092336"/>
            <a:ext cx="945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/>
              <a:t>Estado Final</a:t>
            </a:r>
            <a:endParaRPr lang="es-ES" sz="1600" dirty="0"/>
          </a:p>
        </p:txBody>
      </p:sp>
      <p:sp>
        <p:nvSpPr>
          <p:cNvPr id="38" name="Oval 37"/>
          <p:cNvSpPr/>
          <p:nvPr/>
        </p:nvSpPr>
        <p:spPr>
          <a:xfrm>
            <a:off x="5278531" y="5036381"/>
            <a:ext cx="986004" cy="69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TextBox 38"/>
          <p:cNvSpPr txBox="1"/>
          <p:nvPr/>
        </p:nvSpPr>
        <p:spPr>
          <a:xfrm>
            <a:off x="5298851" y="5092336"/>
            <a:ext cx="945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/>
              <a:t>Estado Final</a:t>
            </a:r>
            <a:endParaRPr lang="es-ES" sz="1600" dirty="0"/>
          </a:p>
        </p:txBody>
      </p:sp>
      <p:sp>
        <p:nvSpPr>
          <p:cNvPr id="40" name="Oval 39"/>
          <p:cNvSpPr/>
          <p:nvPr/>
        </p:nvSpPr>
        <p:spPr>
          <a:xfrm>
            <a:off x="7591503" y="5092337"/>
            <a:ext cx="986004" cy="69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TextBox 40"/>
          <p:cNvSpPr txBox="1"/>
          <p:nvPr/>
        </p:nvSpPr>
        <p:spPr>
          <a:xfrm>
            <a:off x="7611823" y="5148292"/>
            <a:ext cx="945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/>
              <a:t>Estado Final</a:t>
            </a:r>
            <a:endParaRPr lang="es-ES" sz="1600" dirty="0"/>
          </a:p>
        </p:txBody>
      </p:sp>
      <p:sp>
        <p:nvSpPr>
          <p:cNvPr id="42" name="Oval 41"/>
          <p:cNvSpPr/>
          <p:nvPr/>
        </p:nvSpPr>
        <p:spPr>
          <a:xfrm>
            <a:off x="8687501" y="5076706"/>
            <a:ext cx="986004" cy="69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TextBox 42"/>
          <p:cNvSpPr txBox="1"/>
          <p:nvPr/>
        </p:nvSpPr>
        <p:spPr>
          <a:xfrm>
            <a:off x="8707821" y="5132661"/>
            <a:ext cx="945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 smtClean="0"/>
              <a:t>Estado Final</a:t>
            </a:r>
            <a:endParaRPr lang="es-E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701" y="5885302"/>
            <a:ext cx="51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</a:t>
            </a:r>
            <a:endParaRPr lang="es-ES" dirty="0"/>
          </a:p>
        </p:txBody>
      </p:sp>
      <p:sp>
        <p:nvSpPr>
          <p:cNvPr id="45" name="TextBox 44"/>
          <p:cNvSpPr txBox="1"/>
          <p:nvPr/>
        </p:nvSpPr>
        <p:spPr>
          <a:xfrm>
            <a:off x="2229394" y="5877112"/>
            <a:ext cx="33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</a:t>
            </a:r>
            <a:endParaRPr lang="es-ES" dirty="0"/>
          </a:p>
        </p:txBody>
      </p:sp>
      <p:sp>
        <p:nvSpPr>
          <p:cNvPr id="46" name="TextBox 45"/>
          <p:cNvSpPr txBox="1"/>
          <p:nvPr/>
        </p:nvSpPr>
        <p:spPr>
          <a:xfrm>
            <a:off x="4465524" y="5868404"/>
            <a:ext cx="48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ES" dirty="0"/>
          </a:p>
        </p:txBody>
      </p:sp>
      <p:sp>
        <p:nvSpPr>
          <p:cNvPr id="47" name="TextBox 46"/>
          <p:cNvSpPr txBox="1"/>
          <p:nvPr/>
        </p:nvSpPr>
        <p:spPr>
          <a:xfrm>
            <a:off x="5695694" y="5828173"/>
            <a:ext cx="31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0</a:t>
            </a:r>
            <a:endParaRPr lang="es-ES" dirty="0"/>
          </a:p>
        </p:txBody>
      </p:sp>
      <p:sp>
        <p:nvSpPr>
          <p:cNvPr id="48" name="TextBox 47"/>
          <p:cNvSpPr txBox="1"/>
          <p:nvPr/>
        </p:nvSpPr>
        <p:spPr>
          <a:xfrm>
            <a:off x="7875135" y="5877112"/>
            <a:ext cx="41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-1</a:t>
            </a:r>
            <a:endParaRPr lang="es-ES" dirty="0"/>
          </a:p>
        </p:txBody>
      </p:sp>
      <p:sp>
        <p:nvSpPr>
          <p:cNvPr id="49" name="TextBox 48"/>
          <p:cNvSpPr txBox="1"/>
          <p:nvPr/>
        </p:nvSpPr>
        <p:spPr>
          <a:xfrm>
            <a:off x="9180502" y="5868404"/>
            <a:ext cx="45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0</a:t>
            </a:r>
            <a:endParaRPr lang="es-ES" dirty="0"/>
          </a:p>
        </p:txBody>
      </p:sp>
      <p:sp>
        <p:nvSpPr>
          <p:cNvPr id="52" name="TextBox 51"/>
          <p:cNvSpPr txBox="1"/>
          <p:nvPr/>
        </p:nvSpPr>
        <p:spPr>
          <a:xfrm>
            <a:off x="1620157" y="2952791"/>
            <a:ext cx="51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</a:t>
            </a:r>
            <a:endParaRPr lang="es-ES" dirty="0"/>
          </a:p>
        </p:txBody>
      </p:sp>
      <p:sp>
        <p:nvSpPr>
          <p:cNvPr id="53" name="TextBox 52"/>
          <p:cNvSpPr txBox="1"/>
          <p:nvPr/>
        </p:nvSpPr>
        <p:spPr>
          <a:xfrm>
            <a:off x="4746293" y="2903520"/>
            <a:ext cx="48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ES" dirty="0"/>
          </a:p>
        </p:txBody>
      </p:sp>
      <p:sp>
        <p:nvSpPr>
          <p:cNvPr id="54" name="TextBox 53"/>
          <p:cNvSpPr txBox="1"/>
          <p:nvPr/>
        </p:nvSpPr>
        <p:spPr>
          <a:xfrm>
            <a:off x="8448233" y="3051971"/>
            <a:ext cx="45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0</a:t>
            </a:r>
            <a:endParaRPr lang="es-ES" dirty="0"/>
          </a:p>
        </p:txBody>
      </p:sp>
      <p:sp>
        <p:nvSpPr>
          <p:cNvPr id="55" name="TextBox 54"/>
          <p:cNvSpPr txBox="1"/>
          <p:nvPr/>
        </p:nvSpPr>
        <p:spPr>
          <a:xfrm>
            <a:off x="4105002" y="1732243"/>
            <a:ext cx="610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>
                <a:solidFill>
                  <a:srgbClr val="FF0000"/>
                </a:solidFill>
              </a:rPr>
              <a:t>0</a:t>
            </a:r>
            <a:endParaRPr lang="es-ES" sz="2400" dirty="0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/>
          <p:cNvCxnSpPr>
            <a:stCxn id="4" idx="6"/>
            <a:endCxn id="54" idx="0"/>
          </p:cNvCxnSpPr>
          <p:nvPr/>
        </p:nvCxnSpPr>
        <p:spPr>
          <a:xfrm>
            <a:off x="5773783" y="2190206"/>
            <a:ext cx="2903595" cy="86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76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/>
      <p:bldP spid="19" grpId="0" animBg="1"/>
      <p:bldP spid="20" grpId="0"/>
      <p:bldP spid="21" grpId="0" animBg="1"/>
      <p:bldP spid="22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2" grpId="0"/>
      <p:bldP spid="53" grpId="0"/>
      <p:bldP spid="54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37" y="192452"/>
            <a:ext cx="9145934" cy="6521857"/>
          </a:xfrm>
        </p:spPr>
        <p:txBody>
          <a:bodyPr/>
          <a:lstStyle/>
          <a:p>
            <a:r>
              <a:rPr lang="es-CO" dirty="0" smtClean="0"/>
              <a:t>Habiendo explicado esto procedemos a explicar la inteligencia para cada modo de juego:</a:t>
            </a:r>
          </a:p>
          <a:p>
            <a:endParaRPr lang="es-CO" dirty="0"/>
          </a:p>
          <a:p>
            <a:r>
              <a:rPr lang="es-CO" dirty="0" err="1" smtClean="0">
                <a:solidFill>
                  <a:schemeClr val="accent2"/>
                </a:solidFill>
              </a:rPr>
              <a:t>Facil</a:t>
            </a:r>
            <a:r>
              <a:rPr lang="es-CO" dirty="0" smtClean="0">
                <a:solidFill>
                  <a:schemeClr val="accent2"/>
                </a:solidFill>
              </a:rPr>
              <a:t>:</a:t>
            </a:r>
            <a:endParaRPr lang="es-ES" dirty="0" smtClean="0">
              <a:solidFill>
                <a:schemeClr val="accent2"/>
              </a:solidFill>
            </a:endParaRPr>
          </a:p>
          <a:p>
            <a:pPr>
              <a:buFont typeface="+mj-lt"/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Si puede jugar al centro, juega al centro.</a:t>
            </a:r>
          </a:p>
          <a:p>
            <a:pPr>
              <a:buFont typeface="+mj-lt"/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Si puede ganar, perder o empatar en el siguiente turno en una posición especifica, juega en esa posición.</a:t>
            </a:r>
          </a:p>
          <a:p>
            <a:pPr>
              <a:buFont typeface="+mj-lt"/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Si no puede hacer ninguna de las anteriores, mueve a la primera </a:t>
            </a:r>
            <a:r>
              <a:rPr lang="es-CO" dirty="0" err="1" smtClean="0">
                <a:solidFill>
                  <a:schemeClr val="tx1"/>
                </a:solidFill>
              </a:rPr>
              <a:t>posicion</a:t>
            </a:r>
            <a:r>
              <a:rPr lang="es-CO" dirty="0" smtClean="0">
                <a:solidFill>
                  <a:schemeClr val="tx1"/>
                </a:solidFill>
              </a:rPr>
              <a:t> disponible.</a:t>
            </a:r>
          </a:p>
          <a:p>
            <a:pPr>
              <a:buFont typeface="+mj-lt"/>
              <a:buAutoNum type="arabicPeriod"/>
            </a:pPr>
            <a:endParaRPr lang="es-CO" dirty="0">
              <a:solidFill>
                <a:schemeClr val="tx1"/>
              </a:solidFill>
            </a:endParaRPr>
          </a:p>
          <a:p>
            <a:r>
              <a:rPr lang="es-CO" dirty="0" smtClean="0">
                <a:solidFill>
                  <a:schemeClr val="tx1"/>
                </a:solidFill>
              </a:rPr>
              <a:t>Imposible</a:t>
            </a:r>
          </a:p>
          <a:p>
            <a:pPr>
              <a:buFont typeface="+mj-lt"/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Si puede jugar a centro juega al centro.</a:t>
            </a:r>
          </a:p>
          <a:p>
            <a:pPr>
              <a:buFont typeface="+mj-lt"/>
              <a:buAutoNum type="arabicPeriod"/>
            </a:pPr>
            <a:r>
              <a:rPr lang="es-CO" dirty="0">
                <a:solidFill>
                  <a:schemeClr val="tx1"/>
                </a:solidFill>
              </a:rPr>
              <a:t>Si puede ganar, perder o empatar en el siguiente turno en una posición especifica, juega en esa posición</a:t>
            </a:r>
            <a:r>
              <a:rPr lang="es-CO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Si no puede hacer ninguna de las anteriores, ejecuta el </a:t>
            </a:r>
            <a:r>
              <a:rPr lang="es-CO" dirty="0" err="1" smtClean="0">
                <a:solidFill>
                  <a:schemeClr val="tx1"/>
                </a:solidFill>
              </a:rPr>
              <a:t>Minimax</a:t>
            </a:r>
            <a:r>
              <a:rPr lang="es-CO" dirty="0" smtClean="0">
                <a:solidFill>
                  <a:schemeClr val="tx1"/>
                </a:solidFill>
              </a:rPr>
              <a:t> para el estado actual de juego para asegurarse que la opción tomada sea la mas optima para la maquina, evitando perder siempre.</a:t>
            </a:r>
          </a:p>
          <a:p>
            <a:pPr>
              <a:buFont typeface="+mj-lt"/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En modo imposible juega de forma perfecta, por lo que siempre gana o empata.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3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Referencias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893386" cy="3880773"/>
          </a:xfrm>
        </p:spPr>
        <p:txBody>
          <a:bodyPr/>
          <a:lstStyle/>
          <a:p>
            <a:r>
              <a:rPr lang="en-US" dirty="0"/>
              <a:t>[1] A. van </a:t>
            </a:r>
            <a:r>
              <a:rPr lang="en-US" dirty="0" err="1"/>
              <a:t>Cranenburgh</a:t>
            </a:r>
            <a:r>
              <a:rPr lang="en-US" dirty="0"/>
              <a:t>, R. </a:t>
            </a:r>
            <a:r>
              <a:rPr lang="en-US" dirty="0" err="1"/>
              <a:t>Smid</a:t>
            </a:r>
            <a:r>
              <a:rPr lang="en-US" dirty="0"/>
              <a:t> and M. van </a:t>
            </a:r>
            <a:r>
              <a:rPr lang="en-US" dirty="0" err="1"/>
              <a:t>Someren</a:t>
            </a:r>
            <a:r>
              <a:rPr lang="en-US" dirty="0"/>
              <a:t>, '"Tic-Tac-Toe".</a:t>
            </a:r>
            <a:endParaRPr lang="es-ES" dirty="0"/>
          </a:p>
          <a:p>
            <a:r>
              <a:rPr lang="en-US" dirty="0"/>
              <a:t>[2] P.W. </a:t>
            </a:r>
            <a:r>
              <a:rPr lang="en-US" dirty="0" err="1"/>
              <a:t>Purdom</a:t>
            </a:r>
            <a:r>
              <a:rPr lang="en-US" dirty="0"/>
              <a:t>, '"Search rearrangement backtracking and polynomial average time,"</a:t>
            </a:r>
            <a:r>
              <a:rPr lang="en-US" i="1" dirty="0"/>
              <a:t> </a:t>
            </a:r>
            <a:r>
              <a:rPr lang="en-US" i="1" dirty="0" err="1"/>
              <a:t>Artif.Intell</a:t>
            </a:r>
            <a:r>
              <a:rPr lang="en-US" i="1" dirty="0"/>
              <a:t>.</a:t>
            </a:r>
            <a:r>
              <a:rPr lang="en-US" dirty="0"/>
              <a:t>, vol. 21, no. 1, pp. 117-133.</a:t>
            </a:r>
            <a:endParaRPr lang="es-ES" dirty="0"/>
          </a:p>
          <a:p>
            <a:r>
              <a:rPr lang="en-US" dirty="0" smtClean="0"/>
              <a:t>[3] Video </a:t>
            </a:r>
            <a:r>
              <a:rPr lang="es-CO" dirty="0"/>
              <a:t>“6. </a:t>
            </a:r>
            <a:r>
              <a:rPr lang="es-CO" dirty="0" err="1"/>
              <a:t>Search</a:t>
            </a:r>
            <a:r>
              <a:rPr lang="es-CO" dirty="0"/>
              <a:t>: </a:t>
            </a:r>
            <a:r>
              <a:rPr lang="es-CO" dirty="0" err="1"/>
              <a:t>Games</a:t>
            </a:r>
            <a:r>
              <a:rPr lang="es-CO" dirty="0"/>
              <a:t>, </a:t>
            </a:r>
            <a:r>
              <a:rPr lang="es-CO" dirty="0" err="1"/>
              <a:t>Minimax</a:t>
            </a:r>
            <a:r>
              <a:rPr lang="es-CO" dirty="0"/>
              <a:t>, and </a:t>
            </a:r>
            <a:r>
              <a:rPr lang="es-CO" dirty="0" err="1" smtClean="0"/>
              <a:t>Alpha</a:t>
            </a:r>
            <a:r>
              <a:rPr lang="es-CO" dirty="0" smtClean="0"/>
              <a:t>-Beta” de YouTube, tomado de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www.youtube.com/watch?v=STjW3eH0Cik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MIT </a:t>
            </a:r>
            <a:r>
              <a:rPr lang="es-ES" dirty="0" smtClean="0"/>
              <a:t>OpenCourseWare, </a:t>
            </a:r>
            <a:r>
              <a:rPr lang="en-US" dirty="0" smtClean="0"/>
              <a:t>MIT </a:t>
            </a:r>
            <a:r>
              <a:rPr lang="en-US" dirty="0"/>
              <a:t>6.034 Artificial Intelligence, Fall </a:t>
            </a:r>
            <a:r>
              <a:rPr lang="en-US" dirty="0" smtClean="0"/>
              <a:t>2010. </a:t>
            </a:r>
            <a:r>
              <a:rPr lang="es-ES" dirty="0"/>
              <a:t>Instructor: Patrick Winston</a:t>
            </a:r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978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en-US" dirty="0" smtClean="0"/>
              <a:t>EL JUEGO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3572"/>
            <a:ext cx="8596668" cy="4214085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triqui</a:t>
            </a:r>
            <a:r>
              <a:rPr lang="en-US" dirty="0"/>
              <a:t>, </a:t>
            </a:r>
            <a:r>
              <a:rPr lang="en-US" dirty="0" err="1"/>
              <a:t>conocido</a:t>
            </a:r>
            <a:r>
              <a:rPr lang="en-US" dirty="0"/>
              <a:t> </a:t>
            </a:r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/>
              <a:t>3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 smtClean="0"/>
              <a:t>línea</a:t>
            </a:r>
            <a:r>
              <a:rPr lang="en-US" dirty="0"/>
              <a:t>, </a:t>
            </a:r>
            <a:r>
              <a:rPr lang="en-US" dirty="0" err="1"/>
              <a:t>tatet</a:t>
            </a:r>
            <a:r>
              <a:rPr lang="es-CO" dirty="0"/>
              <a:t>í, tic-tac-toe, cuadritos, </a:t>
            </a:r>
            <a:r>
              <a:rPr lang="es-CO" dirty="0" err="1"/>
              <a:t>michi</a:t>
            </a:r>
            <a:r>
              <a:rPr lang="es-CO" dirty="0"/>
              <a:t>, entre otros, es un juego de papel y lápiz entre 2 jugadores, X y O, que marcan los espacios de un tablero 3x3 alternadamente</a:t>
            </a:r>
            <a:r>
              <a:rPr lang="es-CO" dirty="0" smtClean="0"/>
              <a:t>.</a:t>
            </a:r>
          </a:p>
          <a:p>
            <a:r>
              <a:rPr lang="es-CO" dirty="0" smtClean="0"/>
              <a:t>El objetivo del juego es lograr poner 3 en línea de su símbolo, esta línea puede ser horizontal, vertical o diagonal.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984" y="3858326"/>
            <a:ext cx="3093720" cy="232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8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45623"/>
          </a:xfrm>
        </p:spPr>
        <p:txBody>
          <a:bodyPr>
            <a:normAutofit/>
          </a:bodyPr>
          <a:lstStyle/>
          <a:p>
            <a:r>
              <a:rPr lang="es-CO" dirty="0" smtClean="0"/>
              <a:t>PROGRAMANDO UN TRIQUI </a:t>
            </a:r>
            <a:br>
              <a:rPr lang="es-CO" dirty="0" smtClean="0"/>
            </a:br>
            <a:r>
              <a:rPr lang="es-CO" dirty="0" smtClean="0"/>
              <a:t>(WINDOWS FORMS)</a:t>
            </a:r>
            <a:endParaRPr lang="es-E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608"/>
          <a:stretch/>
        </p:blipFill>
        <p:spPr>
          <a:xfrm>
            <a:off x="804956" y="2055222"/>
            <a:ext cx="8341424" cy="4467499"/>
          </a:xfrm>
        </p:spPr>
      </p:pic>
    </p:spTree>
    <p:extLst>
      <p:ext uri="{BB962C8B-B14F-4D97-AF65-F5344CB8AC3E}">
        <p14:creationId xmlns:p14="http://schemas.microsoft.com/office/powerpoint/2010/main" val="39061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851"/>
          </a:xfrm>
        </p:spPr>
        <p:txBody>
          <a:bodyPr/>
          <a:lstStyle/>
          <a:p>
            <a:r>
              <a:rPr lang="en-US" dirty="0" err="1" smtClean="0"/>
              <a:t>Elementos</a:t>
            </a:r>
            <a:r>
              <a:rPr lang="en-US" dirty="0" smtClean="0"/>
              <a:t> UI: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9612"/>
            <a:ext cx="4913569" cy="3818708"/>
          </a:xfrm>
        </p:spPr>
        <p:txBody>
          <a:bodyPr>
            <a:normAutofit/>
          </a:bodyPr>
          <a:lstStyle/>
          <a:p>
            <a:r>
              <a:rPr lang="en-US" dirty="0" smtClean="0"/>
              <a:t>Label: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etiquetas</a:t>
            </a:r>
            <a:r>
              <a:rPr lang="en-US" dirty="0" smtClean="0"/>
              <a:t>,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puntajes</a:t>
            </a:r>
            <a:r>
              <a:rPr lang="en-US" dirty="0" smtClean="0"/>
              <a:t> y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textos</a:t>
            </a:r>
            <a:r>
              <a:rPr lang="en-US" dirty="0" smtClean="0"/>
              <a:t> </a:t>
            </a:r>
            <a:r>
              <a:rPr lang="en-US" dirty="0" err="1" smtClean="0"/>
              <a:t>planos</a:t>
            </a:r>
            <a:r>
              <a:rPr lang="en-US" dirty="0" smtClean="0"/>
              <a:t> del </a:t>
            </a:r>
            <a:r>
              <a:rPr lang="en-US" dirty="0" err="1" smtClean="0"/>
              <a:t>juego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DataGridView</a:t>
            </a:r>
            <a:r>
              <a:rPr lang="es-ES" dirty="0" smtClean="0"/>
              <a:t>: Es el control usado para mostrar la matriz de 3x3 que usamos en el juego.</a:t>
            </a:r>
          </a:p>
          <a:p>
            <a:endParaRPr lang="en-US" dirty="0"/>
          </a:p>
          <a:p>
            <a:r>
              <a:rPr lang="en-US" dirty="0" smtClean="0"/>
              <a:t>Button: Son </a:t>
            </a:r>
            <a:r>
              <a:rPr lang="en-US" dirty="0" err="1" smtClean="0"/>
              <a:t>usados</a:t>
            </a:r>
            <a:r>
              <a:rPr lang="en-US" dirty="0" smtClean="0"/>
              <a:t> para la </a:t>
            </a:r>
            <a:r>
              <a:rPr lang="en-US" dirty="0" err="1" smtClean="0"/>
              <a:t>navegación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juego</a:t>
            </a:r>
            <a:r>
              <a:rPr lang="en-US" dirty="0" smtClean="0"/>
              <a:t> y </a:t>
            </a:r>
            <a:r>
              <a:rPr lang="en-US" dirty="0" smtClean="0"/>
              <a:t>para la </a:t>
            </a:r>
            <a:r>
              <a:rPr lang="en-US" dirty="0" err="1" smtClean="0"/>
              <a:t>selección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opciones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menus.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22" y="1889761"/>
            <a:ext cx="5806299" cy="311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El modo 2 jugadores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706" y="1446439"/>
            <a:ext cx="7874483" cy="4266337"/>
          </a:xfrm>
        </p:spPr>
        <p:txBody>
          <a:bodyPr/>
          <a:lstStyle/>
          <a:p>
            <a:r>
              <a:rPr lang="es-CO" dirty="0" smtClean="0"/>
              <a:t>En el modo 2 jugadores, 2 usuarios humanos juegan entre ellos mediante el posicionamiento de X y O de manera alternada en el tablero de juego. Un contador lleva la cuenta de las victorias de X y otro de las de O.</a:t>
            </a:r>
          </a:p>
          <a:p>
            <a:endParaRPr lang="es-CO" dirty="0" smtClean="0"/>
          </a:p>
          <a:p>
            <a:r>
              <a:rPr lang="es-CO" dirty="0" smtClean="0"/>
              <a:t>También </a:t>
            </a:r>
            <a:r>
              <a:rPr lang="es-CO" dirty="0" smtClean="0"/>
              <a:t>se muestra quien tiene el </a:t>
            </a:r>
            <a:br>
              <a:rPr lang="es-CO" dirty="0" smtClean="0"/>
            </a:br>
            <a:r>
              <a:rPr lang="es-CO" dirty="0" smtClean="0"/>
              <a:t>turno en un </a:t>
            </a:r>
            <a:r>
              <a:rPr lang="es-CO" dirty="0" err="1"/>
              <a:t>L</a:t>
            </a:r>
            <a:r>
              <a:rPr lang="es-CO" dirty="0" err="1" smtClean="0"/>
              <a:t>abel</a:t>
            </a:r>
            <a:r>
              <a:rPr lang="es-CO" dirty="0" smtClean="0"/>
              <a:t> </a:t>
            </a:r>
            <a:r>
              <a:rPr lang="es-CO" dirty="0" smtClean="0"/>
              <a:t>al lado </a:t>
            </a:r>
            <a:r>
              <a:rPr lang="es-CO" dirty="0" smtClean="0"/>
              <a:t>izquierdo </a:t>
            </a:r>
            <a:r>
              <a:rPr lang="es-CO" dirty="0" smtClean="0"/>
              <a:t>del </a:t>
            </a:r>
            <a:br>
              <a:rPr lang="es-CO" dirty="0" smtClean="0"/>
            </a:br>
            <a:r>
              <a:rPr lang="es-CO" dirty="0" smtClean="0"/>
              <a:t>tablero.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308" y="2473198"/>
            <a:ext cx="6786115" cy="364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269"/>
          </a:xfrm>
        </p:spPr>
        <p:txBody>
          <a:bodyPr/>
          <a:lstStyle/>
          <a:p>
            <a:r>
              <a:rPr lang="es-CO" smtClean="0"/>
              <a:t>El modo VS AI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6452"/>
            <a:ext cx="8596668" cy="4675639"/>
          </a:xfrm>
        </p:spPr>
        <p:txBody>
          <a:bodyPr/>
          <a:lstStyle/>
          <a:p>
            <a:r>
              <a:rPr lang="es-CO" dirty="0" smtClean="0"/>
              <a:t>El modo VS AI permite a un usuario humano jugar en contra de la maquina, controlada por una inteligencia artificial, para este modo de juego se tienen 2 dificultades: </a:t>
            </a:r>
            <a:r>
              <a:rPr lang="es-CO" dirty="0" err="1" smtClean="0"/>
              <a:t>Facil</a:t>
            </a:r>
            <a:r>
              <a:rPr lang="es-CO" dirty="0" smtClean="0"/>
              <a:t> e Imposible.</a:t>
            </a:r>
          </a:p>
          <a:p>
            <a:endParaRPr lang="es-CO" dirty="0" smtClean="0"/>
          </a:p>
          <a:p>
            <a:r>
              <a:rPr lang="es-CO" dirty="0" smtClean="0"/>
              <a:t>Para entender el funcionamiento de</a:t>
            </a:r>
            <a:br>
              <a:rPr lang="es-CO" dirty="0" smtClean="0"/>
            </a:br>
            <a:r>
              <a:rPr lang="es-CO" dirty="0" smtClean="0"/>
              <a:t>la inteligencia artificial se deben </a:t>
            </a:r>
            <a:br>
              <a:rPr lang="es-CO" dirty="0" smtClean="0"/>
            </a:br>
            <a:r>
              <a:rPr lang="es-CO" dirty="0" smtClean="0"/>
              <a:t>explicar unos conceptos del </a:t>
            </a:r>
            <a:br>
              <a:rPr lang="es-CO" dirty="0" smtClean="0"/>
            </a:br>
            <a:r>
              <a:rPr lang="es-CO" dirty="0" smtClean="0"/>
              <a:t>funcionamiento del juego:</a:t>
            </a:r>
          </a:p>
          <a:p>
            <a:endParaRPr lang="es-CO" dirty="0" smtClean="0"/>
          </a:p>
          <a:p>
            <a:pPr>
              <a:buFont typeface="+mj-lt"/>
              <a:buAutoNum type="arabicPeriod"/>
            </a:pPr>
            <a:r>
              <a:rPr lang="es-CO" dirty="0" smtClean="0"/>
              <a:t>Estados de juego.</a:t>
            </a:r>
          </a:p>
          <a:p>
            <a:pPr>
              <a:buFont typeface="+mj-lt"/>
              <a:buAutoNum type="arabicPeriod"/>
            </a:pPr>
            <a:r>
              <a:rPr lang="es-CO" dirty="0" smtClean="0"/>
              <a:t>Seleccionar </a:t>
            </a:r>
            <a:r>
              <a:rPr lang="es-CO" dirty="0" smtClean="0"/>
              <a:t>el ganador </a:t>
            </a:r>
            <a:r>
              <a:rPr lang="es-CO" dirty="0" smtClean="0"/>
              <a:t>o el empate.</a:t>
            </a:r>
          </a:p>
          <a:p>
            <a:pPr>
              <a:buFont typeface="+mj-lt"/>
              <a:buAutoNum type="arabicPeriod"/>
            </a:pPr>
            <a:r>
              <a:rPr lang="es-CO" dirty="0" smtClean="0"/>
              <a:t>Algoritmo </a:t>
            </a:r>
            <a:r>
              <a:rPr lang="es-CO" dirty="0" err="1" smtClean="0"/>
              <a:t>Minimax</a:t>
            </a:r>
            <a:r>
              <a:rPr lang="es-CO" dirty="0" smtClean="0"/>
              <a:t>.</a:t>
            </a:r>
          </a:p>
          <a:p>
            <a:pPr>
              <a:buFont typeface="+mj-lt"/>
              <a:buAutoNum type="arabicPeriod"/>
            </a:pPr>
            <a:endParaRPr lang="es-CO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83" y="2717937"/>
            <a:ext cx="6437949" cy="345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7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0368"/>
            <a:ext cx="8596668" cy="1320800"/>
          </a:xfrm>
        </p:spPr>
        <p:txBody>
          <a:bodyPr/>
          <a:lstStyle/>
          <a:p>
            <a:r>
              <a:rPr lang="es-CO" dirty="0" smtClean="0"/>
              <a:t>Estados de juego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2471"/>
            <a:ext cx="5915055" cy="4170542"/>
          </a:xfrm>
        </p:spPr>
        <p:txBody>
          <a:bodyPr/>
          <a:lstStyle/>
          <a:p>
            <a:r>
              <a:rPr lang="es-CO" dirty="0" smtClean="0"/>
              <a:t>El estado de juego es el estado actual en que se encuentra el tablero en una jugada determinada.</a:t>
            </a:r>
          </a:p>
          <a:p>
            <a:r>
              <a:rPr lang="es-CO" dirty="0" smtClean="0"/>
              <a:t>Para una manipulación y validación de los datos mas sencilla se paso de un arreglo bidimensional como lo es el </a:t>
            </a:r>
            <a:r>
              <a:rPr lang="es-CO" dirty="0" err="1" smtClean="0"/>
              <a:t>DataGridView</a:t>
            </a:r>
            <a:r>
              <a:rPr lang="es-CO" dirty="0" smtClean="0"/>
              <a:t>, al cual llamaremos </a:t>
            </a:r>
            <a:r>
              <a:rPr lang="es-CO" dirty="0" err="1" smtClean="0"/>
              <a:t>GameSpace</a:t>
            </a:r>
            <a:r>
              <a:rPr lang="es-CO" dirty="0" smtClean="0"/>
              <a:t>, </a:t>
            </a:r>
            <a:r>
              <a:rPr lang="es-CO" dirty="0" smtClean="0"/>
              <a:t>a un vector unidimensional de 9 posiciones que llamaremos Pos.</a:t>
            </a:r>
          </a:p>
          <a:p>
            <a:r>
              <a:rPr lang="es-CO" dirty="0" smtClean="0"/>
              <a:t>Al final de la manipulación del vector Pos, se vuelven a pasar los valores al </a:t>
            </a:r>
            <a:r>
              <a:rPr lang="es-CO" dirty="0" err="1" smtClean="0"/>
              <a:t>GameSpace</a:t>
            </a:r>
            <a:r>
              <a:rPr lang="es-CO" dirty="0" smtClean="0"/>
              <a:t> para ser mostrados al usuario.</a:t>
            </a:r>
            <a:endParaRPr lang="es-E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047931"/>
              </p:ext>
            </p:extLst>
          </p:nvPr>
        </p:nvGraphicFramePr>
        <p:xfrm>
          <a:off x="1126311" y="5127307"/>
          <a:ext cx="1982649" cy="1387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883"/>
                <a:gridCol w="660883"/>
                <a:gridCol w="660883"/>
              </a:tblGrid>
              <a:tr h="462603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O</a:t>
                      </a:r>
                      <a:endParaRPr lang="es-ES" dirty="0"/>
                    </a:p>
                  </a:txBody>
                  <a:tcPr anchor="ctr"/>
                </a:tc>
              </a:tr>
              <a:tr h="462603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ES" dirty="0"/>
                    </a:p>
                  </a:txBody>
                  <a:tcPr anchor="ctr"/>
                </a:tc>
              </a:tr>
              <a:tr h="462603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631475" y="5242091"/>
            <a:ext cx="1776548" cy="115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991792"/>
              </p:ext>
            </p:extLst>
          </p:nvPr>
        </p:nvGraphicFramePr>
        <p:xfrm>
          <a:off x="5930538" y="5635791"/>
          <a:ext cx="36372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142"/>
                <a:gridCol w="404142"/>
                <a:gridCol w="404142"/>
                <a:gridCol w="404142"/>
                <a:gridCol w="404142"/>
                <a:gridCol w="404142"/>
                <a:gridCol w="404142"/>
                <a:gridCol w="404142"/>
                <a:gridCol w="4041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30538" y="5220936"/>
            <a:ext cx="166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Pos</a:t>
            </a:r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1116149" y="4757975"/>
            <a:ext cx="193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GameSpace</a:t>
            </a:r>
            <a:endParaRPr lang="es-E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904451"/>
              </p:ext>
            </p:extLst>
          </p:nvPr>
        </p:nvGraphicFramePr>
        <p:xfrm>
          <a:off x="6886202" y="701035"/>
          <a:ext cx="2681614" cy="37702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40807"/>
                <a:gridCol w="1340807"/>
              </a:tblGrid>
              <a:tr h="607072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Profundidad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Estados de juego</a:t>
                      </a:r>
                      <a:endParaRPr lang="es-ES" sz="1600" dirty="0"/>
                    </a:p>
                  </a:txBody>
                  <a:tcPr anchor="ctr"/>
                </a:tc>
              </a:tr>
              <a:tr h="351463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1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23</a:t>
                      </a:r>
                      <a:endParaRPr lang="es-ES" sz="1600" dirty="0"/>
                    </a:p>
                  </a:txBody>
                  <a:tcPr anchor="ctr"/>
                </a:tc>
              </a:tr>
              <a:tr h="351463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2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162</a:t>
                      </a:r>
                      <a:endParaRPr lang="es-ES" sz="1600" dirty="0"/>
                    </a:p>
                  </a:txBody>
                  <a:tcPr anchor="ctr"/>
                </a:tc>
              </a:tr>
              <a:tr h="351463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3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929</a:t>
                      </a:r>
                      <a:endParaRPr lang="es-ES" sz="1600" dirty="0"/>
                    </a:p>
                  </a:txBody>
                  <a:tcPr anchor="ctr"/>
                </a:tc>
              </a:tr>
              <a:tr h="351463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4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4753</a:t>
                      </a:r>
                      <a:endParaRPr lang="es-ES" sz="1600" dirty="0"/>
                    </a:p>
                  </a:txBody>
                  <a:tcPr anchor="ctr"/>
                </a:tc>
              </a:tr>
              <a:tr h="351463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5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20900</a:t>
                      </a:r>
                      <a:endParaRPr lang="es-ES" sz="1600" dirty="0"/>
                    </a:p>
                  </a:txBody>
                  <a:tcPr anchor="ctr"/>
                </a:tc>
              </a:tr>
              <a:tr h="351463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6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75434</a:t>
                      </a:r>
                      <a:endParaRPr lang="es-ES" sz="1600" dirty="0"/>
                    </a:p>
                  </a:txBody>
                  <a:tcPr anchor="ctr"/>
                </a:tc>
              </a:tr>
              <a:tr h="351463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7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114914</a:t>
                      </a:r>
                      <a:endParaRPr lang="es-ES" sz="1600" dirty="0"/>
                    </a:p>
                  </a:txBody>
                  <a:tcPr anchor="ctr"/>
                </a:tc>
              </a:tr>
              <a:tr h="351463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8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214983</a:t>
                      </a:r>
                      <a:endParaRPr lang="es-ES" sz="1600" dirty="0"/>
                    </a:p>
                  </a:txBody>
                  <a:tcPr anchor="ctr"/>
                </a:tc>
              </a:tr>
              <a:tr h="351463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9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278538</a:t>
                      </a:r>
                      <a:endParaRPr lang="es-E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11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Seleccionar el ganador o el empate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4498"/>
            <a:ext cx="8596668" cy="3880773"/>
          </a:xfrm>
        </p:spPr>
        <p:txBody>
          <a:bodyPr/>
          <a:lstStyle/>
          <a:p>
            <a:r>
              <a:rPr lang="es-CO" dirty="0" smtClean="0"/>
              <a:t>Para seleccionar el ganador en un estado de juego especifico se empleo una función llamada </a:t>
            </a:r>
            <a:r>
              <a:rPr lang="es-CO" dirty="0" err="1" smtClean="0"/>
              <a:t>winner</a:t>
            </a:r>
            <a:r>
              <a:rPr lang="es-CO" dirty="0" smtClean="0"/>
              <a:t>(), que recibe como parámetro un arreglo de </a:t>
            </a:r>
            <a:r>
              <a:rPr lang="es-CO" dirty="0" err="1" smtClean="0"/>
              <a:t>Strings</a:t>
            </a:r>
            <a:r>
              <a:rPr lang="es-CO" dirty="0" smtClean="0"/>
              <a:t>, que siempre será Pos.</a:t>
            </a:r>
            <a:br>
              <a:rPr lang="es-CO" dirty="0" smtClean="0"/>
            </a:br>
            <a:r>
              <a:rPr lang="es-CO" dirty="0" smtClean="0"/>
              <a:t>Esta función analiza las </a:t>
            </a:r>
            <a:r>
              <a:rPr lang="es-CO" dirty="0" smtClean="0"/>
              <a:t>8 </a:t>
            </a:r>
            <a:r>
              <a:rPr lang="es-CO" dirty="0" smtClean="0"/>
              <a:t>opciones posibles de que haya un ganador para ambas figuras (X y O) y retorna 1 cuando el ganador es X y -1 cuando el ganador es O. Si no existe ganador se retorna 0.</a:t>
            </a:r>
            <a:endParaRPr lang="es-ES" dirty="0" smtClean="0"/>
          </a:p>
          <a:p>
            <a:endParaRPr lang="es-CO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84513"/>
              </p:ext>
            </p:extLst>
          </p:nvPr>
        </p:nvGraphicFramePr>
        <p:xfrm>
          <a:off x="917304" y="4455641"/>
          <a:ext cx="1869438" cy="15793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146"/>
                <a:gridCol w="623146"/>
                <a:gridCol w="623146"/>
              </a:tblGrid>
              <a:tr h="526466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s-ES" dirty="0"/>
                    </a:p>
                  </a:txBody>
                  <a:tcPr/>
                </a:tc>
              </a:tr>
              <a:tr h="526466">
                <a:tc>
                  <a:txBody>
                    <a:bodyPr/>
                    <a:lstStyle/>
                    <a:p>
                      <a:r>
                        <a:rPr lang="es-CO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526466">
                <a:tc>
                  <a:txBody>
                    <a:bodyPr/>
                    <a:lstStyle/>
                    <a:p>
                      <a:r>
                        <a:rPr lang="es-CO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8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196046" y="4937760"/>
            <a:ext cx="1524000" cy="696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extBox 5"/>
          <p:cNvSpPr txBox="1"/>
          <p:nvPr/>
        </p:nvSpPr>
        <p:spPr>
          <a:xfrm>
            <a:off x="5020178" y="4402555"/>
            <a:ext cx="42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Si 0,1,2 son X, X gana y se retorna 1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5020178" y="5101437"/>
            <a:ext cx="42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Si 0,1,2 son O, </a:t>
            </a:r>
            <a:r>
              <a:rPr lang="es-CO" dirty="0"/>
              <a:t>O</a:t>
            </a:r>
            <a:r>
              <a:rPr lang="es-CO" dirty="0" smtClean="0"/>
              <a:t> gana y se retorna -1</a:t>
            </a:r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5059367" y="5705489"/>
            <a:ext cx="42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Si 0,4,8 son X, X gana y se retorna 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372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917" y="809898"/>
            <a:ext cx="8596668" cy="5492722"/>
          </a:xfrm>
        </p:spPr>
        <p:txBody>
          <a:bodyPr/>
          <a:lstStyle/>
          <a:p>
            <a:r>
              <a:rPr lang="es-CO" dirty="0" smtClean="0"/>
              <a:t>Para seleccionar cuando hay un empate se utilizó una función llamada </a:t>
            </a:r>
            <a:r>
              <a:rPr lang="es-CO" dirty="0" err="1" smtClean="0"/>
              <a:t>draw</a:t>
            </a:r>
            <a:r>
              <a:rPr lang="es-CO" dirty="0" smtClean="0"/>
              <a:t>() que recibe como parámetro un arreglo de </a:t>
            </a:r>
            <a:r>
              <a:rPr lang="es-CO" dirty="0" err="1" smtClean="0"/>
              <a:t>Strings</a:t>
            </a:r>
            <a:r>
              <a:rPr lang="es-CO" dirty="0" smtClean="0"/>
              <a:t>, que seria Pos, que cuenta cuantas X y cuantas O hay en el tablero.</a:t>
            </a:r>
            <a:br>
              <a:rPr lang="es-CO" dirty="0" smtClean="0"/>
            </a:br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>Si hay 9 y no hay un ganador, existe un empate y esta función retorna 0, de lo contrario retorna 2</a:t>
            </a:r>
            <a:endParaRPr lang="es-E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363877"/>
              </p:ext>
            </p:extLst>
          </p:nvPr>
        </p:nvGraphicFramePr>
        <p:xfrm>
          <a:off x="908595" y="3715412"/>
          <a:ext cx="2052318" cy="17100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106"/>
                <a:gridCol w="684106"/>
                <a:gridCol w="684106"/>
              </a:tblGrid>
              <a:tr h="570009">
                <a:tc>
                  <a:txBody>
                    <a:bodyPr/>
                    <a:lstStyle/>
                    <a:p>
                      <a:r>
                        <a:rPr lang="es-CO" dirty="0" smtClean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X</a:t>
                      </a:r>
                      <a:endParaRPr lang="es-ES" dirty="0"/>
                    </a:p>
                  </a:txBody>
                  <a:tcPr/>
                </a:tc>
              </a:tr>
              <a:tr h="570009">
                <a:tc>
                  <a:txBody>
                    <a:bodyPr/>
                    <a:lstStyle/>
                    <a:p>
                      <a:r>
                        <a:rPr lang="es-CO" dirty="0" smtClean="0"/>
                        <a:t>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O</a:t>
                      </a:r>
                      <a:endParaRPr lang="es-ES" dirty="0"/>
                    </a:p>
                  </a:txBody>
                  <a:tcPr/>
                </a:tc>
              </a:tr>
              <a:tr h="570009">
                <a:tc>
                  <a:txBody>
                    <a:bodyPr/>
                    <a:lstStyle/>
                    <a:p>
                      <a:r>
                        <a:rPr lang="es-CO" dirty="0" smtClean="0"/>
                        <a:t>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O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08595" y="5686697"/>
            <a:ext cx="213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Retorna 0</a:t>
            </a:r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6414590" y="5586548"/>
            <a:ext cx="213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Retorna 2</a:t>
            </a:r>
            <a:endParaRPr lang="es-E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038608"/>
              </p:ext>
            </p:extLst>
          </p:nvPr>
        </p:nvGraphicFramePr>
        <p:xfrm>
          <a:off x="6414590" y="3715411"/>
          <a:ext cx="2052318" cy="17100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106"/>
                <a:gridCol w="684106"/>
                <a:gridCol w="684106"/>
              </a:tblGrid>
              <a:tr h="570009">
                <a:tc>
                  <a:txBody>
                    <a:bodyPr/>
                    <a:lstStyle/>
                    <a:p>
                      <a:r>
                        <a:rPr lang="es-CO" dirty="0" smtClean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X</a:t>
                      </a:r>
                      <a:endParaRPr lang="es-ES" dirty="0"/>
                    </a:p>
                  </a:txBody>
                  <a:tcPr/>
                </a:tc>
              </a:tr>
              <a:tr h="570009">
                <a:tc>
                  <a:txBody>
                    <a:bodyPr/>
                    <a:lstStyle/>
                    <a:p>
                      <a:r>
                        <a:rPr lang="es-CO" dirty="0" smtClean="0"/>
                        <a:t>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O</a:t>
                      </a:r>
                      <a:endParaRPr lang="es-ES" dirty="0"/>
                    </a:p>
                  </a:txBody>
                  <a:tcPr/>
                </a:tc>
              </a:tr>
              <a:tr h="57000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O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0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630</TotalTime>
  <Words>886</Words>
  <Application>Microsoft Office PowerPoint</Application>
  <PresentationFormat>Widescreen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Rompiendo el código: El juego del Triqui (Tic-Tac-Toe)</vt:lpstr>
      <vt:lpstr>EL JUEGO</vt:lpstr>
      <vt:lpstr>PROGRAMANDO UN TRIQUI  (WINDOWS FORMS)</vt:lpstr>
      <vt:lpstr>Elementos UI:</vt:lpstr>
      <vt:lpstr>El modo 2 jugadores</vt:lpstr>
      <vt:lpstr>El modo VS AI</vt:lpstr>
      <vt:lpstr>Estados de juego</vt:lpstr>
      <vt:lpstr>Seleccionar el ganador o el empate</vt:lpstr>
      <vt:lpstr>PowerPoint Presentation</vt:lpstr>
      <vt:lpstr>Algoritmo Minimax</vt:lpstr>
      <vt:lpstr>PowerPoint Presentation</vt:lpstr>
      <vt:lpstr>PowerPoint Presentation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Rompiendo el codigo: El juego del Triqui (Tic Tac Toe)</dc:title>
  <dc:creator>Juan Pablo Duque</dc:creator>
  <cp:lastModifiedBy>Juan Pablo Duque</cp:lastModifiedBy>
  <cp:revision>22</cp:revision>
  <dcterms:created xsi:type="dcterms:W3CDTF">2015-09-28T15:09:00Z</dcterms:created>
  <dcterms:modified xsi:type="dcterms:W3CDTF">2015-10-01T04:42:08Z</dcterms:modified>
</cp:coreProperties>
</file>