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62" r:id="rId4"/>
    <p:sldId id="258" r:id="rId5"/>
    <p:sldId id="263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7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1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474920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FB1F9F8-2F33-48A0-B6E1-CBD34DA86FA7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0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>
                <a:solidFill>
                  <a:prstClr val="black"/>
                </a:solidFill>
              </a:rPr>
              <a:t>SS ZG516 -Computer Organization and Software Systems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1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38AF320-491D-4762-9CEF-3E1E34D8F95D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5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208E44-E056-4529-AB17-D5D4ED060997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3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19CFB88-53D3-4CA9-98AE-144A38B513BC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D0D0566-7D22-4575-A4D4-6F2EADBD37EA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64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8F8992E-3A7A-498B-BA4F-ED4E9E99F9C5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27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542FCF-AAF1-43F7-BF4B-ACFF6C5E1F9E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8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2291EF-5C9A-4DA0-9BCB-C3A40F654C61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06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F9511ED-0BE1-4F2B-B63D-1D3DD25330C5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13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D982D4-3B7D-49CC-89D2-CE37596BBCA6}" type="datetime1">
              <a:rPr lang="en-IN">
                <a:solidFill>
                  <a:prstClr val="black"/>
                </a:solidFill>
              </a:rPr>
              <a:pPr/>
              <a:t>15-11-2018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prstClr val="black"/>
                </a:solidFill>
              </a:rPr>
              <a:t>&lt;Course Code&gt;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5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9CBA1D-106F-4EC1-B1CD-3DB06CA90F2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prstClr val="black"/>
                </a:solidFill>
              </a:rPr>
              <a:t>WARFP 2006</a:t>
            </a:r>
          </a:p>
        </p:txBody>
      </p:sp>
    </p:spTree>
    <p:extLst>
      <p:ext uri="{BB962C8B-B14F-4D97-AF65-F5344CB8AC3E}">
        <p14:creationId xmlns:p14="http://schemas.microsoft.com/office/powerpoint/2010/main" val="15113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3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6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B072-942E-46A3-A79C-6E089E1A3961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E6080-EA16-46F6-BDCB-D3A15EABF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1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denethor.wlu.ca/pc300/projects/component_inventory.s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9.png"/><Relationship Id="rId7" Type="http://schemas.openxmlformats.org/officeDocument/2006/relationships/hyperlink" Target="http://www.thingiverse.com/thing:94000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hyperlink" Target="http://www.mikrocontroller-elektronik.de/nodemcu-esp8266-tutorial-wlan-board-arduino-ide/" TargetMode="External"/><Relationship Id="rId9" Type="http://schemas.openxmlformats.org/officeDocument/2006/relationships/hyperlink" Target="https://www.pexels.com/photo/black-and-white-cctv-cameras-179993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436513" y="2945087"/>
            <a:ext cx="6858000" cy="1911824"/>
          </a:xfrm>
        </p:spPr>
        <p:txBody>
          <a:bodyPr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IN" sz="3200" dirty="0">
                <a:solidFill>
                  <a:schemeClr val="bg1"/>
                </a:solidFill>
              </a:rPr>
              <a:t>mart Water Level And Quality Monitoring via Smart IoT Framework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22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58226" y="4701586"/>
            <a:ext cx="4186808" cy="1222874"/>
          </a:xfrm>
        </p:spPr>
        <p:txBody>
          <a:bodyPr anchor="b">
            <a:noAutofit/>
          </a:bodyPr>
          <a:lstStyle/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Team Members: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</a:rPr>
              <a:t>Divyesh</a:t>
            </a:r>
            <a:r>
              <a:rPr lang="en-US" sz="1800" dirty="0">
                <a:solidFill>
                  <a:schemeClr val="bg1"/>
                </a:solidFill>
              </a:rPr>
              <a:t> Narayanan         2018A8PS0453P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Aayush Agarwal               2018A8PS0425P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</a:rPr>
              <a:t>Ansh</a:t>
            </a:r>
            <a:r>
              <a:rPr lang="en-US" sz="1800" dirty="0">
                <a:solidFill>
                  <a:schemeClr val="bg1"/>
                </a:solidFill>
              </a:rPr>
              <a:t> S. Shah                    2018B5PS0917P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</a:rPr>
              <a:t>Neelaksh</a:t>
            </a:r>
            <a:r>
              <a:rPr lang="en-US" sz="1800" dirty="0">
                <a:solidFill>
                  <a:schemeClr val="bg1"/>
                </a:solidFill>
              </a:rPr>
              <a:t> Singh                2018A3PS0337P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</a:rPr>
              <a:t>Divyansh</a:t>
            </a:r>
            <a:r>
              <a:rPr lang="en-US" sz="1800" dirty="0">
                <a:solidFill>
                  <a:schemeClr val="bg1"/>
                </a:solidFill>
              </a:rPr>
              <a:t> Agarwal           2018A3PS0791P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5984" y="4532226"/>
            <a:ext cx="4490067" cy="161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The Guidance of:-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Vinay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Chamola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US" dirty="0">
                <a:solidFill>
                  <a:schemeClr val="bg1"/>
                </a:solidFill>
              </a:rPr>
              <a:t>Department of Electrical and Electronics Engineering 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42E-E65E-479D-AADC-6F3248A3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3" y="226512"/>
            <a:ext cx="8481506" cy="850106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Inspiration for the Project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9BAD-C286-4EBF-8EB4-C269DFDB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Water is a precious resource which must be used with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vast systems, supervision of the water levels and tank maintenance is difficult.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can be implemented in the </a:t>
            </a:r>
            <a:r>
              <a:rPr lang="en-US" b="1" u="sng" dirty="0"/>
              <a:t>BITS </a:t>
            </a:r>
            <a:r>
              <a:rPr lang="en-US" b="1" u="sng" dirty="0" err="1"/>
              <a:t>Pilani</a:t>
            </a:r>
            <a:r>
              <a:rPr lang="en-US" b="1" u="sng" dirty="0"/>
              <a:t> campus</a:t>
            </a:r>
            <a:r>
              <a:rPr lang="en-US" dirty="0"/>
              <a:t>, especially considering the water supply in </a:t>
            </a:r>
            <a:r>
              <a:rPr lang="en-US" dirty="0" err="1"/>
              <a:t>Pilani</a:t>
            </a:r>
            <a:r>
              <a:rPr lang="en-US" dirty="0"/>
              <a:t>, conserving water and taking a further stride in making our campus into a </a:t>
            </a:r>
            <a:r>
              <a:rPr lang="en-US" b="1" dirty="0"/>
              <a:t>“Smart Campus”</a:t>
            </a:r>
            <a:r>
              <a:rPr lang="en-US" dirty="0"/>
              <a:t>. 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B3622-8C7B-47B4-A7C5-13EE8D0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2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74638"/>
            <a:ext cx="6667928" cy="1325562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70" y="1600200"/>
            <a:ext cx="11724564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OBJECTIVE-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/>
              <a:t>Monitoring and maintaining sufficient water level in the tanks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/>
              <a:t>Limiting water wastage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/>
              <a:t>Maintaining the water quality in the tanks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000" dirty="0"/>
              <a:t>Making the supervision of the entire process easy</a:t>
            </a:r>
            <a:endParaRPr lang="en-US" sz="3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5" name="Slide Number Placeholder 4">
            <a:extLst>
              <a:ext uri="{FF2B5EF4-FFF2-40B4-BE49-F238E27FC236}">
                <a16:creationId xmlns:a16="http://schemas.microsoft.com/office/drawing/2014/main" id="{DE923F88-7E7C-4B4B-B01D-5956A4C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587" y="6237313"/>
            <a:ext cx="815413" cy="293117"/>
          </a:xfr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8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8677-27F0-4C42-9D41-3A9AAC02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Solution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78C9-A621-45FD-BD3D-E589CFAF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Water level monitoring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Automation of the Water Pump Motors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Water Quality Monitoring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Evaluation of Water Consumption Demand – Machine Learning helping to understand the times there are peaks and troughs in the water consumption and accordingly ensuring the water level in the tank will be sufficient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Interface – An mobile app for the concerned authority to access the real-time data on the go with override control on the motors in case of emergency.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E6133-43DC-4F56-835F-209D3CFB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331-DE13-48E5-80FE-0F8274AB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Implementation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FD3F4-5C60-4654-8A82-76FA1ABE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45D1B-F739-472A-AB43-FA99C336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012" y="2062868"/>
            <a:ext cx="2924175" cy="2867025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A3039C61-E7B4-48A3-B982-598A84DFB3E8}"/>
              </a:ext>
            </a:extLst>
          </p:cNvPr>
          <p:cNvSpPr/>
          <p:nvPr/>
        </p:nvSpPr>
        <p:spPr>
          <a:xfrm flipH="1">
            <a:off x="779644" y="1538633"/>
            <a:ext cx="6121669" cy="1116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C9596-DA02-419E-BCC2-AB82C5CD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6373" y="3178904"/>
            <a:ext cx="2045577" cy="1209447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8E5A11B4-455E-4085-AE7A-21FA4567A171}"/>
              </a:ext>
            </a:extLst>
          </p:cNvPr>
          <p:cNvSpPr/>
          <p:nvPr/>
        </p:nvSpPr>
        <p:spPr>
          <a:xfrm>
            <a:off x="3924440" y="3458914"/>
            <a:ext cx="683394" cy="5905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9350CCED-A3E5-4348-83E5-211BC0F30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99" b="16233"/>
          <a:stretch/>
        </p:blipFill>
        <p:spPr>
          <a:xfrm>
            <a:off x="4607834" y="3022562"/>
            <a:ext cx="2045578" cy="1365789"/>
          </a:xfrm>
          <a:prstGeom prst="rect">
            <a:avLst/>
          </a:prstGeom>
        </p:spPr>
      </p:pic>
      <p:pic>
        <p:nvPicPr>
          <p:cNvPr id="14" name="Picture 2" descr="Image result for digital temperature ds 18">
            <a:extLst>
              <a:ext uri="{FF2B5EF4-FFF2-40B4-BE49-F238E27FC236}">
                <a16:creationId xmlns:a16="http://schemas.microsoft.com/office/drawing/2014/main" id="{0588A9F7-3786-44E1-B123-535B114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83" y="2897204"/>
            <a:ext cx="1899339" cy="156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D59F43BE-B8D7-4273-8CE3-C36E04C5FB3A}"/>
              </a:ext>
            </a:extLst>
          </p:cNvPr>
          <p:cNvSpPr/>
          <p:nvPr/>
        </p:nvSpPr>
        <p:spPr>
          <a:xfrm>
            <a:off x="6594708" y="3410205"/>
            <a:ext cx="683394" cy="5905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3354A-CB57-4E42-9DA6-9B602B3FB75B}"/>
              </a:ext>
            </a:extLst>
          </p:cNvPr>
          <p:cNvSpPr txBox="1"/>
          <p:nvPr/>
        </p:nvSpPr>
        <p:spPr>
          <a:xfrm>
            <a:off x="4677878" y="4504126"/>
            <a:ext cx="197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Analog pH sensor with Electrode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D3289-2B15-4A28-AF49-294738F5EB2E}"/>
              </a:ext>
            </a:extLst>
          </p:cNvPr>
          <p:cNvSpPr txBox="1"/>
          <p:nvPr/>
        </p:nvSpPr>
        <p:spPr>
          <a:xfrm>
            <a:off x="1867300" y="4504200"/>
            <a:ext cx="21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Waterproof HC-SR04 Ultrasound module 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C79EA-AEF7-44A1-BA11-BC39EA0BFFEE}"/>
              </a:ext>
            </a:extLst>
          </p:cNvPr>
          <p:cNvSpPr txBox="1"/>
          <p:nvPr/>
        </p:nvSpPr>
        <p:spPr>
          <a:xfrm>
            <a:off x="7278103" y="4466124"/>
            <a:ext cx="176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/>
              <a:t>DS18B20 Digital Temperature</a:t>
            </a:r>
            <a:endParaRPr lang="en-IN" dirty="0"/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84CA45-315C-4265-9641-91E10E8ED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8966" y="3448255"/>
            <a:ext cx="536494" cy="4694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58C966A-699A-466D-86BD-6590C11292A1}"/>
              </a:ext>
            </a:extLst>
          </p:cNvPr>
          <p:cNvGrpSpPr/>
          <p:nvPr/>
        </p:nvGrpSpPr>
        <p:grpSpPr>
          <a:xfrm>
            <a:off x="4904542" y="5142262"/>
            <a:ext cx="2311725" cy="1380245"/>
            <a:chOff x="2332696" y="1051512"/>
            <a:chExt cx="2311725" cy="138024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7B543-024D-4936-8D1D-CEAF642FDD64}"/>
                </a:ext>
              </a:extLst>
            </p:cNvPr>
            <p:cNvSpPr/>
            <p:nvPr/>
          </p:nvSpPr>
          <p:spPr>
            <a:xfrm>
              <a:off x="2332696" y="1051512"/>
              <a:ext cx="2311725" cy="13802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7CF208BC-7C8E-47BF-A19B-6E03762095F4}"/>
                </a:ext>
              </a:extLst>
            </p:cNvPr>
            <p:cNvSpPr txBox="1"/>
            <p:nvPr/>
          </p:nvSpPr>
          <p:spPr>
            <a:xfrm>
              <a:off x="2400074" y="1118890"/>
              <a:ext cx="2176969" cy="1245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Electrical conductivity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A215D9-4836-4E21-8930-F6F3B49CB575}"/>
              </a:ext>
            </a:extLst>
          </p:cNvPr>
          <p:cNvGrpSpPr/>
          <p:nvPr/>
        </p:nvGrpSpPr>
        <p:grpSpPr>
          <a:xfrm>
            <a:off x="1803298" y="5116550"/>
            <a:ext cx="2311725" cy="1380245"/>
            <a:chOff x="4859430" y="1035183"/>
            <a:chExt cx="2311725" cy="138024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C9913AF-D895-4E32-AA20-B17AF02642FF}"/>
                </a:ext>
              </a:extLst>
            </p:cNvPr>
            <p:cNvSpPr/>
            <p:nvPr/>
          </p:nvSpPr>
          <p:spPr>
            <a:xfrm>
              <a:off x="4859430" y="1035183"/>
              <a:ext cx="2311725" cy="13802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FF0F2F28-4EA7-4109-A7F2-55790C7EEC19}"/>
                </a:ext>
              </a:extLst>
            </p:cNvPr>
            <p:cNvSpPr txBox="1"/>
            <p:nvPr/>
          </p:nvSpPr>
          <p:spPr>
            <a:xfrm>
              <a:off x="4926808" y="1102561"/>
              <a:ext cx="2176969" cy="1245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Oxidation reduction potential (ORP)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747669-A1EA-40FE-8437-3CC845BBE27C}"/>
              </a:ext>
            </a:extLst>
          </p:cNvPr>
          <p:cNvGrpSpPr/>
          <p:nvPr/>
        </p:nvGrpSpPr>
        <p:grpSpPr>
          <a:xfrm>
            <a:off x="9503748" y="2991327"/>
            <a:ext cx="2311725" cy="1380245"/>
            <a:chOff x="7286742" y="1035183"/>
            <a:chExt cx="2311725" cy="138024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D379CE6-D495-4A47-AD22-B14AD682C479}"/>
                </a:ext>
              </a:extLst>
            </p:cNvPr>
            <p:cNvSpPr/>
            <p:nvPr/>
          </p:nvSpPr>
          <p:spPr>
            <a:xfrm>
              <a:off x="7286742" y="1035183"/>
              <a:ext cx="2311725" cy="13802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8C483806-7BD6-41DA-8293-BEA72ECFCEFA}"/>
                </a:ext>
              </a:extLst>
            </p:cNvPr>
            <p:cNvSpPr txBox="1"/>
            <p:nvPr/>
          </p:nvSpPr>
          <p:spPr>
            <a:xfrm>
              <a:off x="7354120" y="1102561"/>
              <a:ext cx="2176969" cy="1245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Turbidity</a:t>
              </a:r>
            </a:p>
          </p:txBody>
        </p:sp>
      </p:grpSp>
      <p:sp>
        <p:nvSpPr>
          <p:cNvPr id="29" name="Plus Sign 28">
            <a:extLst>
              <a:ext uri="{FF2B5EF4-FFF2-40B4-BE49-F238E27FC236}">
                <a16:creationId xmlns:a16="http://schemas.microsoft.com/office/drawing/2014/main" id="{BA27A63F-8890-4014-B5FA-236097EDA0F6}"/>
              </a:ext>
            </a:extLst>
          </p:cNvPr>
          <p:cNvSpPr/>
          <p:nvPr/>
        </p:nvSpPr>
        <p:spPr>
          <a:xfrm>
            <a:off x="7286494" y="5456045"/>
            <a:ext cx="683394" cy="5905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DA01460E-2B11-4CE5-AB3C-40547F66FABA}"/>
              </a:ext>
            </a:extLst>
          </p:cNvPr>
          <p:cNvSpPr/>
          <p:nvPr/>
        </p:nvSpPr>
        <p:spPr>
          <a:xfrm>
            <a:off x="4210460" y="5456045"/>
            <a:ext cx="683394" cy="5905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49A3DC2-43FD-4600-AFCC-57A3BF5C521D}"/>
              </a:ext>
            </a:extLst>
          </p:cNvPr>
          <p:cNvSpPr/>
          <p:nvPr/>
        </p:nvSpPr>
        <p:spPr>
          <a:xfrm>
            <a:off x="1086215" y="5456045"/>
            <a:ext cx="683394" cy="5905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4D7085-17A0-4A1B-80D8-DDC6F1209B1C}"/>
              </a:ext>
            </a:extLst>
          </p:cNvPr>
          <p:cNvGrpSpPr/>
          <p:nvPr/>
        </p:nvGrpSpPr>
        <p:grpSpPr>
          <a:xfrm>
            <a:off x="8106480" y="5059153"/>
            <a:ext cx="2311725" cy="1380245"/>
            <a:chOff x="7286742" y="1035183"/>
            <a:chExt cx="2311725" cy="138024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972560D-E1FB-47B2-9B94-D13E5C9070AC}"/>
                </a:ext>
              </a:extLst>
            </p:cNvPr>
            <p:cNvSpPr/>
            <p:nvPr/>
          </p:nvSpPr>
          <p:spPr>
            <a:xfrm>
              <a:off x="7286742" y="1035183"/>
              <a:ext cx="2311725" cy="13802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EB61F6C8-9498-476F-8242-05134B4F5B74}"/>
                </a:ext>
              </a:extLst>
            </p:cNvPr>
            <p:cNvSpPr txBox="1"/>
            <p:nvPr/>
          </p:nvSpPr>
          <p:spPr>
            <a:xfrm>
              <a:off x="7354120" y="1102561"/>
              <a:ext cx="2176969" cy="1245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Dissolved Oxygen Sensor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42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D24D-DBF7-4EAC-9F8D-C37E1E0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4F32B-2F53-4A66-9794-6D90474C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59DAD-6E54-458A-9E6B-814C3C59F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5427"/>
            <a:ext cx="1305908" cy="128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A7CA9-0316-4798-9EB7-390D50434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5122"/>
            <a:ext cx="1408646" cy="1381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F9275-20A8-41C3-AE23-97797C68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0" y="1246759"/>
            <a:ext cx="1305908" cy="1280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C76BF6-791F-487C-BB1D-CEC78A4A7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91" y="5202246"/>
            <a:ext cx="1408646" cy="1381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FBEBD-1961-4DE1-891A-DA66FB46D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" y="4298182"/>
            <a:ext cx="1408646" cy="13811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4FAB32-0633-4A5D-90B8-56CB50E9F2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47608" y="1886952"/>
            <a:ext cx="484350" cy="15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CD2C3D-A984-49D3-B9C3-93FA8EE0BF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05909" y="2555620"/>
            <a:ext cx="1629396" cy="104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E93C34-D655-4046-9E88-41C1B4314810}"/>
              </a:ext>
            </a:extLst>
          </p:cNvPr>
          <p:cNvCxnSpPr>
            <a:cxnSpLocks/>
          </p:cNvCxnSpPr>
          <p:nvPr/>
        </p:nvCxnSpPr>
        <p:spPr>
          <a:xfrm>
            <a:off x="1408646" y="3723805"/>
            <a:ext cx="1408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6D4CE6-3CBD-4D87-8F07-DC2B0F7F9D0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82537" y="3936733"/>
            <a:ext cx="349421" cy="195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BD11-A687-40B1-BD7E-DE7D3692C63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483395" y="3843519"/>
            <a:ext cx="1451910" cy="114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45D0D82-7935-4EF2-B0CC-02175AE76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2791" y="2642593"/>
            <a:ext cx="1157696" cy="206617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E05D3607-4CD8-49FC-BBE3-02DB414A6B27}"/>
              </a:ext>
            </a:extLst>
          </p:cNvPr>
          <p:cNvSpPr/>
          <p:nvPr/>
        </p:nvSpPr>
        <p:spPr>
          <a:xfrm>
            <a:off x="4369869" y="3336957"/>
            <a:ext cx="1395584" cy="59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B2258B-C222-4EF9-974E-E565EA9A3775}"/>
              </a:ext>
            </a:extLst>
          </p:cNvPr>
          <p:cNvGrpSpPr/>
          <p:nvPr/>
        </p:nvGrpSpPr>
        <p:grpSpPr>
          <a:xfrm>
            <a:off x="5925718" y="3054691"/>
            <a:ext cx="1822104" cy="1163136"/>
            <a:chOff x="7286742" y="1035183"/>
            <a:chExt cx="2311725" cy="138024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7ABC434-856E-405B-A2E0-C37ECAB598B3}"/>
                </a:ext>
              </a:extLst>
            </p:cNvPr>
            <p:cNvSpPr/>
            <p:nvPr/>
          </p:nvSpPr>
          <p:spPr>
            <a:xfrm>
              <a:off x="7286742" y="1035183"/>
              <a:ext cx="2311725" cy="13802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22B21FAA-AF62-4F64-8F2B-70942E5204FF}"/>
                </a:ext>
              </a:extLst>
            </p:cNvPr>
            <p:cNvSpPr txBox="1"/>
            <p:nvPr/>
          </p:nvSpPr>
          <p:spPr>
            <a:xfrm>
              <a:off x="7354120" y="1102561"/>
              <a:ext cx="2176969" cy="1245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Server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(</a:t>
              </a:r>
              <a:r>
                <a:rPr lang="en-US" sz="2200" kern="1200" dirty="0" err="1"/>
                <a:t>Thingspeak</a:t>
              </a:r>
              <a:r>
                <a:rPr lang="en-US" sz="2200" kern="1200" dirty="0"/>
                <a:t>)</a:t>
              </a:r>
            </a:p>
          </p:txBody>
        </p:sp>
      </p:grpSp>
      <p:pic>
        <p:nvPicPr>
          <p:cNvPr id="37" name="Content Placeholder 23" descr="mobile iq 4 i mobile iq3 i mobile i">
            <a:extLst>
              <a:ext uri="{FF2B5EF4-FFF2-40B4-BE49-F238E27FC236}">
                <a16:creationId xmlns:a16="http://schemas.microsoft.com/office/drawing/2014/main" id="{DA964D31-7912-4654-8EB0-50BF1AD72C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02" y="1173270"/>
            <a:ext cx="1658632" cy="1658632"/>
          </a:xfrm>
          <a:prstGeom prst="rect">
            <a:avLst/>
          </a:prstGeom>
        </p:spPr>
      </p:pic>
      <p:sp>
        <p:nvSpPr>
          <p:cNvPr id="35" name="Arrow: Left-Up 34">
            <a:extLst>
              <a:ext uri="{FF2B5EF4-FFF2-40B4-BE49-F238E27FC236}">
                <a16:creationId xmlns:a16="http://schemas.microsoft.com/office/drawing/2014/main" id="{B6A5F13C-5F89-4C26-A00C-3EC4BCB122A1}"/>
              </a:ext>
            </a:extLst>
          </p:cNvPr>
          <p:cNvSpPr/>
          <p:nvPr/>
        </p:nvSpPr>
        <p:spPr>
          <a:xfrm rot="8174933">
            <a:off x="7957490" y="2951902"/>
            <a:ext cx="1597426" cy="125584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4B521A-9673-4754-8AE8-731D01746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288718" y="3766336"/>
            <a:ext cx="1547563" cy="11631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6A3A796-20CA-49A1-AD47-4C377A549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18834" y="3795519"/>
            <a:ext cx="639557" cy="114143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C7AE4F-3BD3-465A-9901-5ACEC61ECB13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9758391" y="4347905"/>
            <a:ext cx="530327" cy="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88215-E4D0-4A9E-AA54-37CCFED11A16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>
            <a:off x="11062500" y="4929473"/>
            <a:ext cx="23930" cy="40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3AC6439-A51D-4480-B040-F3C863130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2107" y="5339349"/>
            <a:ext cx="1408646" cy="9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Materials</a:t>
            </a:r>
            <a:r>
              <a:rPr lang="en-US" dirty="0"/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905698"/>
              </p:ext>
            </p:extLst>
          </p:nvPr>
        </p:nvGraphicFramePr>
        <p:xfrm>
          <a:off x="609600" y="1600200"/>
          <a:ext cx="10972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7658497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75364940"/>
                    </a:ext>
                  </a:extLst>
                </a:gridCol>
                <a:gridCol w="1453243">
                  <a:extLst>
                    <a:ext uri="{9D8B030D-6E8A-4147-A177-3AD203B41FA5}">
                      <a16:colId xmlns:a16="http://schemas.microsoft.com/office/drawing/2014/main" val="1143580326"/>
                    </a:ext>
                  </a:extLst>
                </a:gridCol>
                <a:gridCol w="3499757">
                  <a:extLst>
                    <a:ext uri="{9D8B030D-6E8A-4147-A177-3AD203B41FA5}">
                      <a16:colId xmlns:a16="http://schemas.microsoft.com/office/drawing/2014/main" val="45373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per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3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ESPE266 Node 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DS18B20 Digital 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 electrode probe </a:t>
                      </a:r>
                      <a:r>
                        <a:rPr lang="en-US" dirty="0" err="1"/>
                        <a:t>bnc</a:t>
                      </a:r>
                      <a:r>
                        <a:rPr lang="en-US" dirty="0"/>
                        <a:t> + pH0-14 </a:t>
                      </a:r>
                      <a:r>
                        <a:rPr lang="en-US" dirty="0" err="1"/>
                        <a:t>ph</a:t>
                      </a:r>
                      <a:r>
                        <a:rPr lang="en-US" dirty="0"/>
                        <a:t>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9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Waterproof Transceiver for HC-SR04 (</a:t>
                      </a:r>
                      <a:r>
                        <a:rPr lang="en-US" dirty="0" err="1"/>
                        <a:t>Zhipo</a:t>
                      </a:r>
                      <a:r>
                        <a:rPr lang="en-US" dirty="0"/>
                        <a:t>) (Set of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9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5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9212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 ZG516 -Computer Organization and Software Systems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76DB-C4B4-46F1-926D-41EFCFC3A86A}" type="slidenum"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55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320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1_Office Theme</vt:lpstr>
      <vt:lpstr>2_Office Theme</vt:lpstr>
      <vt:lpstr>Smart Water Level And Quality Monitoring via Smart IoT Framework</vt:lpstr>
      <vt:lpstr>Inspiration for the Project</vt:lpstr>
      <vt:lpstr>Objective of the Project</vt:lpstr>
      <vt:lpstr>Our Solution</vt:lpstr>
      <vt:lpstr>Implementation</vt:lpstr>
      <vt:lpstr>PowerPoint Presentation</vt:lpstr>
      <vt:lpstr>Materials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Level(Quality?) Detection and Management System</dc:title>
  <dc:creator>narayan srinivas</dc:creator>
  <cp:lastModifiedBy>narayan srinivas</cp:lastModifiedBy>
  <cp:revision>29</cp:revision>
  <dcterms:created xsi:type="dcterms:W3CDTF">2018-11-14T19:18:00Z</dcterms:created>
  <dcterms:modified xsi:type="dcterms:W3CDTF">2018-11-15T12:56:56Z</dcterms:modified>
</cp:coreProperties>
</file>