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5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5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1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1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0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0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6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5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4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3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B00BF7-B081-4039-A17C-3B1216E6A176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1D78F7-BAAA-4B09-B090-2A7BF9A4A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1EDE-0A85-4A89-BA6F-27139164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635761"/>
            <a:ext cx="6815669" cy="3386664"/>
          </a:xfrm>
        </p:spPr>
        <p:txBody>
          <a:bodyPr/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lang="en-GB" sz="1100" b="1" dirty="0">
                <a:latin typeface="Times New Roman"/>
                <a:cs typeface="Times New Roman"/>
              </a:rPr>
              <a:t>DE</a:t>
            </a:r>
            <a:r>
              <a:rPr lang="en-GB" sz="1100" b="1" spc="-15" dirty="0">
                <a:latin typeface="Times New Roman"/>
                <a:cs typeface="Times New Roman"/>
              </a:rPr>
              <a:t>S</a:t>
            </a:r>
            <a:r>
              <a:rPr lang="en-GB" sz="1100" b="1" dirty="0">
                <a:latin typeface="Times New Roman"/>
                <a:cs typeface="Times New Roman"/>
              </a:rPr>
              <a:t>I</a:t>
            </a:r>
            <a:r>
              <a:rPr lang="en-GB" sz="1100" b="1" spc="-15" dirty="0">
                <a:latin typeface="Times New Roman"/>
                <a:cs typeface="Times New Roman"/>
              </a:rPr>
              <a:t>G</a:t>
            </a:r>
            <a:r>
              <a:rPr lang="en-GB" sz="1100" b="1" dirty="0">
                <a:latin typeface="Times New Roman"/>
                <a:cs typeface="Times New Roman"/>
              </a:rPr>
              <a:t>N</a:t>
            </a:r>
            <a:r>
              <a:rPr lang="en-GB" sz="1100" b="1" spc="-20" dirty="0">
                <a:latin typeface="Times New Roman"/>
                <a:cs typeface="Times New Roman"/>
              </a:rPr>
              <a:t> </a:t>
            </a:r>
            <a:r>
              <a:rPr lang="en-GB" sz="1100" b="1" spc="-10" dirty="0">
                <a:latin typeface="Times New Roman"/>
                <a:cs typeface="Times New Roman"/>
              </a:rPr>
              <a:t>P</a:t>
            </a:r>
            <a:r>
              <a:rPr lang="en-GB" sz="1100" b="1" dirty="0">
                <a:latin typeface="Times New Roman"/>
                <a:cs typeface="Times New Roman"/>
              </a:rPr>
              <a:t>R</a:t>
            </a:r>
            <a:r>
              <a:rPr lang="en-GB" sz="1100" b="1" spc="-15" dirty="0">
                <a:latin typeface="Times New Roman"/>
                <a:cs typeface="Times New Roman"/>
              </a:rPr>
              <a:t>O</a:t>
            </a:r>
            <a:r>
              <a:rPr lang="en-GB" sz="1100" b="1" dirty="0">
                <a:latin typeface="Times New Roman"/>
                <a:cs typeface="Times New Roman"/>
              </a:rPr>
              <a:t>PO</a:t>
            </a:r>
            <a:r>
              <a:rPr lang="en-GB" sz="1100" b="1" spc="-15" dirty="0">
                <a:latin typeface="Times New Roman"/>
                <a:cs typeface="Times New Roman"/>
              </a:rPr>
              <a:t>S</a:t>
            </a:r>
            <a:r>
              <a:rPr lang="en-GB" sz="1100" b="1" dirty="0">
                <a:latin typeface="Times New Roman"/>
                <a:cs typeface="Times New Roman"/>
              </a:rPr>
              <a:t>AL</a:t>
            </a:r>
            <a:r>
              <a:rPr lang="en-GB" sz="1100" b="1" spc="-80" dirty="0">
                <a:latin typeface="Times New Roman"/>
                <a:cs typeface="Times New Roman"/>
              </a:rPr>
              <a:t> </a:t>
            </a:r>
            <a:r>
              <a:rPr lang="en-GB" sz="1100" b="1" dirty="0">
                <a:latin typeface="Times New Roman"/>
                <a:cs typeface="Times New Roman"/>
              </a:rPr>
              <a:t>F</a:t>
            </a:r>
            <a:r>
              <a:rPr lang="en-GB" sz="1100" b="1" spc="-15" dirty="0">
                <a:latin typeface="Times New Roman"/>
                <a:cs typeface="Times New Roman"/>
              </a:rPr>
              <a:t>O</a:t>
            </a:r>
            <a:r>
              <a:rPr lang="en-GB" sz="1100" b="1" dirty="0">
                <a:latin typeface="Times New Roman"/>
                <a:cs typeface="Times New Roman"/>
              </a:rPr>
              <a:t>R</a:t>
            </a:r>
            <a:r>
              <a:rPr lang="en-GB" sz="1100" b="1" spc="-20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SOHO</a:t>
            </a:r>
            <a:br>
              <a:rPr lang="en-GB" sz="1100" dirty="0">
                <a:latin typeface="Times New Roman"/>
                <a:cs typeface="Times New Roman"/>
              </a:rPr>
            </a:b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spc="-5" dirty="0">
                <a:latin typeface="Times New Roman"/>
                <a:cs typeface="Times New Roman"/>
              </a:rPr>
              <a:t>PROJE</a:t>
            </a:r>
            <a:r>
              <a:rPr lang="en-GB" sz="1100" b="1" spc="5" dirty="0">
                <a:latin typeface="Times New Roman"/>
                <a:cs typeface="Times New Roman"/>
              </a:rPr>
              <a:t>C</a:t>
            </a:r>
            <a:r>
              <a:rPr lang="en-GB" sz="1100" b="1" spc="-5" dirty="0">
                <a:latin typeface="Times New Roman"/>
                <a:cs typeface="Times New Roman"/>
              </a:rPr>
              <a:t>T</a:t>
            </a:r>
            <a:r>
              <a:rPr lang="en-GB" sz="1100" b="1" spc="-60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REPO</a:t>
            </a:r>
            <a:r>
              <a:rPr lang="en-GB" sz="1100" b="1" spc="5" dirty="0">
                <a:latin typeface="Times New Roman"/>
                <a:cs typeface="Times New Roman"/>
              </a:rPr>
              <a:t>R</a:t>
            </a:r>
            <a:r>
              <a:rPr lang="en-GB" sz="1100" b="1" spc="-5" dirty="0">
                <a:latin typeface="Times New Roman"/>
                <a:cs typeface="Times New Roman"/>
              </a:rPr>
              <a:t>T</a:t>
            </a:r>
            <a:br>
              <a:rPr lang="en-GB" sz="1100" dirty="0">
                <a:latin typeface="Times New Roman"/>
                <a:cs typeface="Times New Roman"/>
              </a:rPr>
            </a:b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i="1" spc="-5" dirty="0">
                <a:latin typeface="Times New Roman"/>
                <a:cs typeface="Times New Roman"/>
              </a:rPr>
              <a:t>Submitted</a:t>
            </a:r>
            <a:r>
              <a:rPr lang="en-GB" sz="1100" b="1" i="1" spc="-75" dirty="0">
                <a:latin typeface="Times New Roman"/>
                <a:cs typeface="Times New Roman"/>
              </a:rPr>
              <a:t> </a:t>
            </a:r>
            <a:r>
              <a:rPr lang="en-GB" sz="1100" b="1" i="1" spc="-5" dirty="0">
                <a:latin typeface="Times New Roman"/>
                <a:cs typeface="Times New Roman"/>
              </a:rPr>
              <a:t>by</a:t>
            </a:r>
            <a:br>
              <a:rPr lang="en-GB" sz="1100" dirty="0">
                <a:latin typeface="Times New Roman"/>
                <a:cs typeface="Times New Roman"/>
              </a:rPr>
            </a:b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i="1" spc="-10" dirty="0" err="1">
                <a:latin typeface="Times New Roman"/>
                <a:cs typeface="Times New Roman"/>
              </a:rPr>
              <a:t>Di</a:t>
            </a:r>
            <a:r>
              <a:rPr lang="en-GB" sz="1100" b="1" i="1" dirty="0" err="1">
                <a:latin typeface="Times New Roman"/>
                <a:cs typeface="Times New Roman"/>
              </a:rPr>
              <a:t>v</a:t>
            </a:r>
            <a:r>
              <a:rPr lang="en-GB" sz="1100" b="1" i="1" spc="-15" dirty="0" err="1">
                <a:latin typeface="Times New Roman"/>
                <a:cs typeface="Times New Roman"/>
              </a:rPr>
              <a:t>y</a:t>
            </a:r>
            <a:r>
              <a:rPr lang="en-GB" sz="1100" b="1" i="1" spc="-10" dirty="0" err="1">
                <a:latin typeface="Times New Roman"/>
                <a:cs typeface="Times New Roman"/>
              </a:rPr>
              <a:t>a</a:t>
            </a:r>
            <a:r>
              <a:rPr lang="en-GB" sz="1100" b="1" i="1" spc="-15" dirty="0" err="1">
                <a:latin typeface="Times New Roman"/>
                <a:cs typeface="Times New Roman"/>
              </a:rPr>
              <a:t>n</a:t>
            </a:r>
            <a:r>
              <a:rPr lang="en-GB" sz="1100" b="1" i="1" spc="-10" dirty="0" err="1">
                <a:latin typeface="Times New Roman"/>
                <a:cs typeface="Times New Roman"/>
              </a:rPr>
              <a:t>s</a:t>
            </a:r>
            <a:r>
              <a:rPr lang="en-GB" sz="1100" b="1" i="1" dirty="0" err="1">
                <a:latin typeface="Times New Roman"/>
                <a:cs typeface="Times New Roman"/>
              </a:rPr>
              <a:t>h</a:t>
            </a:r>
            <a:r>
              <a:rPr lang="en-GB" sz="1100" b="1" i="1" spc="-80" dirty="0">
                <a:latin typeface="Times New Roman"/>
                <a:cs typeface="Times New Roman"/>
              </a:rPr>
              <a:t> </a:t>
            </a:r>
            <a:r>
              <a:rPr lang="en-GB" sz="1100" b="1" i="1" spc="-15" dirty="0">
                <a:latin typeface="Times New Roman"/>
                <a:cs typeface="Times New Roman"/>
              </a:rPr>
              <a:t>S</a:t>
            </a:r>
            <a:r>
              <a:rPr lang="en-GB" sz="1100" b="1" i="1" dirty="0">
                <a:latin typeface="Times New Roman"/>
                <a:cs typeface="Times New Roman"/>
              </a:rPr>
              <a:t>h</a:t>
            </a:r>
            <a:r>
              <a:rPr lang="en-GB" sz="1100" b="1" i="1" spc="-15" dirty="0">
                <a:latin typeface="Times New Roman"/>
                <a:cs typeface="Times New Roman"/>
              </a:rPr>
              <a:t>u</a:t>
            </a:r>
            <a:r>
              <a:rPr lang="en-GB" sz="1100" b="1" i="1" spc="-10" dirty="0">
                <a:latin typeface="Times New Roman"/>
                <a:cs typeface="Times New Roman"/>
              </a:rPr>
              <a:t>kla</a:t>
            </a:r>
            <a:r>
              <a:rPr lang="en-GB" sz="1100" b="1" i="1" spc="-15" dirty="0">
                <a:latin typeface="Times New Roman"/>
                <a:cs typeface="Times New Roman"/>
              </a:rPr>
              <a:t>(</a:t>
            </a:r>
            <a:r>
              <a:rPr lang="en-GB" sz="1100" b="1" i="1" dirty="0">
                <a:latin typeface="Times New Roman"/>
                <a:cs typeface="Times New Roman"/>
              </a:rPr>
              <a:t>R</a:t>
            </a:r>
            <a:r>
              <a:rPr lang="en-GB" sz="1100" b="1" i="1" spc="-15" dirty="0">
                <a:latin typeface="Times New Roman"/>
                <a:cs typeface="Times New Roman"/>
              </a:rPr>
              <a:t>A</a:t>
            </a:r>
            <a:r>
              <a:rPr lang="en-GB" sz="1100" b="1" i="1" spc="-10" dirty="0">
                <a:latin typeface="Times New Roman"/>
                <a:cs typeface="Times New Roman"/>
              </a:rPr>
              <a:t>2111031010112</a:t>
            </a:r>
            <a:r>
              <a:rPr lang="en-GB" sz="1100" b="1" i="1" dirty="0">
                <a:latin typeface="Times New Roman"/>
                <a:cs typeface="Times New Roman"/>
              </a:rPr>
              <a:t>)</a:t>
            </a: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i="1" spc="-20" dirty="0">
                <a:latin typeface="Times New Roman"/>
                <a:cs typeface="Times New Roman"/>
              </a:rPr>
              <a:t>Yuvraj(RA2111031010097)</a:t>
            </a: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i="1" spc="-5" dirty="0">
                <a:latin typeface="Times New Roman"/>
                <a:cs typeface="Times New Roman"/>
              </a:rPr>
              <a:t>Aditya Mishra(RA2111031010110) </a:t>
            </a:r>
            <a:r>
              <a:rPr lang="en-GB" sz="1100" b="1" i="1" dirty="0">
                <a:latin typeface="Times New Roman"/>
                <a:cs typeface="Times New Roman"/>
              </a:rPr>
              <a:t> </a:t>
            </a:r>
            <a:br>
              <a:rPr lang="en-GB" sz="1100" b="1" i="1" dirty="0">
                <a:latin typeface="Times New Roman"/>
                <a:cs typeface="Times New Roman"/>
              </a:rPr>
            </a:br>
            <a:r>
              <a:rPr lang="en-GB" sz="1100" b="1" i="1" spc="-5" dirty="0">
                <a:latin typeface="Times New Roman"/>
                <a:cs typeface="Times New Roman"/>
              </a:rPr>
              <a:t>Deepanshu</a:t>
            </a:r>
            <a:r>
              <a:rPr lang="en-GB" sz="1100" b="1" i="1" spc="-15" dirty="0">
                <a:latin typeface="Times New Roman"/>
                <a:cs typeface="Times New Roman"/>
              </a:rPr>
              <a:t> </a:t>
            </a:r>
            <a:r>
              <a:rPr lang="en-GB" sz="1100" b="1" i="1" spc="-5" dirty="0">
                <a:latin typeface="Times New Roman"/>
                <a:cs typeface="Times New Roman"/>
              </a:rPr>
              <a:t>(RA2111031010066)</a:t>
            </a: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i="1" spc="-15" dirty="0" err="1">
                <a:latin typeface="Times New Roman"/>
                <a:cs typeface="Times New Roman"/>
              </a:rPr>
              <a:t>Swarnim</a:t>
            </a:r>
            <a:r>
              <a:rPr lang="en-GB" sz="1100" b="1" i="1" spc="-30" dirty="0">
                <a:latin typeface="Times New Roman"/>
                <a:cs typeface="Times New Roman"/>
              </a:rPr>
              <a:t> </a:t>
            </a:r>
            <a:r>
              <a:rPr lang="en-GB" sz="1100" b="1" i="1" spc="-15" dirty="0">
                <a:latin typeface="Times New Roman"/>
                <a:cs typeface="Times New Roman"/>
              </a:rPr>
              <a:t>Gupta(RA2111031010101)</a:t>
            </a:r>
            <a:br>
              <a:rPr lang="en-GB" sz="1100" dirty="0">
                <a:latin typeface="Times New Roman"/>
                <a:cs typeface="Times New Roman"/>
              </a:rPr>
            </a:br>
            <a:br>
              <a:rPr lang="en-GB" sz="1100" dirty="0">
                <a:latin typeface="Times New Roman"/>
                <a:cs typeface="Times New Roman"/>
              </a:rPr>
            </a:b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spc="-5" dirty="0">
                <a:latin typeface="Times New Roman"/>
                <a:cs typeface="Times New Roman"/>
              </a:rPr>
              <a:t>18CSC302J</a:t>
            </a:r>
            <a:r>
              <a:rPr lang="en-GB" sz="1100" b="1" spc="5" dirty="0">
                <a:latin typeface="Times New Roman"/>
                <a:cs typeface="Times New Roman"/>
              </a:rPr>
              <a:t> </a:t>
            </a:r>
            <a:r>
              <a:rPr lang="en-GB" sz="1100" b="1" dirty="0">
                <a:latin typeface="Times New Roman"/>
                <a:cs typeface="Times New Roman"/>
              </a:rPr>
              <a:t>–</a:t>
            </a:r>
            <a:r>
              <a:rPr lang="en-GB" sz="1100" b="1" spc="-15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Computer Networks</a:t>
            </a:r>
            <a:br>
              <a:rPr lang="en-GB" sz="1100" dirty="0">
                <a:latin typeface="Times New Roman"/>
                <a:cs typeface="Times New Roman"/>
              </a:rPr>
            </a:b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i="1" spc="-5" dirty="0">
                <a:latin typeface="Times New Roman"/>
                <a:cs typeface="Times New Roman"/>
              </a:rPr>
              <a:t>SUBMITTED</a:t>
            </a:r>
            <a:r>
              <a:rPr lang="en-GB" sz="1100" b="1" i="1" spc="-55" dirty="0">
                <a:latin typeface="Times New Roman"/>
                <a:cs typeface="Times New Roman"/>
              </a:rPr>
              <a:t> </a:t>
            </a:r>
            <a:r>
              <a:rPr lang="en-GB" sz="1100" b="1" i="1" spc="-5" dirty="0">
                <a:latin typeface="Times New Roman"/>
                <a:cs typeface="Times New Roman"/>
              </a:rPr>
              <a:t>TO</a:t>
            </a: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spc="-5" dirty="0">
                <a:latin typeface="Times New Roman"/>
                <a:cs typeface="Times New Roman"/>
              </a:rPr>
              <a:t>Submitted</a:t>
            </a:r>
            <a:r>
              <a:rPr lang="en-GB" sz="1100" b="1" spc="40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to</a:t>
            </a:r>
            <a:r>
              <a:rPr lang="en-GB" sz="1100" b="1" spc="45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Mrs.</a:t>
            </a:r>
            <a:r>
              <a:rPr lang="en-GB" sz="1100" b="1" spc="35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Geetha</a:t>
            </a:r>
            <a:r>
              <a:rPr lang="en-GB" sz="1100" b="1" spc="345" dirty="0">
                <a:latin typeface="Times New Roman"/>
                <a:cs typeface="Times New Roman"/>
              </a:rPr>
              <a:t> </a:t>
            </a:r>
            <a:r>
              <a:rPr lang="en-GB" sz="1100" b="1" dirty="0">
                <a:latin typeface="Times New Roman"/>
                <a:cs typeface="Times New Roman"/>
              </a:rPr>
              <a:t>G </a:t>
            </a:r>
            <a:r>
              <a:rPr lang="en-GB" sz="1100" b="1" spc="5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Professor,</a:t>
            </a:r>
            <a:r>
              <a:rPr lang="en-GB" sz="1100" b="1" spc="-15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Department</a:t>
            </a:r>
            <a:r>
              <a:rPr lang="en-GB" sz="1100" b="1" spc="-15" dirty="0">
                <a:latin typeface="Times New Roman"/>
                <a:cs typeface="Times New Roman"/>
              </a:rPr>
              <a:t> </a:t>
            </a:r>
            <a:r>
              <a:rPr lang="en-GB" sz="1100" b="1" dirty="0">
                <a:latin typeface="Times New Roman"/>
                <a:cs typeface="Times New Roman"/>
              </a:rPr>
              <a:t>of</a:t>
            </a:r>
            <a:r>
              <a:rPr lang="en-GB" sz="1100" b="1" spc="-40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Networking</a:t>
            </a:r>
            <a:r>
              <a:rPr lang="en-GB" sz="1100" b="1" spc="-20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and</a:t>
            </a:r>
            <a:r>
              <a:rPr lang="en-GB" sz="1100" b="1" spc="-20" dirty="0">
                <a:latin typeface="Times New Roman"/>
                <a:cs typeface="Times New Roman"/>
              </a:rPr>
              <a:t> </a:t>
            </a:r>
            <a:r>
              <a:rPr lang="en-GB" sz="1100" b="1" spc="-5" dirty="0">
                <a:latin typeface="Times New Roman"/>
                <a:cs typeface="Times New Roman"/>
              </a:rPr>
              <a:t>communication</a:t>
            </a: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i="1" spc="-5" dirty="0">
                <a:latin typeface="Times New Roman"/>
                <a:cs typeface="Times New Roman"/>
              </a:rPr>
              <a:t>in</a:t>
            </a:r>
            <a:r>
              <a:rPr lang="en-GB" sz="1100" b="1" i="1" spc="-20" dirty="0">
                <a:latin typeface="Times New Roman"/>
                <a:cs typeface="Times New Roman"/>
              </a:rPr>
              <a:t> </a:t>
            </a:r>
            <a:r>
              <a:rPr lang="en-GB" sz="1100" b="1" i="1" spc="-5" dirty="0">
                <a:latin typeface="Times New Roman"/>
                <a:cs typeface="Times New Roman"/>
              </a:rPr>
              <a:t>partial</a:t>
            </a:r>
            <a:r>
              <a:rPr lang="en-GB" sz="1100" b="1" i="1" spc="10" dirty="0">
                <a:latin typeface="Times New Roman"/>
                <a:cs typeface="Times New Roman"/>
              </a:rPr>
              <a:t> </a:t>
            </a:r>
            <a:r>
              <a:rPr lang="en-GB" sz="1100" b="1" i="1" spc="-5" dirty="0" err="1">
                <a:latin typeface="Times New Roman"/>
                <a:cs typeface="Times New Roman"/>
              </a:rPr>
              <a:t>fulfillment</a:t>
            </a:r>
            <a:r>
              <a:rPr lang="en-GB" sz="1100" b="1" i="1" spc="-15" dirty="0">
                <a:latin typeface="Times New Roman"/>
                <a:cs typeface="Times New Roman"/>
              </a:rPr>
              <a:t> </a:t>
            </a:r>
            <a:r>
              <a:rPr lang="en-GB" sz="1100" b="1" i="1" dirty="0">
                <a:latin typeface="Times New Roman"/>
                <a:cs typeface="Times New Roman"/>
              </a:rPr>
              <a:t>of</a:t>
            </a:r>
            <a:r>
              <a:rPr lang="en-GB" sz="1100" b="1" i="1" spc="-15" dirty="0">
                <a:latin typeface="Times New Roman"/>
                <a:cs typeface="Times New Roman"/>
              </a:rPr>
              <a:t> </a:t>
            </a:r>
            <a:r>
              <a:rPr lang="en-GB" sz="1100" b="1" i="1" spc="-10" dirty="0">
                <a:latin typeface="Times New Roman"/>
                <a:cs typeface="Times New Roman"/>
              </a:rPr>
              <a:t>the</a:t>
            </a:r>
            <a:r>
              <a:rPr lang="en-GB" sz="1100" b="1" i="1" spc="-15" dirty="0">
                <a:latin typeface="Times New Roman"/>
                <a:cs typeface="Times New Roman"/>
              </a:rPr>
              <a:t> </a:t>
            </a:r>
            <a:r>
              <a:rPr lang="en-GB" sz="1100" b="1" i="1" spc="-5" dirty="0">
                <a:latin typeface="Times New Roman"/>
                <a:cs typeface="Times New Roman"/>
              </a:rPr>
              <a:t>requirements</a:t>
            </a:r>
            <a:r>
              <a:rPr lang="en-GB" sz="1100" b="1" i="1" spc="-15" dirty="0">
                <a:latin typeface="Times New Roman"/>
                <a:cs typeface="Times New Roman"/>
              </a:rPr>
              <a:t> </a:t>
            </a:r>
            <a:r>
              <a:rPr lang="en-GB" sz="1100" b="1" i="1" spc="-5" dirty="0">
                <a:latin typeface="Times New Roman"/>
                <a:cs typeface="Times New Roman"/>
              </a:rPr>
              <a:t>for</a:t>
            </a:r>
            <a:r>
              <a:rPr lang="en-GB" sz="1100" b="1" i="1" spc="20" dirty="0">
                <a:latin typeface="Times New Roman"/>
                <a:cs typeface="Times New Roman"/>
              </a:rPr>
              <a:t> </a:t>
            </a:r>
            <a:r>
              <a:rPr lang="en-GB" sz="1100" b="1" i="1" spc="-10" dirty="0">
                <a:latin typeface="Times New Roman"/>
                <a:cs typeface="Times New Roman"/>
              </a:rPr>
              <a:t>the</a:t>
            </a:r>
            <a:r>
              <a:rPr lang="en-GB" sz="1100" b="1" i="1" spc="-15" dirty="0">
                <a:latin typeface="Times New Roman"/>
                <a:cs typeface="Times New Roman"/>
              </a:rPr>
              <a:t> </a:t>
            </a:r>
            <a:r>
              <a:rPr lang="en-GB" sz="1100" b="1" i="1" spc="-5" dirty="0">
                <a:latin typeface="Times New Roman"/>
                <a:cs typeface="Times New Roman"/>
              </a:rPr>
              <a:t>degree</a:t>
            </a:r>
            <a:r>
              <a:rPr lang="en-GB" sz="1100" b="1" i="1" spc="15" dirty="0">
                <a:latin typeface="Times New Roman"/>
                <a:cs typeface="Times New Roman"/>
              </a:rPr>
              <a:t> </a:t>
            </a:r>
            <a:r>
              <a:rPr lang="en-GB" sz="1100" b="1" i="1" spc="-5" dirty="0">
                <a:latin typeface="Times New Roman"/>
                <a:cs typeface="Times New Roman"/>
              </a:rPr>
              <a:t>of</a:t>
            </a:r>
            <a:br>
              <a:rPr lang="en-GB" sz="1100" dirty="0">
                <a:latin typeface="Times New Roman"/>
                <a:cs typeface="Times New Roman"/>
              </a:rPr>
            </a:br>
            <a:r>
              <a:rPr lang="en-GB" sz="1100" b="1" spc="-5" dirty="0">
                <a:latin typeface="Times New Roman"/>
                <a:cs typeface="Times New Roman"/>
              </a:rPr>
              <a:t>BACHELOROFTECHNOLOGY</a:t>
            </a:r>
            <a:br>
              <a:rPr lang="en-GB" sz="1100" dirty="0">
                <a:latin typeface="Times New Roman"/>
                <a:cs typeface="Times New Roman"/>
              </a:rPr>
            </a:b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36727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0C40D-17B9-4D02-A2ED-976608857D3D}"/>
              </a:ext>
            </a:extLst>
          </p:cNvPr>
          <p:cNvSpPr txBox="1"/>
          <p:nvPr/>
        </p:nvSpPr>
        <p:spPr>
          <a:xfrm>
            <a:off x="2311400" y="1005840"/>
            <a:ext cx="7569200" cy="409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"/>
              </a:spcBef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9805" marR="1061085" algn="ctr">
              <a:spcBef>
                <a:spcPts val="360"/>
              </a:spcBef>
              <a:spcAft>
                <a:spcPts val="0"/>
              </a:spcAft>
            </a:pPr>
            <a:r>
              <a:rPr lang="en-US" sz="14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endParaRPr lang="en-GB" sz="14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8350" marR="848995" indent="-6350" algn="just">
              <a:lnSpc>
                <a:spcPct val="158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conclusion, the Small Office Home Office (SOHO) project using Cisco Packet Tracer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successfully achieved its objectives of designing and implementing a network for a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 office or home office environment. The use of Cisco Packet Tracer as a simulation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provided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controlled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design,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configuration,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testing.VLANs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were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configured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separate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departments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users,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appropriate</a:t>
            </a:r>
            <a:r>
              <a:rPr lang="en-US" sz="14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routing protocols and security features were implemented to ensure data integrity and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confidentiality. Cost-effective solutions were considered to meet the budget constraints of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 office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home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office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setup.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730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012FA-551C-4FF6-819F-DB362A07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18" y="1009454"/>
            <a:ext cx="8269164" cy="43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44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1D3A1-AA11-4A76-BA75-CBED640D90C3}"/>
              </a:ext>
            </a:extLst>
          </p:cNvPr>
          <p:cNvSpPr txBox="1"/>
          <p:nvPr/>
        </p:nvSpPr>
        <p:spPr>
          <a:xfrm>
            <a:off x="833120" y="599440"/>
            <a:ext cx="10525760" cy="512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8415" marR="9525" indent="-6350" algn="just">
              <a:lnSpc>
                <a:spcPct val="151900"/>
              </a:lnSpc>
              <a:spcBef>
                <a:spcPts val="5"/>
              </a:spcBef>
            </a:pPr>
            <a:r>
              <a:rPr lang="en-US" sz="1200" dirty="0">
                <a:latin typeface="Times New Roman"/>
                <a:cs typeface="Times New Roman"/>
              </a:rPr>
              <a:t>The Small </a:t>
            </a:r>
            <a:r>
              <a:rPr lang="en-US" sz="1200" spc="-5" dirty="0">
                <a:latin typeface="Times New Roman"/>
                <a:cs typeface="Times New Roman"/>
              </a:rPr>
              <a:t>Office </a:t>
            </a:r>
            <a:r>
              <a:rPr lang="en-US" sz="1200" dirty="0">
                <a:latin typeface="Times New Roman"/>
                <a:cs typeface="Times New Roman"/>
              </a:rPr>
              <a:t>Home </a:t>
            </a:r>
            <a:r>
              <a:rPr lang="en-US" sz="1200" spc="-5" dirty="0">
                <a:latin typeface="Times New Roman"/>
                <a:cs typeface="Times New Roman"/>
              </a:rPr>
              <a:t>Office (SOHO) project </a:t>
            </a:r>
            <a:r>
              <a:rPr lang="en-US" sz="1200" dirty="0">
                <a:latin typeface="Times New Roman"/>
                <a:cs typeface="Times New Roman"/>
              </a:rPr>
              <a:t>aims to </a:t>
            </a:r>
            <a:r>
              <a:rPr lang="en-US" sz="1200" spc="-5" dirty="0">
                <a:latin typeface="Times New Roman"/>
                <a:cs typeface="Times New Roman"/>
              </a:rPr>
              <a:t>design and </a:t>
            </a:r>
            <a:r>
              <a:rPr lang="en-US" sz="1200" dirty="0">
                <a:latin typeface="Times New Roman"/>
                <a:cs typeface="Times New Roman"/>
              </a:rPr>
              <a:t>implement a network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using Cisco </a:t>
            </a:r>
            <a:r>
              <a:rPr lang="en-US" sz="1200" spc="-5" dirty="0">
                <a:latin typeface="Times New Roman"/>
                <a:cs typeface="Times New Roman"/>
              </a:rPr>
              <a:t>Packet Tracer </a:t>
            </a:r>
            <a:r>
              <a:rPr lang="en-US" sz="1200" dirty="0">
                <a:latin typeface="Times New Roman"/>
                <a:cs typeface="Times New Roman"/>
              </a:rPr>
              <a:t>for a small </a:t>
            </a:r>
            <a:r>
              <a:rPr lang="en-US" sz="1200" spc="-5" dirty="0">
                <a:latin typeface="Times New Roman"/>
                <a:cs typeface="Times New Roman"/>
              </a:rPr>
              <a:t>office setup.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network is intended </a:t>
            </a:r>
            <a:r>
              <a:rPr lang="en-US" sz="1200" dirty="0">
                <a:latin typeface="Times New Roman"/>
                <a:cs typeface="Times New Roman"/>
              </a:rPr>
              <a:t>to support the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networking</a:t>
            </a:r>
            <a:r>
              <a:rPr lang="en-US" sz="1200" dirty="0">
                <a:latin typeface="Times New Roman"/>
                <a:cs typeface="Times New Roman"/>
              </a:rPr>
              <a:t> needs</a:t>
            </a:r>
            <a:r>
              <a:rPr lang="en-US" sz="1200" spc="5" dirty="0">
                <a:latin typeface="Times New Roman"/>
                <a:cs typeface="Times New Roman"/>
              </a:rPr>
              <a:t> of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small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office</a:t>
            </a:r>
            <a:r>
              <a:rPr lang="en-US" sz="1200" dirty="0">
                <a:latin typeface="Times New Roman"/>
                <a:cs typeface="Times New Roman"/>
              </a:rPr>
              <a:t> or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home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office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environment,</a:t>
            </a:r>
            <a:r>
              <a:rPr lang="en-US" sz="1200" dirty="0">
                <a:latin typeface="Times New Roman"/>
                <a:cs typeface="Times New Roman"/>
              </a:rPr>
              <a:t> with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emphasis</a:t>
            </a:r>
            <a:r>
              <a:rPr lang="en-US" sz="1200" dirty="0">
                <a:latin typeface="Times New Roman"/>
                <a:cs typeface="Times New Roman"/>
              </a:rPr>
              <a:t> on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scalability,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security,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cost-effectiveness.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52300"/>
              </a:lnSpc>
            </a:pP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network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design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includes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use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of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Cisco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Packet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Tracer,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powerful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simulation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tool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that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allows </a:t>
            </a:r>
            <a:r>
              <a:rPr lang="en-US" sz="1200" dirty="0">
                <a:latin typeface="Times New Roman"/>
                <a:cs typeface="Times New Roman"/>
              </a:rPr>
              <a:t>for the creation of </a:t>
            </a:r>
            <a:r>
              <a:rPr lang="en-US" sz="1200" spc="-5" dirty="0">
                <a:latin typeface="Times New Roman"/>
                <a:cs typeface="Times New Roman"/>
              </a:rPr>
              <a:t>virtual networks and </a:t>
            </a:r>
            <a:r>
              <a:rPr lang="en-US" sz="1200" dirty="0">
                <a:latin typeface="Times New Roman"/>
                <a:cs typeface="Times New Roman"/>
              </a:rPr>
              <a:t>the testing of </a:t>
            </a:r>
            <a:r>
              <a:rPr lang="en-US" sz="1200" spc="-5" dirty="0">
                <a:latin typeface="Times New Roman"/>
                <a:cs typeface="Times New Roman"/>
              </a:rPr>
              <a:t>network configurations </a:t>
            </a:r>
            <a:r>
              <a:rPr lang="en-US" sz="1200" dirty="0">
                <a:latin typeface="Times New Roman"/>
                <a:cs typeface="Times New Roman"/>
              </a:rPr>
              <a:t>in a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safe and controlled environment. </a:t>
            </a:r>
            <a:r>
              <a:rPr lang="en-US" sz="1200" dirty="0">
                <a:latin typeface="Times New Roman"/>
                <a:cs typeface="Times New Roman"/>
              </a:rPr>
              <a:t>The network consists of multiple </a:t>
            </a:r>
            <a:r>
              <a:rPr lang="en-US" sz="1200" spc="-5" dirty="0">
                <a:latin typeface="Times New Roman"/>
                <a:cs typeface="Times New Roman"/>
              </a:rPr>
              <a:t>devices, </a:t>
            </a:r>
            <a:r>
              <a:rPr lang="en-US" sz="1200" dirty="0">
                <a:latin typeface="Times New Roman"/>
                <a:cs typeface="Times New Roman"/>
              </a:rPr>
              <a:t>including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routers,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switches,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PCs, </a:t>
            </a:r>
            <a:r>
              <a:rPr lang="en-US" sz="1200" dirty="0">
                <a:latin typeface="Times New Roman"/>
                <a:cs typeface="Times New Roman"/>
              </a:rPr>
              <a:t>and </a:t>
            </a:r>
            <a:r>
              <a:rPr lang="en-US" sz="1200" spc="-5" dirty="0">
                <a:latin typeface="Times New Roman"/>
                <a:cs typeface="Times New Roman"/>
              </a:rPr>
              <a:t>servers,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all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configured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using Cisco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Packet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Tracer.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8415" marR="7620" indent="-6350" algn="just">
              <a:lnSpc>
                <a:spcPct val="152200"/>
              </a:lnSpc>
            </a:pP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project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focuses</a:t>
            </a:r>
            <a:r>
              <a:rPr lang="en-US" sz="1200" dirty="0">
                <a:latin typeface="Times New Roman"/>
                <a:cs typeface="Times New Roman"/>
              </a:rPr>
              <a:t> on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meeting</a:t>
            </a:r>
            <a:r>
              <a:rPr lang="en-US" sz="1200" dirty="0">
                <a:latin typeface="Times New Roman"/>
                <a:cs typeface="Times New Roman"/>
              </a:rPr>
              <a:t> 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networking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requirements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of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typical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SOHO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environment,</a:t>
            </a:r>
            <a:r>
              <a:rPr lang="en-US" sz="1200" dirty="0">
                <a:latin typeface="Times New Roman"/>
                <a:cs typeface="Times New Roman"/>
              </a:rPr>
              <a:t> including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establishment</a:t>
            </a:r>
            <a:r>
              <a:rPr lang="en-US" sz="1200" dirty="0">
                <a:latin typeface="Times New Roman"/>
                <a:cs typeface="Times New Roman"/>
              </a:rPr>
              <a:t> of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local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area</a:t>
            </a:r>
            <a:r>
              <a:rPr lang="en-US" sz="1200" dirty="0">
                <a:latin typeface="Times New Roman"/>
                <a:cs typeface="Times New Roman"/>
              </a:rPr>
              <a:t> network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(LAN)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connectivity,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internet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access,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data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segregation,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security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measures,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network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management.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VLANs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are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configured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separate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different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departments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or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users,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appropriate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routing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protocols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security features </a:t>
            </a:r>
            <a:r>
              <a:rPr lang="en-US" sz="1200" dirty="0">
                <a:latin typeface="Times New Roman"/>
                <a:cs typeface="Times New Roman"/>
              </a:rPr>
              <a:t>are </a:t>
            </a:r>
            <a:r>
              <a:rPr lang="en-US" sz="1200" spc="-5" dirty="0">
                <a:latin typeface="Times New Roman"/>
                <a:cs typeface="Times New Roman"/>
              </a:rPr>
              <a:t>implemented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ensure data </a:t>
            </a:r>
            <a:r>
              <a:rPr lang="en-US" sz="1200" dirty="0">
                <a:latin typeface="Times New Roman"/>
                <a:cs typeface="Times New Roman"/>
              </a:rPr>
              <a:t>integrity </a:t>
            </a:r>
            <a:r>
              <a:rPr lang="en-US" sz="1200" spc="-5" dirty="0">
                <a:latin typeface="Times New Roman"/>
                <a:cs typeface="Times New Roman"/>
              </a:rPr>
              <a:t>and confidentiality.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network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is also designed </a:t>
            </a:r>
            <a:r>
              <a:rPr lang="en-US" sz="1200" dirty="0">
                <a:latin typeface="Times New Roman"/>
                <a:cs typeface="Times New Roman"/>
              </a:rPr>
              <a:t>to be </a:t>
            </a:r>
            <a:r>
              <a:rPr lang="en-US" sz="1200" spc="-5" dirty="0">
                <a:latin typeface="Times New Roman"/>
                <a:cs typeface="Times New Roman"/>
              </a:rPr>
              <a:t>scalable, allowing </a:t>
            </a:r>
            <a:r>
              <a:rPr lang="en-US" sz="1200" dirty="0">
                <a:latin typeface="Times New Roman"/>
                <a:cs typeface="Times New Roman"/>
              </a:rPr>
              <a:t>for future expansion or </a:t>
            </a:r>
            <a:r>
              <a:rPr lang="en-US" sz="1200" spc="-5" dirty="0">
                <a:latin typeface="Times New Roman"/>
                <a:cs typeface="Times New Roman"/>
              </a:rPr>
              <a:t>changes </a:t>
            </a:r>
            <a:r>
              <a:rPr lang="en-US" sz="1200" dirty="0">
                <a:latin typeface="Times New Roman"/>
                <a:cs typeface="Times New Roman"/>
              </a:rPr>
              <a:t>in the </a:t>
            </a:r>
            <a:r>
              <a:rPr lang="en-US" sz="1200" spc="-5" dirty="0">
                <a:latin typeface="Times New Roman"/>
                <a:cs typeface="Times New Roman"/>
              </a:rPr>
              <a:t>network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requirements.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8415" marR="5715" indent="-6350" algn="just">
              <a:lnSpc>
                <a:spcPct val="152300"/>
              </a:lnSpc>
            </a:pPr>
            <a:r>
              <a:rPr lang="en-US" sz="1200" spc="-5" dirty="0">
                <a:latin typeface="Times New Roman"/>
                <a:cs typeface="Times New Roman"/>
              </a:rPr>
              <a:t>Security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measures,</a:t>
            </a:r>
            <a:r>
              <a:rPr lang="en-US" sz="1200" dirty="0">
                <a:latin typeface="Times New Roman"/>
                <a:cs typeface="Times New Roman"/>
              </a:rPr>
              <a:t> such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firewalls,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access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controls,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dirty="0">
                <a:latin typeface="Times New Roman"/>
                <a:cs typeface="Times New Roman"/>
              </a:rPr>
              <a:t> intrusion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detection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prevention systems, are </a:t>
            </a:r>
            <a:r>
              <a:rPr lang="en-US" sz="1200" dirty="0">
                <a:latin typeface="Times New Roman"/>
                <a:cs typeface="Times New Roman"/>
              </a:rPr>
              <a:t>implemented to </a:t>
            </a:r>
            <a:r>
              <a:rPr lang="en-US" sz="1200" spc="-5" dirty="0">
                <a:latin typeface="Times New Roman"/>
                <a:cs typeface="Times New Roman"/>
              </a:rPr>
              <a:t>protect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network </a:t>
            </a:r>
            <a:r>
              <a:rPr lang="en-US" sz="1200" dirty="0">
                <a:latin typeface="Times New Roman"/>
                <a:cs typeface="Times New Roman"/>
              </a:rPr>
              <a:t>from potential </a:t>
            </a:r>
            <a:r>
              <a:rPr lang="en-US" sz="1200" spc="-5" dirty="0">
                <a:latin typeface="Times New Roman"/>
                <a:cs typeface="Times New Roman"/>
              </a:rPr>
              <a:t>threats. </a:t>
            </a:r>
            <a:r>
              <a:rPr lang="en-US" sz="1200" spc="5" dirty="0">
                <a:latin typeface="Times New Roman"/>
                <a:cs typeface="Times New Roman"/>
              </a:rPr>
              <a:t>Cost- 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effective</a:t>
            </a:r>
            <a:r>
              <a:rPr lang="en-US" sz="1200" dirty="0">
                <a:latin typeface="Times New Roman"/>
                <a:cs typeface="Times New Roman"/>
              </a:rPr>
              <a:t> solutions,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such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choosing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appropriate</a:t>
            </a:r>
            <a:r>
              <a:rPr lang="en-US" sz="1200" dirty="0">
                <a:latin typeface="Times New Roman"/>
                <a:cs typeface="Times New Roman"/>
              </a:rPr>
              <a:t> Cisco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networking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equipment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configurations, </a:t>
            </a:r>
            <a:r>
              <a:rPr lang="en-US" sz="1200" dirty="0">
                <a:latin typeface="Times New Roman"/>
                <a:cs typeface="Times New Roman"/>
              </a:rPr>
              <a:t>are </a:t>
            </a:r>
            <a:r>
              <a:rPr lang="en-US" sz="1200" spc="-5" dirty="0">
                <a:latin typeface="Times New Roman"/>
                <a:cs typeface="Times New Roman"/>
              </a:rPr>
              <a:t>considered </a:t>
            </a:r>
            <a:r>
              <a:rPr lang="en-US" sz="1200" dirty="0">
                <a:latin typeface="Times New Roman"/>
                <a:cs typeface="Times New Roman"/>
              </a:rPr>
              <a:t>to meet the budget </a:t>
            </a:r>
            <a:r>
              <a:rPr lang="en-US" sz="1200" spc="-5" dirty="0">
                <a:latin typeface="Times New Roman"/>
                <a:cs typeface="Times New Roman"/>
              </a:rPr>
              <a:t>constraints </a:t>
            </a:r>
            <a:r>
              <a:rPr lang="en-US" sz="1200" dirty="0">
                <a:latin typeface="Times New Roman"/>
                <a:cs typeface="Times New Roman"/>
              </a:rPr>
              <a:t>of a small </a:t>
            </a:r>
            <a:r>
              <a:rPr lang="en-US" sz="1200" spc="-5" dirty="0">
                <a:latin typeface="Times New Roman"/>
                <a:cs typeface="Times New Roman"/>
              </a:rPr>
              <a:t>office </a:t>
            </a:r>
            <a:r>
              <a:rPr lang="en-US" sz="1200" spc="5" dirty="0">
                <a:latin typeface="Times New Roman"/>
                <a:cs typeface="Times New Roman"/>
              </a:rPr>
              <a:t>or </a:t>
            </a:r>
            <a:r>
              <a:rPr lang="en-US" sz="1200" dirty="0">
                <a:latin typeface="Times New Roman"/>
                <a:cs typeface="Times New Roman"/>
              </a:rPr>
              <a:t>home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office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setup.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8415" marR="12065" indent="-6350" algn="just">
              <a:lnSpc>
                <a:spcPct val="152200"/>
              </a:lnSpc>
            </a:pP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project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implemented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dirty="0">
                <a:latin typeface="Times New Roman"/>
                <a:cs typeface="Times New Roman"/>
              </a:rPr>
              <a:t> tested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using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Cisco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Packet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Tracer,</a:t>
            </a:r>
            <a:r>
              <a:rPr lang="en-US" sz="1200" dirty="0">
                <a:latin typeface="Times New Roman"/>
                <a:cs typeface="Times New Roman"/>
              </a:rPr>
              <a:t> with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network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configurations and simulations performed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validate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design and functionality </a:t>
            </a:r>
            <a:r>
              <a:rPr lang="en-US" sz="1200" dirty="0">
                <a:latin typeface="Times New Roman"/>
                <a:cs typeface="Times New Roman"/>
              </a:rPr>
              <a:t>of the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SOHO network.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network is also managed </a:t>
            </a:r>
            <a:r>
              <a:rPr lang="en-US" sz="1200" dirty="0">
                <a:latin typeface="Times New Roman"/>
                <a:cs typeface="Times New Roman"/>
              </a:rPr>
              <a:t>and </a:t>
            </a:r>
            <a:r>
              <a:rPr lang="en-US" sz="1200" spc="-5" dirty="0">
                <a:latin typeface="Times New Roman"/>
                <a:cs typeface="Times New Roman"/>
              </a:rPr>
              <a:t>monitored </a:t>
            </a:r>
            <a:r>
              <a:rPr lang="en-US" sz="1200" dirty="0">
                <a:latin typeface="Times New Roman"/>
                <a:cs typeface="Times New Roman"/>
              </a:rPr>
              <a:t>using appropriate network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management </a:t>
            </a:r>
            <a:r>
              <a:rPr lang="en-US" sz="1200" dirty="0">
                <a:latin typeface="Times New Roman"/>
                <a:cs typeface="Times New Roman"/>
              </a:rPr>
              <a:t>tools within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Cisco </a:t>
            </a:r>
            <a:r>
              <a:rPr lang="en-US" sz="1200" spc="-5" dirty="0">
                <a:latin typeface="Times New Roman"/>
                <a:cs typeface="Times New Roman"/>
              </a:rPr>
              <a:t>Packet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Tracer.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75599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2F9CE8-4CA3-4FA8-87AD-4641C5D65C00}"/>
              </a:ext>
            </a:extLst>
          </p:cNvPr>
          <p:cNvSpPr txBox="1"/>
          <p:nvPr/>
        </p:nvSpPr>
        <p:spPr>
          <a:xfrm>
            <a:off x="731520" y="523076"/>
            <a:ext cx="11064240" cy="581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9965" marR="1061085" algn="ctr">
              <a:spcBef>
                <a:spcPts val="360"/>
              </a:spcBef>
            </a:pPr>
            <a:r>
              <a:rPr lang="en-US" sz="1100" b="1" u="heavy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70890" marR="863600" indent="30480" algn="ctr">
              <a:lnSpc>
                <a:spcPct val="161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BigBasket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company is a fast-growing company in India with more than 2 million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 globally. The company deals with selling and buying of food items, which are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basically operated from the headquarters. The company is intending to open a branch near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village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Potheri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Thus,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 requires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young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graduates to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4570" marR="1061085" algn="ctr">
              <a:lnSpc>
                <a:spcPct val="161000"/>
              </a:lnSpc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 for the branch. The network is intended to operate separately from the HQ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network.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77240" marR="1746885" indent="-6350">
              <a:lnSpc>
                <a:spcPct val="110000"/>
              </a:lnSpc>
              <a:spcBef>
                <a:spcPts val="1165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Being a small network, the company has the following requirements during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implementation;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0"/>
              </a:spcBef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lphaLcParenR"/>
              <a:tabLst>
                <a:tab pos="937895" algn="l"/>
              </a:tabLst>
            </a:pP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and one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 to be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(all CISCO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products).</a:t>
            </a:r>
            <a:endParaRPr lang="en-GB" sz="11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5"/>
              </a:spcBef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lphaLcParenR"/>
              <a:tabLst>
                <a:tab pos="937895" algn="l"/>
              </a:tabLst>
            </a:pP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1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departments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(Admin/IT,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Finance/HR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service/Reception)</a:t>
            </a:r>
            <a:endParaRPr lang="en-GB" sz="11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lphaLcParenR"/>
              <a:tabLst>
                <a:tab pos="937895" algn="l"/>
              </a:tabLst>
            </a:pP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 to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VLANS.</a:t>
            </a:r>
            <a:endParaRPr lang="en-GB" sz="11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"/>
              </a:spcBef>
              <a:buSzPts val="1200"/>
              <a:buFont typeface="Times New Roman" panose="02020603050405020304" pitchFamily="18" charset="0"/>
              <a:buAutoNum type="alphaLcParenR"/>
              <a:tabLst>
                <a:tab pos="937895" algn="l"/>
              </a:tabLst>
            </a:pP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department is required to have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wireless network for the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users.</a:t>
            </a:r>
            <a:endParaRPr lang="en-GB" sz="11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"/>
              </a:spcBef>
              <a:buSzPts val="1200"/>
              <a:buFont typeface="Times New Roman" panose="02020603050405020304" pitchFamily="18" charset="0"/>
              <a:buAutoNum type="alphaLcParenR"/>
              <a:tabLst>
                <a:tab pos="937895" algn="l"/>
              </a:tabLst>
            </a:pP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obtain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IPv4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automatically.</a:t>
            </a:r>
            <a:endParaRPr lang="en-GB" sz="11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lphaLcParenR"/>
              <a:tabLst>
                <a:tab pos="937895" algn="l"/>
              </a:tabLst>
            </a:pP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departments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other.</a:t>
            </a:r>
            <a:endParaRPr lang="en-GB" sz="11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5"/>
              </a:spcBef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77240" marR="1156335" indent="-6350">
              <a:lnSpc>
                <a:spcPct val="158000"/>
              </a:lnSpc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Assume the ISP gave out a base network of 192.168.1.0, you as the young network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 who has been hired, design and implement a network considering the above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requirements.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659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FBD5D-AF79-4DD7-83D3-43CB44FCF7CA}"/>
              </a:ext>
            </a:extLst>
          </p:cNvPr>
          <p:cNvSpPr txBox="1"/>
          <p:nvPr/>
        </p:nvSpPr>
        <p:spPr>
          <a:xfrm>
            <a:off x="2895600" y="153298"/>
            <a:ext cx="6116320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9965" marR="1061085" algn="ctr">
              <a:spcBef>
                <a:spcPts val="360"/>
              </a:spcBef>
            </a:pPr>
            <a:r>
              <a:rPr lang="en-US" sz="1500" b="1" u="heavy" kern="0" dirty="0">
                <a:solidFill>
                  <a:srgbClr val="292929"/>
                </a:solidFill>
                <a:effectLst/>
                <a:uFill>
                  <a:solidFill>
                    <a:srgbClr val="292929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500" b="1" u="heavy" kern="0" spc="185" dirty="0">
                <a:solidFill>
                  <a:srgbClr val="292929"/>
                </a:solidFill>
                <a:effectLst/>
                <a:uFill>
                  <a:solidFill>
                    <a:srgbClr val="292929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b="1" u="heavy" kern="0" dirty="0">
                <a:solidFill>
                  <a:srgbClr val="292929"/>
                </a:solidFill>
                <a:effectLst/>
                <a:uFill>
                  <a:solidFill>
                    <a:srgbClr val="292929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endParaRPr lang="en-GB" sz="15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440"/>
              </a:spcBef>
              <a:spcAft>
                <a:spcPts val="0"/>
              </a:spcAft>
              <a:buFont typeface="+mj-lt"/>
              <a:buAutoNum type="arabicPeriod"/>
              <a:tabLst>
                <a:tab pos="1155700" algn="l"/>
              </a:tabLst>
            </a:pP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</a:t>
            </a:r>
            <a:r>
              <a:rPr lang="en-US" sz="1300" b="1" spc="-1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300" b="1" spc="-2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300" b="1" spc="-1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300" b="1" spc="-2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300" b="1" spc="-2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300" b="1" spc="-8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300" b="1" spc="-2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300" b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300" b="1" spc="-4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endParaRPr lang="en-GB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35BFD280-3302-4631-8104-D78E4AAFD8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842" y="1186498"/>
            <a:ext cx="3028315" cy="4281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418A-83BD-4F16-8FB0-767F4EEA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624" y="1798320"/>
            <a:ext cx="5953728" cy="31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208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8F8D1-E065-4B24-89D0-72BAA46D6754}"/>
              </a:ext>
            </a:extLst>
          </p:cNvPr>
          <p:cNvSpPr txBox="1"/>
          <p:nvPr/>
        </p:nvSpPr>
        <p:spPr>
          <a:xfrm>
            <a:off x="2021840" y="657275"/>
            <a:ext cx="6116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>
              <a:spcBef>
                <a:spcPts val="370"/>
              </a:spcBef>
              <a:spcAft>
                <a:spcPts val="0"/>
              </a:spcAft>
              <a:tabLst>
                <a:tab pos="1155700" algn="l"/>
              </a:tabLst>
            </a:pP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Setting</a:t>
            </a:r>
            <a:r>
              <a:rPr lang="en-US" sz="1200" b="1" spc="-1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200" b="1" spc="-2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b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200" b="1" spc="-2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200" b="1" spc="-2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b="1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Finance</a:t>
            </a:r>
            <a:r>
              <a:rPr lang="en-US" sz="1200" b="1" spc="-2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200" b="1" spc="-2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</a:t>
            </a:r>
            <a:r>
              <a:rPr lang="en-US" sz="1200" b="1" spc="-1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endParaRPr lang="en-GB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C1FFBD2-A12D-4F3C-B0ED-CEF8561CB0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932" y="1611947"/>
            <a:ext cx="4646295" cy="3227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1C0032-15FB-4682-8DA6-45346384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27" y="1611947"/>
            <a:ext cx="5647654" cy="33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112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B0422C-E58C-45CF-8AB0-883F4F0598E2}"/>
              </a:ext>
            </a:extLst>
          </p:cNvPr>
          <p:cNvSpPr txBox="1"/>
          <p:nvPr/>
        </p:nvSpPr>
        <p:spPr>
          <a:xfrm>
            <a:off x="2854960" y="667435"/>
            <a:ext cx="6116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061085" lvl="1" algn="r">
              <a:spcBef>
                <a:spcPts val="360"/>
              </a:spcBef>
              <a:spcAft>
                <a:spcPts val="0"/>
              </a:spcAft>
              <a:tabLst>
                <a:tab pos="1313815" algn="l"/>
              </a:tabLst>
            </a:pPr>
            <a:r>
              <a:rPr lang="en-US" sz="1200" b="1" u="none" strike="noStrike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3) Setting</a:t>
            </a:r>
            <a:r>
              <a:rPr lang="en-US" sz="1200" b="1" u="none" strike="noStrike" kern="0" spc="-15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none" strike="noStrike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200" b="1" u="none" strike="noStrike" kern="0" spc="-1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none" strike="noStrike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b="1" u="none" strike="noStrike" kern="0" spc="-25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none" strike="noStrike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200" b="1" u="none" strike="noStrike" kern="0" spc="-1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none" strike="noStrike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200" b="1" u="none" strike="noStrike" kern="0" spc="-1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none" strike="noStrike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b="1" u="none" strike="noStrike" kern="0" spc="-25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none" strike="noStrike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200" b="1" u="none" strike="noStrike" kern="0" spc="-4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none" strike="noStrike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en-US" sz="1200" b="1" u="none" strike="noStrike" kern="0" spc="-1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none" strike="noStrike" kern="0" dirty="0">
                <a:solidFill>
                  <a:srgbClr val="29292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endParaRPr lang="en-GB" sz="12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08337824-F970-4EC3-ACD8-7D538518D8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372" y="1386840"/>
            <a:ext cx="2695575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4DFA6-76AE-4BEF-B6CD-54E20E95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140" y="1610214"/>
            <a:ext cx="553259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08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D9826A-9586-4403-9BAC-CB867483E676}"/>
              </a:ext>
            </a:extLst>
          </p:cNvPr>
          <p:cNvSpPr txBox="1"/>
          <p:nvPr/>
        </p:nvSpPr>
        <p:spPr>
          <a:xfrm>
            <a:off x="4902200" y="660400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CONFIGURATION </a:t>
            </a:r>
            <a:endParaRPr lang="en-GB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FC04EA0F-C331-4BC0-A548-A32C581382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992" y="1376362"/>
            <a:ext cx="697801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A47F7-517F-45FB-BBF9-7A57F5D69669}"/>
              </a:ext>
            </a:extLst>
          </p:cNvPr>
          <p:cNvSpPr txBox="1"/>
          <p:nvPr/>
        </p:nvSpPr>
        <p:spPr>
          <a:xfrm>
            <a:off x="3037840" y="684014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EXECUTION THROUGH CISCO PACKET TRACER </a:t>
            </a:r>
            <a:endParaRPr lang="en-GB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9546B440-77B4-455C-B9C7-9F91342699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7840" y="1168400"/>
            <a:ext cx="5525770" cy="4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26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B70A0-4E4B-41DB-A17D-CFE91420DA4E}"/>
              </a:ext>
            </a:extLst>
          </p:cNvPr>
          <p:cNvSpPr txBox="1"/>
          <p:nvPr/>
        </p:nvSpPr>
        <p:spPr>
          <a:xfrm>
            <a:off x="1168400" y="1270000"/>
            <a:ext cx="10261600" cy="3384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4570" marR="1038860" algn="ctr">
              <a:spcBef>
                <a:spcPts val="360"/>
              </a:spcBef>
              <a:spcAft>
                <a:spcPts val="0"/>
              </a:spcAft>
            </a:pPr>
            <a:r>
              <a:rPr lang="en-US" sz="1200" b="1" u="heavy" kern="0" spc="-1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en-US" sz="1200" b="1" u="heavy" kern="0" spc="-8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heavy" kern="0" spc="-1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200" b="1" u="heavy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heavy" kern="0" spc="-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endParaRPr lang="en-GB" sz="12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70890" algn="just">
              <a:spcBef>
                <a:spcPts val="1085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the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detailed as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follows: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49630" lvl="0" indent="-342900" algn="just">
              <a:lnSpc>
                <a:spcPct val="158000"/>
              </a:lnSpc>
              <a:spcBef>
                <a:spcPts val="8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•"/>
              <a:tabLst>
                <a:tab pos="12198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Instant network access – We are not adding a portal for login – we felt it was too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cumbersome.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Instead,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twoWi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-Fi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routers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guests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(open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access,</a:t>
            </a:r>
            <a:r>
              <a:rPr lang="en-US" sz="12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1/3rd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speed),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students,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staff,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etc.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(password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protected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WPA2/PSK,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 speed).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50900" lvl="0" indent="-342900" algn="just">
              <a:lnSpc>
                <a:spcPct val="158000"/>
              </a:lnSpc>
              <a:spcBef>
                <a:spcPts val="4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•"/>
              <a:tabLst>
                <a:tab pos="12198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– We have also enabled a selective example to showcase the security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measures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possibly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undertake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example,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enabled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256-</a:t>
            </a:r>
            <a:r>
              <a:rPr lang="en-US" sz="12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 in the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console for the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router.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46455" lvl="0" indent="-342900" algn="just">
              <a:lnSpc>
                <a:spcPct val="158000"/>
              </a:lnSpc>
              <a:spcBef>
                <a:spcPts val="3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•"/>
              <a:tabLst>
                <a:tab pos="12198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also the provision for a Network Administrator added – the person(s) who</a:t>
            </a:r>
            <a:r>
              <a:rPr lang="en-US" sz="1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o Decrease, increase or otherwise modify the speeds of the network, o Shutdown or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restart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entire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(only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cases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eventualities),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2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sub-networks</a:t>
            </a:r>
            <a:r>
              <a:rPr lang="en-US" sz="1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main networks (example – adding more users to a VLAN, incase a new department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established),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Sub-netting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although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done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complexity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issues,</a:t>
            </a:r>
            <a:r>
              <a:rPr lang="en-US" sz="12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possible for the network administrator(s) to establish sub-netting in case of lack of IP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addresses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6704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972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DESIGN PROPOSAL FOR SOHO  PROJECT REPORT  Submitted by  Divyansh Shukla(RA2111031010112) Yuvraj(RA2111031010097) Aditya Mishra(RA2111031010110)   Deepanshu (RA2111031010066) Swarnim Gupta(RA2111031010101)   18CSC302J – Computer Networks  SUBMITTED TO Submitted to Mrs. Geetha G  Professor, Department of Networking and communication in partial fulfillment of the requirements for the degree of BACHELOROFTECHNOLOGY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PROPOSAL FOR SOHO  PROJECT REPORT  Submitted by  Divyansh Shukla(RA2111031010112) Yuvraj(RA2111031010097) Aditya Mishra(RA2111031010110)   Deepanshu (RA2111031010066) Swarnim Gupta(RA2111031010101)   18CSC302J – Computer Networks  SUBMITTED TO Submitted to Mrs. Geetha G  Professor, Department of Networking and communication in partial fulfillment of the requirements for the degree of BACHELOROFTECHNOLOGY</dc:title>
  <dc:creator>Deepanshu Yadav</dc:creator>
  <cp:lastModifiedBy>Deepanshu Yadav</cp:lastModifiedBy>
  <cp:revision>3</cp:revision>
  <dcterms:created xsi:type="dcterms:W3CDTF">2023-10-30T07:22:35Z</dcterms:created>
  <dcterms:modified xsi:type="dcterms:W3CDTF">2023-10-30T07:40:25Z</dcterms:modified>
</cp:coreProperties>
</file>