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94" r:id="rId2"/>
    <p:sldId id="256" r:id="rId3"/>
    <p:sldId id="257" r:id="rId4"/>
    <p:sldId id="258" r:id="rId5"/>
    <p:sldId id="270" r:id="rId6"/>
    <p:sldId id="271" r:id="rId7"/>
    <p:sldId id="272" r:id="rId8"/>
    <p:sldId id="259" r:id="rId9"/>
    <p:sldId id="260" r:id="rId10"/>
    <p:sldId id="261" r:id="rId11"/>
    <p:sldId id="262" r:id="rId12"/>
    <p:sldId id="263" r:id="rId13"/>
    <p:sldId id="264" r:id="rId14"/>
    <p:sldId id="265" r:id="rId15"/>
    <p:sldId id="266" r:id="rId16"/>
    <p:sldId id="267" r:id="rId17"/>
    <p:sldId id="268" r:id="rId18"/>
    <p:sldId id="285" r:id="rId19"/>
    <p:sldId id="273" r:id="rId20"/>
    <p:sldId id="286" r:id="rId21"/>
    <p:sldId id="274" r:id="rId22"/>
    <p:sldId id="276" r:id="rId23"/>
    <p:sldId id="287" r:id="rId24"/>
    <p:sldId id="277" r:id="rId25"/>
    <p:sldId id="288" r:id="rId26"/>
    <p:sldId id="278" r:id="rId27"/>
    <p:sldId id="279" r:id="rId28"/>
    <p:sldId id="280" r:id="rId29"/>
    <p:sldId id="289" r:id="rId30"/>
    <p:sldId id="281" r:id="rId31"/>
    <p:sldId id="290" r:id="rId32"/>
    <p:sldId id="282" r:id="rId33"/>
    <p:sldId id="291" r:id="rId34"/>
    <p:sldId id="283" r:id="rId35"/>
    <p:sldId id="292" r:id="rId36"/>
    <p:sldId id="284" r:id="rId37"/>
    <p:sldId id="293"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993300"/>
    <a:srgbClr val="FF99FF"/>
    <a:srgbClr val="FF00FF"/>
    <a:srgbClr val="E9F6A8"/>
    <a:srgbClr val="FFFFCC"/>
    <a:srgbClr val="FF9966"/>
    <a:srgbClr val="FFFF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0" d="100"/>
          <a:sy n="50" d="100"/>
        </p:scale>
        <p:origin x="-108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34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B27ABC2-A198-4C36-A86E-FF2EA871D621}" type="datetimeFigureOut">
              <a:rPr lang="en-US"/>
              <a:pPr>
                <a:defRPr/>
              </a:pPr>
              <a:t>11/9/2012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CF14DB0-E2E6-47BE-A6A3-E07E59680DF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09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E7D42F4-3FEF-4F65-9FAF-621D0F02AD51}" type="slidenum">
              <a:rPr lang="en-US" smtClean="0"/>
              <a:pPr/>
              <a:t>4</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BA8FD53-2661-427B-85F1-CD8BB91340F2}" type="slidenum">
              <a:rPr lang="en-US" smtClean="0"/>
              <a:pPr/>
              <a:t>5</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D1B9631-4F3F-459F-A9C1-E28DD2E54F6B}" type="slidenum">
              <a:rPr lang="en-US" smtClean="0"/>
              <a:pPr/>
              <a:t>6</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F41F46B-73D0-4EDD-AB3A-C8851C934D19}" type="slidenum">
              <a:rPr lang="en-US" smtClean="0"/>
              <a:pPr/>
              <a:t>7</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50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7849F1C-BB69-4971-9A67-DCBC06FE0A16}" type="slidenum">
              <a:rPr lang="en-US" smtClean="0"/>
              <a:pPr/>
              <a:t>17</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60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EDEDB65-81EE-41FD-8352-5ED5458F3302}" type="slidenum">
              <a:rPr lang="en-US" smtClean="0"/>
              <a:pPr/>
              <a:t>19</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71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3F8A5E3-0AF1-4738-AA38-9DAB70B35065}" type="slidenum">
              <a:rPr lang="en-US" smtClean="0"/>
              <a:pPr/>
              <a:t>21</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C21D123-1D40-4B70-BE87-CA1B4F569CAD}" type="slidenum">
              <a:rPr lang="en-US" smtClean="0"/>
              <a:pPr/>
              <a:t>22</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39D7CA2-C769-4DEA-BEC9-EAC8C01333F5}" type="slidenum">
              <a:rPr lang="en-US" smtClean="0"/>
              <a:pPr/>
              <a:t>24</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6917F721-19E9-4DA7-9D08-53699AA04EC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A53AB939-1979-436D-A3E5-DC7615AB861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B78F8AC4-6C16-4F2C-928E-5B9CFC4F0FD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1F5E762-9DF3-44D9-BCEA-AF8CA0BDB30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8F5DC7D0-097B-4614-840A-5740588C65B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6269F3C-B029-4657-9B9B-94125185969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7931C61-16E3-4138-A169-CD614412C00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FADC7919-A795-4AFC-92A2-7214474FBAD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184F685E-EB14-42E1-922A-678F10D6671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81BFBE13-BF47-495A-A8F1-25DC643278B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ECA30DF0-5481-4AFE-A158-C0DCE6064C9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55"/>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005BDA-3F9D-4BA6-9F59-F0FDE3F921DD}" type="slidenum">
              <a:rPr lang="en-US"/>
              <a:pPr>
                <a:defRPr/>
              </a:pPr>
              <a:t>‹#›</a:t>
            </a:fld>
            <a:endParaRPr lang="en-US"/>
          </a:p>
        </p:txBody>
      </p:sp>
      <p:sp>
        <p:nvSpPr>
          <p:cNvPr id="2" name="Rectangle 7"/>
          <p:cNvSpPr>
            <a:spLocks noChangeArrowheads="1"/>
          </p:cNvSpPr>
          <p:nvPr userDrawn="1"/>
        </p:nvSpPr>
        <p:spPr bwMode="auto">
          <a:xfrm>
            <a:off x="1828800" y="6248400"/>
            <a:ext cx="4876800" cy="476250"/>
          </a:xfrm>
          <a:prstGeom prst="rect">
            <a:avLst/>
          </a:prstGeom>
          <a:noFill/>
          <a:ln w="9525">
            <a:noFill/>
            <a:miter lim="800000"/>
            <a:headEnd/>
            <a:tailEnd/>
          </a:ln>
        </p:spPr>
        <p:txBody>
          <a:bodyPr/>
          <a:lstStyle/>
          <a:p>
            <a:pPr algn="ctr"/>
            <a:r>
              <a:rPr lang="en-US" sz="1600">
                <a:solidFill>
                  <a:srgbClr val="FF9900"/>
                </a:solidFill>
              </a:rPr>
              <a:t>© </a:t>
            </a:r>
            <a:r>
              <a:rPr lang="en-US" sz="1400">
                <a:solidFill>
                  <a:srgbClr val="FF9900"/>
                </a:solidFill>
              </a:rPr>
              <a:t>Oxford University Press 2012. All rights reserved.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2.bp.blogspot.com/_P_dwTsObcFA/SsmTIF2qFII/AAAAAAAABRA/Tf-dOs6ArXI/s1600-h/ocr.jpg"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www.buymebuyme.com/retail/catalog/product_45379_Logitech_9613220403_QuickCam_Express_USB_Web_Camera.html" TargetMode="Externa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www.hqspeakers.com/wp-content/uploads/2010/01/best-computer-speaker-headset.jpg" TargetMode="Externa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
          <p:cNvSpPr>
            <a:spLocks noChangeArrowheads="1"/>
          </p:cNvSpPr>
          <p:nvPr/>
        </p:nvSpPr>
        <p:spPr bwMode="auto">
          <a:xfrm>
            <a:off x="0" y="0"/>
            <a:ext cx="9144000" cy="1371600"/>
          </a:xfrm>
          <a:prstGeom prst="rect">
            <a:avLst/>
          </a:prstGeom>
          <a:solidFill>
            <a:srgbClr val="B40000"/>
          </a:solidFill>
          <a:ln w="9525">
            <a:solidFill>
              <a:schemeClr val="tx1"/>
            </a:solidFill>
            <a:miter lim="800000"/>
            <a:headEnd/>
            <a:tailEnd/>
          </a:ln>
        </p:spPr>
        <p:txBody>
          <a:bodyPr wrap="none" anchor="ctr"/>
          <a:lstStyle/>
          <a:p>
            <a:endParaRPr lang="en-US"/>
          </a:p>
        </p:txBody>
      </p:sp>
      <p:sp>
        <p:nvSpPr>
          <p:cNvPr id="2051" name="Text Box 13"/>
          <p:cNvSpPr txBox="1">
            <a:spLocks noChangeArrowheads="1"/>
          </p:cNvSpPr>
          <p:nvPr/>
        </p:nvSpPr>
        <p:spPr bwMode="auto">
          <a:xfrm>
            <a:off x="-14288" y="0"/>
            <a:ext cx="9144001" cy="868363"/>
          </a:xfrm>
          <a:prstGeom prst="rect">
            <a:avLst/>
          </a:prstGeom>
          <a:noFill/>
          <a:ln w="9525">
            <a:noFill/>
            <a:miter lim="800000"/>
            <a:headEnd/>
            <a:tailEnd/>
          </a:ln>
        </p:spPr>
        <p:txBody>
          <a:bodyPr>
            <a:spAutoFit/>
          </a:bodyPr>
          <a:lstStyle/>
          <a:p>
            <a:pPr algn="ctr">
              <a:lnSpc>
                <a:spcPct val="185000"/>
              </a:lnSpc>
              <a:spcBef>
                <a:spcPct val="50000"/>
              </a:spcBef>
            </a:pPr>
            <a:r>
              <a:rPr lang="en-US" sz="3200">
                <a:solidFill>
                  <a:srgbClr val="FFFF00"/>
                </a:solidFill>
              </a:rPr>
              <a:t>Computer Fundamentals and Programming in C</a:t>
            </a:r>
          </a:p>
        </p:txBody>
      </p:sp>
      <p:pic>
        <p:nvPicPr>
          <p:cNvPr id="2052" name="Picture 2" descr="C:\Users\gagan.deep\Desktop\Website\Computer Fundamentals and Programming in C\P IN C.JPG"/>
          <p:cNvPicPr>
            <a:picLocks noChangeAspect="1" noChangeArrowheads="1"/>
          </p:cNvPicPr>
          <p:nvPr/>
        </p:nvPicPr>
        <p:blipFill>
          <a:blip r:embed="rId2" cstate="print"/>
          <a:srcRect/>
          <a:stretch>
            <a:fillRect/>
          </a:stretch>
        </p:blipFill>
        <p:spPr bwMode="auto">
          <a:xfrm>
            <a:off x="5410200" y="1447800"/>
            <a:ext cx="3352800" cy="4737100"/>
          </a:xfrm>
          <a:prstGeom prst="rect">
            <a:avLst/>
          </a:prstGeom>
          <a:noFill/>
          <a:ln w="9525">
            <a:noFill/>
            <a:miter lim="800000"/>
            <a:headEnd/>
            <a:tailEnd/>
          </a:ln>
        </p:spPr>
      </p:pic>
      <p:sp>
        <p:nvSpPr>
          <p:cNvPr id="2053" name="TextBox 1"/>
          <p:cNvSpPr txBox="1">
            <a:spLocks noChangeArrowheads="1"/>
          </p:cNvSpPr>
          <p:nvPr/>
        </p:nvSpPr>
        <p:spPr bwMode="auto">
          <a:xfrm>
            <a:off x="228600" y="3124200"/>
            <a:ext cx="5029200" cy="1077913"/>
          </a:xfrm>
          <a:prstGeom prst="rect">
            <a:avLst/>
          </a:prstGeom>
          <a:noFill/>
          <a:ln w="9525">
            <a:noFill/>
            <a:miter lim="800000"/>
            <a:headEnd/>
            <a:tailEnd/>
          </a:ln>
        </p:spPr>
        <p:txBody>
          <a:bodyPr>
            <a:spAutoFit/>
          </a:bodyPr>
          <a:lstStyle/>
          <a:p>
            <a:r>
              <a:rPr lang="en-US" sz="2400" b="1">
                <a:solidFill>
                  <a:schemeClr val="bg1"/>
                </a:solidFill>
              </a:rPr>
              <a:t>Reema Thareja, </a:t>
            </a:r>
            <a:r>
              <a:rPr lang="en-GB" sz="2000" b="1">
                <a:solidFill>
                  <a:schemeClr val="bg1"/>
                </a:solidFill>
              </a:rPr>
              <a:t>Assistant Professor, Institute of Information Technology and Management</a:t>
            </a:r>
            <a:endParaRPr lang="en-US" sz="2000" b="1">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
          <p:cNvSpPr txBox="1">
            <a:spLocks noChangeArrowheads="1"/>
          </p:cNvSpPr>
          <p:nvPr/>
        </p:nvSpPr>
        <p:spPr bwMode="auto">
          <a:xfrm>
            <a:off x="0" y="0"/>
            <a:ext cx="9144000" cy="7062788"/>
          </a:xfrm>
          <a:prstGeom prst="rect">
            <a:avLst/>
          </a:prstGeom>
          <a:noFill/>
          <a:ln w="9525">
            <a:noFill/>
            <a:miter lim="800000"/>
            <a:headEnd/>
            <a:tailEnd/>
          </a:ln>
        </p:spPr>
        <p:txBody>
          <a:bodyPr>
            <a:spAutoFit/>
          </a:bodyPr>
          <a:lstStyle/>
          <a:p>
            <a:pPr>
              <a:lnSpc>
                <a:spcPct val="150000"/>
              </a:lnSpc>
              <a:defRPr/>
            </a:pPr>
            <a:endParaRPr lang="en-US" sz="2400" b="1" dirty="0">
              <a:solidFill>
                <a:srgbClr val="FFCCFF"/>
              </a:solidFill>
            </a:endParaRPr>
          </a:p>
          <a:p>
            <a:pPr>
              <a:lnSpc>
                <a:spcPct val="150000"/>
              </a:lnSpc>
              <a:defRPr/>
            </a:pPr>
            <a:r>
              <a:rPr lang="en-US" sz="2400" b="1" dirty="0">
                <a:solidFill>
                  <a:srgbClr val="FFCCFF"/>
                </a:solidFill>
              </a:rPr>
              <a:t>IMAGE SCANNER</a:t>
            </a:r>
          </a:p>
          <a:p>
            <a:pPr>
              <a:lnSpc>
                <a:spcPct val="150000"/>
              </a:lnSpc>
              <a:defRPr/>
            </a:pPr>
            <a:endParaRPr lang="en-US" sz="800" b="1" dirty="0">
              <a:solidFill>
                <a:srgbClr val="FFCCFF"/>
              </a:solidFill>
            </a:endParaRPr>
          </a:p>
          <a:p>
            <a:pPr marL="182563" indent="-182563">
              <a:buFont typeface="Arial" charset="0"/>
              <a:buChar char="•"/>
              <a:defRPr/>
            </a:pPr>
            <a:r>
              <a:rPr lang="en-US" b="1" dirty="0">
                <a:solidFill>
                  <a:srgbClr val="FFFF00"/>
                </a:solidFill>
              </a:rPr>
              <a:t>It is a device that captures images, printed text, handwriting from different  sources and converts it into a digital image for computer editing and display. </a:t>
            </a:r>
          </a:p>
          <a:p>
            <a:pPr>
              <a:buFont typeface="Arial" charset="0"/>
              <a:buChar char="•"/>
              <a:defRPr/>
            </a:pPr>
            <a:endParaRPr lang="en-US" b="1" dirty="0">
              <a:solidFill>
                <a:srgbClr val="FFFF00"/>
              </a:solidFill>
            </a:endParaRPr>
          </a:p>
          <a:p>
            <a:pPr>
              <a:buFont typeface="Arial" charset="0"/>
              <a:buChar char="•"/>
              <a:defRPr/>
            </a:pPr>
            <a:r>
              <a:rPr lang="en-US" b="1" dirty="0">
                <a:solidFill>
                  <a:srgbClr val="FFFF00"/>
                </a:solidFill>
              </a:rPr>
              <a:t>  Scanners come in hand-held, feed-in, and flatbed types.</a:t>
            </a:r>
          </a:p>
          <a:p>
            <a:pPr>
              <a:buFont typeface="Arial" charset="0"/>
              <a:buChar char="•"/>
              <a:defRPr/>
            </a:pPr>
            <a:endParaRPr lang="en-US" b="1" dirty="0">
              <a:solidFill>
                <a:srgbClr val="FFFF00"/>
              </a:solidFill>
            </a:endParaRPr>
          </a:p>
          <a:p>
            <a:pPr marL="182563" indent="-182563">
              <a:buFont typeface="Arial" charset="0"/>
              <a:buChar char="•"/>
              <a:defRPr/>
            </a:pPr>
            <a:r>
              <a:rPr lang="en-US" b="1" dirty="0">
                <a:solidFill>
                  <a:srgbClr val="FFFF00"/>
                </a:solidFill>
              </a:rPr>
              <a:t>In the flat bed scanner, the object to be scanned is placed on a glass pane and a sensor and light moves along the pane, reflecting off the image placed on the glass. </a:t>
            </a:r>
          </a:p>
          <a:p>
            <a:pPr>
              <a:buFont typeface="Arial" charset="0"/>
              <a:buChar char="•"/>
              <a:defRPr/>
            </a:pPr>
            <a:endParaRPr lang="en-US" b="1" dirty="0">
              <a:solidFill>
                <a:srgbClr val="FFFF00"/>
              </a:solidFill>
            </a:endParaRPr>
          </a:p>
          <a:p>
            <a:pPr marL="182563" indent="-182563">
              <a:buFont typeface="Arial" charset="0"/>
              <a:buChar char="•"/>
              <a:defRPr/>
            </a:pPr>
            <a:r>
              <a:rPr lang="en-US" b="1" dirty="0">
                <a:solidFill>
                  <a:srgbClr val="FFFF00"/>
                </a:solidFill>
              </a:rPr>
              <a:t>A hand image scanner has to be manually moved across an object or image to  be scanned. The scanner produces light from green LEDs which highlight and scan the image onto a computer for further processing. </a:t>
            </a:r>
          </a:p>
          <a:p>
            <a:pPr>
              <a:buFont typeface="Arial" charset="0"/>
              <a:buChar char="•"/>
              <a:defRPr/>
            </a:pPr>
            <a:endParaRPr lang="en-US" b="1" dirty="0">
              <a:solidFill>
                <a:srgbClr val="FFFF00"/>
              </a:solidFill>
            </a:endParaRPr>
          </a:p>
          <a:p>
            <a:pPr marL="182563" indent="-182563">
              <a:buFont typeface="Arial" charset="0"/>
              <a:buChar char="•"/>
              <a:defRPr/>
            </a:pPr>
            <a:r>
              <a:rPr lang="en-US" b="1" dirty="0">
                <a:solidFill>
                  <a:srgbClr val="FFFF00"/>
                </a:solidFill>
              </a:rPr>
              <a:t>Film scanners are usually used in photography and slides. The slide or negative film is first inserted in strips of six or less frames into the film scanner, and then moved across a lens and censor to capture the image. </a:t>
            </a:r>
          </a:p>
          <a:p>
            <a:pPr>
              <a:lnSpc>
                <a:spcPct val="150000"/>
              </a:lnSpc>
              <a:buFont typeface="Arial" charset="0"/>
              <a:buChar char="•"/>
              <a:defRPr/>
            </a:pPr>
            <a:endParaRPr lang="en-US" b="1" dirty="0">
              <a:solidFill>
                <a:srgbClr val="FFFF00"/>
              </a:solidFill>
            </a:endParaRPr>
          </a:p>
          <a:p>
            <a:pPr>
              <a:lnSpc>
                <a:spcPct val="150000"/>
              </a:lnSpc>
              <a:defRPr/>
            </a:pPr>
            <a:endParaRPr lang="en-US" b="1" dirty="0">
              <a:solidFill>
                <a:srgbClr val="FFFF00"/>
              </a:solidFill>
            </a:endParaRPr>
          </a:p>
          <a:p>
            <a:pPr>
              <a:lnSpc>
                <a:spcPct val="150000"/>
              </a:lnSpc>
              <a:defRPr/>
            </a:pPr>
            <a:endParaRPr lang="en-US" b="1" dirty="0">
              <a:solidFill>
                <a:srgbClr val="FFFF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p:cNvSpPr txBox="1">
            <a:spLocks noChangeArrowheads="1"/>
          </p:cNvSpPr>
          <p:nvPr/>
        </p:nvSpPr>
        <p:spPr bwMode="auto">
          <a:xfrm>
            <a:off x="0" y="0"/>
            <a:ext cx="9144000" cy="7294563"/>
          </a:xfrm>
          <a:prstGeom prst="rect">
            <a:avLst/>
          </a:prstGeom>
          <a:noFill/>
          <a:ln w="9525">
            <a:noFill/>
            <a:miter lim="800000"/>
            <a:headEnd/>
            <a:tailEnd/>
          </a:ln>
        </p:spPr>
        <p:txBody>
          <a:bodyPr>
            <a:spAutoFit/>
          </a:bodyPr>
          <a:lstStyle/>
          <a:p>
            <a:pPr>
              <a:lnSpc>
                <a:spcPct val="150000"/>
              </a:lnSpc>
            </a:pPr>
            <a:r>
              <a:rPr lang="en-US" sz="2400" b="1">
                <a:solidFill>
                  <a:srgbClr val="FFCCFF"/>
                </a:solidFill>
              </a:rPr>
              <a:t>Optical Character Recognition (OCR)</a:t>
            </a:r>
          </a:p>
          <a:p>
            <a:pPr>
              <a:lnSpc>
                <a:spcPct val="150000"/>
              </a:lnSpc>
            </a:pPr>
            <a:r>
              <a:rPr lang="en-US" b="1">
                <a:solidFill>
                  <a:srgbClr val="FFFF00"/>
                </a:solidFill>
              </a:rPr>
              <a:t>OCR is the process of converting printed materials into text or word processing files that can be easily edited and stored.  The steps involved in OCR include:</a:t>
            </a:r>
          </a:p>
          <a:p>
            <a:pPr>
              <a:lnSpc>
                <a:spcPct val="150000"/>
              </a:lnSpc>
              <a:buFont typeface="Arial" charset="0"/>
              <a:buChar char="•"/>
            </a:pPr>
            <a:r>
              <a:rPr lang="en-US" b="1">
                <a:solidFill>
                  <a:srgbClr val="FFFF00"/>
                </a:solidFill>
              </a:rPr>
              <a:t> Scanning of the text character-by-character</a:t>
            </a:r>
          </a:p>
          <a:p>
            <a:pPr>
              <a:lnSpc>
                <a:spcPct val="150000"/>
              </a:lnSpc>
              <a:buFont typeface="Arial" charset="0"/>
              <a:buChar char="•"/>
            </a:pPr>
            <a:r>
              <a:rPr lang="en-US" b="1">
                <a:solidFill>
                  <a:srgbClr val="FFFF00"/>
                </a:solidFill>
              </a:rPr>
              <a:t> Analyzing the scanned-in image to translate the character image into character codes (ex ASCII) </a:t>
            </a:r>
          </a:p>
          <a:p>
            <a:pPr>
              <a:lnSpc>
                <a:spcPct val="150000"/>
              </a:lnSpc>
            </a:pPr>
            <a:r>
              <a:rPr lang="en-US" b="1" i="1">
                <a:solidFill>
                  <a:srgbClr val="FFCCFF"/>
                </a:solidFill>
              </a:rPr>
              <a:t>Advantages: </a:t>
            </a:r>
            <a:endParaRPr lang="en-US" b="1">
              <a:solidFill>
                <a:srgbClr val="FFCCFF"/>
              </a:solidFill>
            </a:endParaRPr>
          </a:p>
          <a:p>
            <a:pPr>
              <a:lnSpc>
                <a:spcPct val="150000"/>
              </a:lnSpc>
            </a:pPr>
            <a:r>
              <a:rPr lang="en-US" b="1">
                <a:solidFill>
                  <a:srgbClr val="FFFF00"/>
                </a:solidFill>
              </a:rPr>
              <a:t>Printed documents can be converted into text files</a:t>
            </a:r>
          </a:p>
          <a:p>
            <a:pPr>
              <a:lnSpc>
                <a:spcPct val="150000"/>
              </a:lnSpc>
            </a:pPr>
            <a:r>
              <a:rPr lang="en-US" b="1">
                <a:solidFill>
                  <a:srgbClr val="FFFF00"/>
                </a:solidFill>
              </a:rPr>
              <a:t>Advanced OCR can recognize handwritten text and convert them into computer readable text files</a:t>
            </a:r>
          </a:p>
          <a:p>
            <a:pPr>
              <a:lnSpc>
                <a:spcPct val="150000"/>
              </a:lnSpc>
            </a:pPr>
            <a:r>
              <a:rPr lang="en-US" b="1" i="1">
                <a:solidFill>
                  <a:srgbClr val="FFCCFF"/>
                </a:solidFill>
              </a:rPr>
              <a:t>Disadvantages:</a:t>
            </a:r>
            <a:endParaRPr lang="en-US" b="1">
              <a:solidFill>
                <a:srgbClr val="FFCCFF"/>
              </a:solidFill>
            </a:endParaRPr>
          </a:p>
          <a:p>
            <a:pPr>
              <a:lnSpc>
                <a:spcPct val="150000"/>
              </a:lnSpc>
            </a:pPr>
            <a:r>
              <a:rPr lang="en-US" b="1">
                <a:solidFill>
                  <a:srgbClr val="FFFF00"/>
                </a:solidFill>
              </a:rPr>
              <a:t>OCR cannot recognize all types of fonts</a:t>
            </a:r>
          </a:p>
          <a:p>
            <a:pPr>
              <a:lnSpc>
                <a:spcPct val="150000"/>
              </a:lnSpc>
            </a:pPr>
            <a:r>
              <a:rPr lang="en-US" b="1">
                <a:solidFill>
                  <a:srgbClr val="FFFF00"/>
                </a:solidFill>
              </a:rPr>
              <a:t>Documents that are poorly types or have strikeover cannot be recognized</a:t>
            </a:r>
          </a:p>
          <a:p>
            <a:pPr>
              <a:lnSpc>
                <a:spcPct val="150000"/>
              </a:lnSpc>
            </a:pPr>
            <a:r>
              <a:rPr lang="en-US" b="1">
                <a:solidFill>
                  <a:srgbClr val="FFFF00"/>
                </a:solidFill>
              </a:rPr>
              <a:t>Very old documents when passed through OCR may not have an exact copy of the text file. </a:t>
            </a:r>
          </a:p>
          <a:p>
            <a:pPr>
              <a:lnSpc>
                <a:spcPct val="150000"/>
              </a:lnSpc>
            </a:pPr>
            <a:endParaRPr lang="en-US" b="1">
              <a:solidFill>
                <a:srgbClr val="FFFF00"/>
              </a:solidFill>
            </a:endParaRPr>
          </a:p>
          <a:p>
            <a:pPr>
              <a:lnSpc>
                <a:spcPct val="150000"/>
              </a:lnSpc>
            </a:pPr>
            <a:endParaRPr lang="en-US" b="1">
              <a:solidFill>
                <a:srgbClr val="FFFF00"/>
              </a:solidFill>
            </a:endParaRPr>
          </a:p>
        </p:txBody>
      </p:sp>
      <p:sp>
        <p:nvSpPr>
          <p:cNvPr id="12291" name="AutoShape 4"/>
          <p:cNvSpPr>
            <a:spLocks noChangeArrowheads="1"/>
          </p:cNvSpPr>
          <p:nvPr/>
        </p:nvSpPr>
        <p:spPr bwMode="auto">
          <a:xfrm>
            <a:off x="3581400" y="4114800"/>
            <a:ext cx="762000" cy="457200"/>
          </a:xfrm>
          <a:prstGeom prst="foldedCorner">
            <a:avLst>
              <a:gd name="adj" fmla="val 12500"/>
            </a:avLst>
          </a:prstGeom>
          <a:solidFill>
            <a:srgbClr val="FFFFFF"/>
          </a:solidFill>
          <a:ln w="9525">
            <a:solidFill>
              <a:srgbClr val="000000"/>
            </a:solidFill>
            <a:round/>
            <a:headEnd/>
            <a:tailEnd/>
          </a:ln>
        </p:spPr>
        <p:txBody>
          <a:bodyPr/>
          <a:lstStyle/>
          <a:p>
            <a:pPr algn="ctr">
              <a:spcAft>
                <a:spcPts val="1000"/>
              </a:spcAft>
            </a:pPr>
            <a:r>
              <a:rPr lang="en-US" sz="900" b="1">
                <a:solidFill>
                  <a:srgbClr val="993300"/>
                </a:solidFill>
                <a:latin typeface="Calibri" pitchFamily="34" charset="0"/>
              </a:rPr>
              <a:t>Printed Documents</a:t>
            </a:r>
            <a:endParaRPr lang="en-US" b="1">
              <a:solidFill>
                <a:srgbClr val="993300"/>
              </a:solidFill>
            </a:endParaRPr>
          </a:p>
        </p:txBody>
      </p:sp>
      <p:sp>
        <p:nvSpPr>
          <p:cNvPr id="12292" name="AutoShape 5"/>
          <p:cNvSpPr>
            <a:spLocks noChangeArrowheads="1"/>
          </p:cNvSpPr>
          <p:nvPr/>
        </p:nvSpPr>
        <p:spPr bwMode="auto">
          <a:xfrm>
            <a:off x="4448175" y="4267200"/>
            <a:ext cx="371475" cy="219075"/>
          </a:xfrm>
          <a:prstGeom prst="rightArrow">
            <a:avLst>
              <a:gd name="adj1" fmla="val 50000"/>
              <a:gd name="adj2" fmla="val 42391"/>
            </a:avLst>
          </a:prstGeom>
          <a:solidFill>
            <a:srgbClr val="FFFFFF"/>
          </a:solidFill>
          <a:ln w="9525">
            <a:solidFill>
              <a:srgbClr val="000000"/>
            </a:solidFill>
            <a:miter lim="800000"/>
            <a:headEnd/>
            <a:tailEnd/>
          </a:ln>
        </p:spPr>
        <p:txBody>
          <a:bodyPr/>
          <a:lstStyle/>
          <a:p>
            <a:endParaRPr lang="en-US"/>
          </a:p>
        </p:txBody>
      </p:sp>
      <p:sp>
        <p:nvSpPr>
          <p:cNvPr id="12293" name="AutoShape 6"/>
          <p:cNvSpPr>
            <a:spLocks noChangeArrowheads="1"/>
          </p:cNvSpPr>
          <p:nvPr/>
        </p:nvSpPr>
        <p:spPr bwMode="auto">
          <a:xfrm>
            <a:off x="5943600" y="4314825"/>
            <a:ext cx="371475" cy="219075"/>
          </a:xfrm>
          <a:prstGeom prst="rightArrow">
            <a:avLst>
              <a:gd name="adj1" fmla="val 50000"/>
              <a:gd name="adj2" fmla="val 42391"/>
            </a:avLst>
          </a:prstGeom>
          <a:solidFill>
            <a:srgbClr val="FFFFFF"/>
          </a:solidFill>
          <a:ln w="9525">
            <a:solidFill>
              <a:srgbClr val="000000"/>
            </a:solidFill>
            <a:miter lim="800000"/>
            <a:headEnd/>
            <a:tailEnd/>
          </a:ln>
        </p:spPr>
        <p:txBody>
          <a:bodyPr/>
          <a:lstStyle/>
          <a:p>
            <a:endParaRPr lang="en-US"/>
          </a:p>
        </p:txBody>
      </p:sp>
      <p:sp>
        <p:nvSpPr>
          <p:cNvPr id="12294" name="AutoShape 7"/>
          <p:cNvSpPr>
            <a:spLocks noChangeArrowheads="1"/>
          </p:cNvSpPr>
          <p:nvPr/>
        </p:nvSpPr>
        <p:spPr bwMode="auto">
          <a:xfrm>
            <a:off x="6467475" y="4114800"/>
            <a:ext cx="838200" cy="514350"/>
          </a:xfrm>
          <a:prstGeom prst="bevel">
            <a:avLst>
              <a:gd name="adj" fmla="val 12500"/>
            </a:avLst>
          </a:prstGeom>
          <a:solidFill>
            <a:srgbClr val="FFFFFF"/>
          </a:solidFill>
          <a:ln w="9525">
            <a:solidFill>
              <a:srgbClr val="000000"/>
            </a:solidFill>
            <a:miter lim="800000"/>
            <a:headEnd/>
            <a:tailEnd/>
          </a:ln>
        </p:spPr>
        <p:txBody>
          <a:bodyPr/>
          <a:lstStyle/>
          <a:p>
            <a:pPr>
              <a:spcAft>
                <a:spcPts val="1000"/>
              </a:spcAft>
            </a:pPr>
            <a:r>
              <a:rPr lang="en-US" sz="900" b="1">
                <a:solidFill>
                  <a:srgbClr val="993300"/>
                </a:solidFill>
                <a:latin typeface="Calibri" pitchFamily="34" charset="0"/>
              </a:rPr>
              <a:t>OCR Technology</a:t>
            </a:r>
            <a:endParaRPr lang="en-US" b="1">
              <a:solidFill>
                <a:srgbClr val="993300"/>
              </a:solidFill>
            </a:endParaRPr>
          </a:p>
        </p:txBody>
      </p:sp>
      <p:sp>
        <p:nvSpPr>
          <p:cNvPr id="12295" name="AutoShape 8"/>
          <p:cNvSpPr>
            <a:spLocks noChangeArrowheads="1"/>
          </p:cNvSpPr>
          <p:nvPr/>
        </p:nvSpPr>
        <p:spPr bwMode="auto">
          <a:xfrm>
            <a:off x="7372350" y="4248150"/>
            <a:ext cx="371475" cy="219075"/>
          </a:xfrm>
          <a:prstGeom prst="rightArrow">
            <a:avLst>
              <a:gd name="adj1" fmla="val 50000"/>
              <a:gd name="adj2" fmla="val 42391"/>
            </a:avLst>
          </a:prstGeom>
          <a:solidFill>
            <a:srgbClr val="FFFFFF"/>
          </a:solidFill>
          <a:ln w="9525">
            <a:solidFill>
              <a:srgbClr val="000000"/>
            </a:solidFill>
            <a:miter lim="800000"/>
            <a:headEnd/>
            <a:tailEnd/>
          </a:ln>
        </p:spPr>
        <p:txBody>
          <a:bodyPr/>
          <a:lstStyle/>
          <a:p>
            <a:endParaRPr lang="en-US"/>
          </a:p>
        </p:txBody>
      </p:sp>
      <p:sp>
        <p:nvSpPr>
          <p:cNvPr id="12296" name="AutoShape 9"/>
          <p:cNvSpPr>
            <a:spLocks noChangeArrowheads="1"/>
          </p:cNvSpPr>
          <p:nvPr/>
        </p:nvSpPr>
        <p:spPr bwMode="auto">
          <a:xfrm>
            <a:off x="8001000" y="4038600"/>
            <a:ext cx="752475" cy="904875"/>
          </a:xfrm>
          <a:prstGeom prst="foldedCorner">
            <a:avLst>
              <a:gd name="adj" fmla="val 12500"/>
            </a:avLst>
          </a:prstGeom>
          <a:solidFill>
            <a:srgbClr val="FFFFFF"/>
          </a:solidFill>
          <a:ln w="9525">
            <a:solidFill>
              <a:srgbClr val="000000"/>
            </a:solidFill>
            <a:round/>
            <a:headEnd/>
            <a:tailEnd/>
          </a:ln>
        </p:spPr>
        <p:txBody>
          <a:bodyPr/>
          <a:lstStyle/>
          <a:p>
            <a:pPr>
              <a:spcAft>
                <a:spcPts val="1000"/>
              </a:spcAft>
            </a:pPr>
            <a:r>
              <a:rPr lang="en-US" sz="800" b="1">
                <a:solidFill>
                  <a:srgbClr val="993300"/>
                </a:solidFill>
                <a:latin typeface="Calibri" pitchFamily="34" charset="0"/>
              </a:rPr>
              <a:t>Computer readable Text files of size 2-3KB per page</a:t>
            </a:r>
            <a:endParaRPr lang="en-US" b="1">
              <a:solidFill>
                <a:srgbClr val="993300"/>
              </a:solidFill>
            </a:endParaRPr>
          </a:p>
        </p:txBody>
      </p:sp>
      <p:sp>
        <p:nvSpPr>
          <p:cNvPr id="12297" name="Text Box 10"/>
          <p:cNvSpPr txBox="1">
            <a:spLocks noChangeArrowheads="1"/>
          </p:cNvSpPr>
          <p:nvPr/>
        </p:nvSpPr>
        <p:spPr bwMode="auto">
          <a:xfrm>
            <a:off x="4800600" y="4800600"/>
            <a:ext cx="1468438" cy="476250"/>
          </a:xfrm>
          <a:prstGeom prst="rect">
            <a:avLst/>
          </a:prstGeom>
          <a:noFill/>
          <a:ln w="9525">
            <a:noFill/>
            <a:miter lim="800000"/>
            <a:headEnd/>
            <a:tailEnd/>
          </a:ln>
        </p:spPr>
        <p:txBody>
          <a:bodyPr/>
          <a:lstStyle/>
          <a:p>
            <a:pPr>
              <a:spcAft>
                <a:spcPts val="1000"/>
              </a:spcAft>
            </a:pPr>
            <a:r>
              <a:rPr lang="en-US" sz="800">
                <a:solidFill>
                  <a:srgbClr val="FFC000"/>
                </a:solidFill>
                <a:latin typeface="Calibri" pitchFamily="34" charset="0"/>
              </a:rPr>
              <a:t>Scans the documents and makes a bitmap of size 50-150KB per page</a:t>
            </a:r>
            <a:endParaRPr lang="en-US">
              <a:solidFill>
                <a:srgbClr val="FFC000"/>
              </a:solidFill>
            </a:endParaRPr>
          </a:p>
        </p:txBody>
      </p:sp>
      <p:pic>
        <p:nvPicPr>
          <p:cNvPr id="12298" name="Picture 10" descr="Scanner.jpg"/>
          <p:cNvPicPr>
            <a:picLocks noChangeAspect="1" noChangeArrowheads="1"/>
          </p:cNvPicPr>
          <p:nvPr/>
        </p:nvPicPr>
        <p:blipFill>
          <a:blip r:embed="rId2" cstate="print"/>
          <a:srcRect/>
          <a:stretch>
            <a:fillRect/>
          </a:stretch>
        </p:blipFill>
        <p:spPr bwMode="auto">
          <a:xfrm>
            <a:off x="4848225" y="4005263"/>
            <a:ext cx="1031875" cy="693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p:cNvSpPr txBox="1">
            <a:spLocks noChangeArrowheads="1"/>
          </p:cNvSpPr>
          <p:nvPr/>
        </p:nvSpPr>
        <p:spPr bwMode="auto">
          <a:xfrm>
            <a:off x="0" y="0"/>
            <a:ext cx="9144000" cy="6462713"/>
          </a:xfrm>
          <a:prstGeom prst="rect">
            <a:avLst/>
          </a:prstGeom>
          <a:noFill/>
          <a:ln w="9525">
            <a:noFill/>
            <a:miter lim="800000"/>
            <a:headEnd/>
            <a:tailEnd/>
          </a:ln>
        </p:spPr>
        <p:txBody>
          <a:bodyPr>
            <a:spAutoFit/>
          </a:bodyPr>
          <a:lstStyle/>
          <a:p>
            <a:pPr>
              <a:lnSpc>
                <a:spcPct val="150000"/>
              </a:lnSpc>
            </a:pPr>
            <a:r>
              <a:rPr lang="en-US" sz="2400" b="1">
                <a:solidFill>
                  <a:srgbClr val="FFCCFF"/>
                </a:solidFill>
              </a:rPr>
              <a:t>OPTICAL MARK RECOGNITION</a:t>
            </a:r>
          </a:p>
          <a:p>
            <a:pPr>
              <a:lnSpc>
                <a:spcPct val="150000"/>
              </a:lnSpc>
            </a:pPr>
            <a:r>
              <a:rPr lang="en-US" b="1">
                <a:solidFill>
                  <a:srgbClr val="FFFF00"/>
                </a:solidFill>
              </a:rPr>
              <a:t>OMR is the process of electronically extracting data from marked fields, such as checkboxes and fill-infields, on printed forms. The optical mark reader is fed with an OMR sheet to detect the presence of a mark by measuring reflected light levels. The OM reader interprets this pattern marks and spaces and stores the interpreted data in computer for storage, analysis and reporting. </a:t>
            </a:r>
          </a:p>
          <a:p>
            <a:pPr>
              <a:lnSpc>
                <a:spcPct val="150000"/>
              </a:lnSpc>
            </a:pPr>
            <a:r>
              <a:rPr lang="en-US" b="1">
                <a:solidFill>
                  <a:srgbClr val="FFFF00"/>
                </a:solidFill>
              </a:rPr>
              <a:t>The error rate for OMR technology is less than 1%. </a:t>
            </a:r>
          </a:p>
          <a:p>
            <a:pPr>
              <a:lnSpc>
                <a:spcPct val="150000"/>
              </a:lnSpc>
            </a:pPr>
            <a:r>
              <a:rPr lang="en-US" b="1">
                <a:solidFill>
                  <a:srgbClr val="FFFF00"/>
                </a:solidFill>
              </a:rPr>
              <a:t>It is used for applications in which large numbers of hand-filled forms have to be quickly processed with great accuracy, such as surveys, reply cards, questionnaires, ballots or sheets for multiple choice questions. </a:t>
            </a:r>
          </a:p>
          <a:p>
            <a:pPr>
              <a:lnSpc>
                <a:spcPct val="150000"/>
              </a:lnSpc>
            </a:pPr>
            <a:r>
              <a:rPr lang="en-US" b="1" i="1">
                <a:solidFill>
                  <a:srgbClr val="FFCCFF"/>
                </a:solidFill>
              </a:rPr>
              <a:t>Advantages: </a:t>
            </a:r>
            <a:endParaRPr lang="en-US" b="1">
              <a:solidFill>
                <a:srgbClr val="FFCCFF"/>
              </a:solidFill>
            </a:endParaRPr>
          </a:p>
          <a:p>
            <a:pPr>
              <a:lnSpc>
                <a:spcPct val="150000"/>
              </a:lnSpc>
            </a:pPr>
            <a:r>
              <a:rPr lang="en-US" b="1">
                <a:solidFill>
                  <a:srgbClr val="FFFF00"/>
                </a:solidFill>
              </a:rPr>
              <a:t>Optical mark readers works with a very fast speed. They can read </a:t>
            </a:r>
          </a:p>
          <a:p>
            <a:pPr>
              <a:lnSpc>
                <a:spcPct val="150000"/>
              </a:lnSpc>
            </a:pPr>
            <a:r>
              <a:rPr lang="en-US" b="1">
                <a:solidFill>
                  <a:srgbClr val="FFFF00"/>
                </a:solidFill>
              </a:rPr>
              <a:t>up to 9,000 forms per hour </a:t>
            </a:r>
          </a:p>
          <a:p>
            <a:pPr>
              <a:lnSpc>
                <a:spcPct val="150000"/>
              </a:lnSpc>
            </a:pPr>
            <a:r>
              <a:rPr lang="en-US" b="1">
                <a:solidFill>
                  <a:srgbClr val="FFFF00"/>
                </a:solidFill>
              </a:rPr>
              <a:t>They are accurate machines with error rates of just 1% </a:t>
            </a:r>
          </a:p>
          <a:p>
            <a:pPr>
              <a:lnSpc>
                <a:spcPct val="150000"/>
              </a:lnSpc>
            </a:pPr>
            <a:endParaRPr lang="en-US" b="1">
              <a:solidFill>
                <a:srgbClr val="FFFF00"/>
              </a:solidFill>
            </a:endParaRPr>
          </a:p>
        </p:txBody>
      </p:sp>
      <p:pic>
        <p:nvPicPr>
          <p:cNvPr id="13315" name="Picture 2"/>
          <p:cNvPicPr>
            <a:picLocks noChangeAspect="1" noChangeArrowheads="1"/>
          </p:cNvPicPr>
          <p:nvPr/>
        </p:nvPicPr>
        <p:blipFill>
          <a:blip r:embed="rId2" cstate="print"/>
          <a:srcRect/>
          <a:stretch>
            <a:fillRect/>
          </a:stretch>
        </p:blipFill>
        <p:spPr bwMode="auto">
          <a:xfrm>
            <a:off x="7391400" y="4724400"/>
            <a:ext cx="1447800" cy="1128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0" y="0"/>
            <a:ext cx="9144000" cy="457200"/>
          </a:xfrm>
          <a:prstGeom prst="rect">
            <a:avLst/>
          </a:prstGeom>
          <a:noFill/>
          <a:ln w="9525">
            <a:noFill/>
            <a:miter lim="800000"/>
            <a:headEnd/>
            <a:tailEnd/>
          </a:ln>
        </p:spPr>
        <p:txBody>
          <a:bodyPr wrap="none" lIns="0" rIns="0" anchor="ctr">
            <a:spAutoFit/>
          </a:bodyPr>
          <a:lstStyle/>
          <a:p>
            <a:r>
              <a:rPr lang="en-US" sz="1200" b="1">
                <a:solidFill>
                  <a:srgbClr val="000000"/>
                </a:solidFill>
                <a:latin typeface="Times New Roman" pitchFamily="18" charset="0"/>
                <a:cs typeface="Times New Roman" pitchFamily="18" charset="0"/>
              </a:rPr>
              <a:t>Fourth Generation (1971-1989) Microprocessors</a:t>
            </a:r>
            <a:endParaRPr lang="en-US" sz="1900" b="1" i="1">
              <a:latin typeface="Georgia" pitchFamily="18" charset="0"/>
            </a:endParaRPr>
          </a:p>
          <a:p>
            <a:pPr eaLnBrk="0" hangingPunct="0"/>
            <a:r>
              <a:rPr lang="en-US" sz="1200">
                <a:solidFill>
                  <a:srgbClr val="000000"/>
                </a:solidFill>
                <a:cs typeface="Times New Roman" pitchFamily="18" charset="0"/>
              </a:rPr>
              <a:t>The microprocessor started the fourth generation of computers with thousands of integrated circuits built onto a single silicon chip. </a:t>
            </a:r>
            <a:endParaRPr lang="en-US"/>
          </a:p>
        </p:txBody>
      </p:sp>
      <p:sp>
        <p:nvSpPr>
          <p:cNvPr id="14339" name="TextBox 7"/>
          <p:cNvSpPr txBox="1">
            <a:spLocks noChangeArrowheads="1"/>
          </p:cNvSpPr>
          <p:nvPr/>
        </p:nvSpPr>
        <p:spPr bwMode="auto">
          <a:xfrm>
            <a:off x="152400" y="152400"/>
            <a:ext cx="8534400" cy="6462713"/>
          </a:xfrm>
          <a:prstGeom prst="rect">
            <a:avLst/>
          </a:prstGeom>
          <a:noFill/>
          <a:ln w="9525">
            <a:noFill/>
            <a:miter lim="800000"/>
            <a:headEnd/>
            <a:tailEnd/>
          </a:ln>
        </p:spPr>
        <p:txBody>
          <a:bodyPr>
            <a:spAutoFit/>
          </a:bodyPr>
          <a:lstStyle/>
          <a:p>
            <a:pPr>
              <a:lnSpc>
                <a:spcPct val="150000"/>
              </a:lnSpc>
            </a:pPr>
            <a:r>
              <a:rPr lang="en-US" sz="2400" b="1">
                <a:solidFill>
                  <a:srgbClr val="FFCCFF"/>
                </a:solidFill>
              </a:rPr>
              <a:t>MAGNETIC INK CHARACTER READER (MICR)</a:t>
            </a:r>
          </a:p>
          <a:p>
            <a:pPr>
              <a:lnSpc>
                <a:spcPct val="150000"/>
              </a:lnSpc>
              <a:buFont typeface="Arial" charset="0"/>
              <a:buChar char="•"/>
            </a:pPr>
            <a:endParaRPr lang="en-US" b="1">
              <a:solidFill>
                <a:srgbClr val="FFFF00"/>
              </a:solidFill>
            </a:endParaRPr>
          </a:p>
          <a:p>
            <a:pPr>
              <a:lnSpc>
                <a:spcPct val="150000"/>
              </a:lnSpc>
              <a:buFont typeface="Arial" charset="0"/>
              <a:buChar char="•"/>
            </a:pPr>
            <a:r>
              <a:rPr lang="en-US" b="1">
                <a:solidFill>
                  <a:srgbClr val="FFFF00"/>
                </a:solidFill>
              </a:rPr>
              <a:t> MICR is used to verify the legitimacy or originality of paper documents,  especially checks. </a:t>
            </a:r>
          </a:p>
          <a:p>
            <a:pPr>
              <a:lnSpc>
                <a:spcPct val="150000"/>
              </a:lnSpc>
              <a:buFont typeface="Arial" charset="0"/>
              <a:buChar char="•"/>
            </a:pPr>
            <a:endParaRPr lang="en-US" b="1">
              <a:solidFill>
                <a:srgbClr val="FFFF00"/>
              </a:solidFill>
            </a:endParaRPr>
          </a:p>
          <a:p>
            <a:pPr>
              <a:lnSpc>
                <a:spcPct val="150000"/>
              </a:lnSpc>
              <a:buFont typeface="Arial" charset="0"/>
              <a:buChar char="•"/>
            </a:pPr>
            <a:r>
              <a:rPr lang="en-US" b="1">
                <a:solidFill>
                  <a:srgbClr val="FFFF00"/>
                </a:solidFill>
              </a:rPr>
              <a:t> MICR consists of magnetic ink printed characters which can be recognized by high speed magnetic recognition devices .</a:t>
            </a:r>
          </a:p>
          <a:p>
            <a:pPr>
              <a:lnSpc>
                <a:spcPct val="150000"/>
              </a:lnSpc>
            </a:pPr>
            <a:r>
              <a:rPr lang="en-US" b="1">
                <a:solidFill>
                  <a:srgbClr val="FFFF00"/>
                </a:solidFill>
              </a:rPr>
              <a:t> </a:t>
            </a:r>
          </a:p>
          <a:p>
            <a:pPr>
              <a:lnSpc>
                <a:spcPct val="150000"/>
              </a:lnSpc>
              <a:buFont typeface="Arial" charset="0"/>
              <a:buChar char="•"/>
            </a:pPr>
            <a:r>
              <a:rPr lang="en-US" b="1">
                <a:solidFill>
                  <a:srgbClr val="FFFF00"/>
                </a:solidFill>
              </a:rPr>
              <a:t> The printed characters provides important information (like check number, bank routing number, checking account number and in some cases the amount of the check) for processing to the receiving party.</a:t>
            </a:r>
          </a:p>
          <a:p>
            <a:pPr>
              <a:lnSpc>
                <a:spcPct val="150000"/>
              </a:lnSpc>
              <a:buFont typeface="Arial" charset="0"/>
              <a:buChar char="•"/>
            </a:pPr>
            <a:endParaRPr lang="en-US" b="1">
              <a:solidFill>
                <a:srgbClr val="FFFF00"/>
              </a:solidFill>
            </a:endParaRPr>
          </a:p>
          <a:p>
            <a:pPr>
              <a:lnSpc>
                <a:spcPct val="150000"/>
              </a:lnSpc>
              <a:buFont typeface="Arial" charset="0"/>
              <a:buChar char="•"/>
            </a:pPr>
            <a:r>
              <a:rPr lang="en-US" b="1">
                <a:solidFill>
                  <a:srgbClr val="FFFF00"/>
                </a:solidFill>
              </a:rPr>
              <a:t> MICR is widely used to enhance security, speed up the sorting of documents and minimize the exposure to check fraud. </a:t>
            </a:r>
          </a:p>
          <a:p>
            <a:pPr>
              <a:lnSpc>
                <a:spcPct val="150000"/>
              </a:lnSpc>
              <a:buFont typeface="Arial" charset="0"/>
              <a:buChar char="•"/>
            </a:pPr>
            <a:endParaRPr lang="en-US" b="1">
              <a:solidFill>
                <a:srgbClr val="FFFF00"/>
              </a:solidFill>
            </a:endParaRPr>
          </a:p>
        </p:txBody>
      </p:sp>
      <p:pic>
        <p:nvPicPr>
          <p:cNvPr id="14340" name="BLOGGER_PHOTO_ID_5389000196345173122" descr="http://2.bp.blogspot.com/_P_dwTsObcFA/SsmTIF2qFII/AAAAAAAABRA/Tf-dOs6ArXI/s320/ocr.jpg">
            <a:hlinkClick r:id="rId2"/>
          </p:cNvPr>
          <p:cNvPicPr>
            <a:picLocks noChangeAspect="1" noChangeArrowheads="1"/>
          </p:cNvPicPr>
          <p:nvPr/>
        </p:nvPicPr>
        <p:blipFill>
          <a:blip r:embed="rId3" cstate="print"/>
          <a:srcRect/>
          <a:stretch>
            <a:fillRect/>
          </a:stretch>
        </p:blipFill>
        <p:spPr bwMode="auto">
          <a:xfrm rot="191067">
            <a:off x="7924800" y="4495800"/>
            <a:ext cx="985838" cy="1057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
          <p:cNvSpPr txBox="1">
            <a:spLocks noChangeArrowheads="1"/>
          </p:cNvSpPr>
          <p:nvPr/>
        </p:nvSpPr>
        <p:spPr bwMode="auto">
          <a:xfrm>
            <a:off x="0" y="0"/>
            <a:ext cx="9144000" cy="6556375"/>
          </a:xfrm>
          <a:prstGeom prst="rect">
            <a:avLst/>
          </a:prstGeom>
          <a:noFill/>
          <a:ln w="9525">
            <a:noFill/>
            <a:miter lim="800000"/>
            <a:headEnd/>
            <a:tailEnd/>
          </a:ln>
        </p:spPr>
        <p:txBody>
          <a:bodyPr>
            <a:spAutoFit/>
          </a:bodyPr>
          <a:lstStyle/>
          <a:p>
            <a:r>
              <a:rPr lang="en-US" sz="2400" b="1">
                <a:solidFill>
                  <a:srgbClr val="FFCCFF"/>
                </a:solidFill>
              </a:rPr>
              <a:t>Audio Devices</a:t>
            </a:r>
          </a:p>
          <a:p>
            <a:pPr>
              <a:lnSpc>
                <a:spcPct val="150000"/>
              </a:lnSpc>
            </a:pPr>
            <a:r>
              <a:rPr lang="en-US" b="1">
                <a:solidFill>
                  <a:srgbClr val="FFFF00"/>
                </a:solidFill>
              </a:rPr>
              <a:t>Audio devices are used to either capture or create sound. They enable computers to accept music, speech or sound affects for recording and/or editing. Microphone and CD player are examples of two widely used audio input devices. Microphone feeds audio input to the computer. The computer must have a sound card to  convert analog signals generated through microphone into digital data so that it can be stored in the computer. When the user wants to hear the pre-recorded audio input, the sound card converts the digital data into analog signals and sends it to the speakers. </a:t>
            </a:r>
          </a:p>
          <a:p>
            <a:pPr>
              <a:lnSpc>
                <a:spcPct val="150000"/>
              </a:lnSpc>
            </a:pPr>
            <a:r>
              <a:rPr lang="en-US" b="1">
                <a:solidFill>
                  <a:srgbClr val="FFCCFF"/>
                </a:solidFill>
              </a:rPr>
              <a:t>Advantages:</a:t>
            </a:r>
          </a:p>
          <a:p>
            <a:pPr>
              <a:lnSpc>
                <a:spcPct val="150000"/>
              </a:lnSpc>
            </a:pPr>
            <a:r>
              <a:rPr lang="en-US" b="1">
                <a:solidFill>
                  <a:srgbClr val="FFFF00"/>
                </a:solidFill>
              </a:rPr>
              <a:t>Audio devices can be used by people who have visual problems; It is best used in situations where users want to avoid i/p through keyboard or mouse</a:t>
            </a:r>
          </a:p>
          <a:p>
            <a:r>
              <a:rPr lang="en-US" b="1">
                <a:solidFill>
                  <a:srgbClr val="FFCCFF"/>
                </a:solidFill>
              </a:rPr>
              <a:t>Disadvantages:</a:t>
            </a:r>
            <a:endParaRPr lang="en-US">
              <a:solidFill>
                <a:srgbClr val="FFCCFF"/>
              </a:solidFill>
            </a:endParaRPr>
          </a:p>
          <a:p>
            <a:pPr>
              <a:lnSpc>
                <a:spcPct val="150000"/>
              </a:lnSpc>
            </a:pPr>
            <a:r>
              <a:rPr lang="en-US" b="1">
                <a:solidFill>
                  <a:srgbClr val="FFFF00"/>
                </a:solidFill>
              </a:rPr>
              <a:t>Audio input devices are not suitable in noisy places; With audio input devices it is difficult to clearly distinguish between two similar sounding words like “sea” and “see”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1"/>
          <p:cNvSpPr txBox="1">
            <a:spLocks noChangeArrowheads="1"/>
          </p:cNvSpPr>
          <p:nvPr/>
        </p:nvSpPr>
        <p:spPr bwMode="auto">
          <a:xfrm>
            <a:off x="0" y="0"/>
            <a:ext cx="9144000" cy="6586538"/>
          </a:xfrm>
          <a:prstGeom prst="rect">
            <a:avLst/>
          </a:prstGeom>
          <a:noFill/>
          <a:ln w="9525">
            <a:noFill/>
            <a:miter lim="800000"/>
            <a:headEnd/>
            <a:tailEnd/>
          </a:ln>
        </p:spPr>
        <p:txBody>
          <a:bodyPr>
            <a:spAutoFit/>
          </a:bodyPr>
          <a:lstStyle/>
          <a:p>
            <a:r>
              <a:rPr lang="en-US" sz="2400" b="1">
                <a:solidFill>
                  <a:srgbClr val="FFCCFF"/>
                </a:solidFill>
              </a:rPr>
              <a:t>Video Input Devices</a:t>
            </a:r>
          </a:p>
          <a:p>
            <a:pPr>
              <a:lnSpc>
                <a:spcPct val="150000"/>
              </a:lnSpc>
            </a:pPr>
            <a:r>
              <a:rPr lang="en-US" b="1">
                <a:solidFill>
                  <a:srgbClr val="FFFF00"/>
                </a:solidFill>
              </a:rPr>
              <a:t>Video input devices are used to capture video from the outside world into the computer. </a:t>
            </a:r>
          </a:p>
          <a:p>
            <a:pPr>
              <a:lnSpc>
                <a:spcPct val="150000"/>
              </a:lnSpc>
            </a:pPr>
            <a:r>
              <a:rPr lang="en-US" b="1" i="1">
                <a:solidFill>
                  <a:srgbClr val="FFFF00"/>
                </a:solidFill>
              </a:rPr>
              <a:t>Digital camera</a:t>
            </a:r>
            <a:r>
              <a:rPr lang="en-US" b="1">
                <a:solidFill>
                  <a:srgbClr val="FFFF00"/>
                </a:solidFill>
              </a:rPr>
              <a:t> is used to capture images or videos. It digitizes the image or video and stores them on a memory card. The data can then be transferred to the computer using a cable which connects computer to the digital camera. </a:t>
            </a:r>
          </a:p>
          <a:p>
            <a:pPr>
              <a:lnSpc>
                <a:spcPct val="150000"/>
              </a:lnSpc>
            </a:pPr>
            <a:r>
              <a:rPr lang="en-US" b="1">
                <a:solidFill>
                  <a:srgbClr val="FFFF00"/>
                </a:solidFill>
              </a:rPr>
              <a:t>W</a:t>
            </a:r>
            <a:r>
              <a:rPr lang="en-US" b="1" i="1">
                <a:solidFill>
                  <a:srgbClr val="FFFF00"/>
                </a:solidFill>
              </a:rPr>
              <a:t>eb cameras</a:t>
            </a:r>
            <a:r>
              <a:rPr lang="en-US" b="1">
                <a:solidFill>
                  <a:srgbClr val="FFFF00"/>
                </a:solidFill>
              </a:rPr>
              <a:t> also capture videos which can be transferred via internet in real time. </a:t>
            </a:r>
          </a:p>
          <a:p>
            <a:pPr>
              <a:lnSpc>
                <a:spcPct val="150000"/>
              </a:lnSpc>
            </a:pPr>
            <a:r>
              <a:rPr lang="en-US" b="1" i="1">
                <a:solidFill>
                  <a:srgbClr val="FFCCFF"/>
                </a:solidFill>
              </a:rPr>
              <a:t>Advantages:</a:t>
            </a:r>
            <a:endParaRPr lang="en-US" b="1">
              <a:solidFill>
                <a:srgbClr val="FFCCFF"/>
              </a:solidFill>
            </a:endParaRPr>
          </a:p>
          <a:p>
            <a:pPr>
              <a:lnSpc>
                <a:spcPct val="150000"/>
              </a:lnSpc>
            </a:pPr>
            <a:r>
              <a:rPr lang="en-US" b="1">
                <a:solidFill>
                  <a:srgbClr val="FFFF00"/>
                </a:solidFill>
              </a:rPr>
              <a:t>Video input devices are very useful for applications like video conferencing</a:t>
            </a:r>
          </a:p>
          <a:p>
            <a:pPr>
              <a:lnSpc>
                <a:spcPct val="150000"/>
              </a:lnSpc>
            </a:pPr>
            <a:r>
              <a:rPr lang="en-US" b="1">
                <a:solidFill>
                  <a:srgbClr val="FFFF00"/>
                </a:solidFill>
              </a:rPr>
              <a:t>Video input devices can be used to record memorable moments in one’s life</a:t>
            </a:r>
          </a:p>
          <a:p>
            <a:pPr>
              <a:lnSpc>
                <a:spcPct val="150000"/>
              </a:lnSpc>
            </a:pPr>
            <a:r>
              <a:rPr lang="en-US" b="1">
                <a:solidFill>
                  <a:srgbClr val="FFFF00"/>
                </a:solidFill>
              </a:rPr>
              <a:t>Video input devices can be used to check security </a:t>
            </a:r>
          </a:p>
          <a:p>
            <a:pPr>
              <a:lnSpc>
                <a:spcPct val="150000"/>
              </a:lnSpc>
            </a:pPr>
            <a:r>
              <a:rPr lang="en-US" b="1" i="1">
                <a:solidFill>
                  <a:srgbClr val="FFCCFF"/>
                </a:solidFill>
              </a:rPr>
              <a:t>Disadvantages:</a:t>
            </a:r>
            <a:endParaRPr lang="en-US" b="1">
              <a:solidFill>
                <a:srgbClr val="FFCCFF"/>
              </a:solidFill>
            </a:endParaRPr>
          </a:p>
          <a:p>
            <a:pPr>
              <a:lnSpc>
                <a:spcPct val="150000"/>
              </a:lnSpc>
            </a:pPr>
            <a:r>
              <a:rPr lang="en-US" b="1">
                <a:solidFill>
                  <a:srgbClr val="FFFF00"/>
                </a:solidFill>
              </a:rPr>
              <a:t>Videos and images captured using video input devices have a very big file size and there must be compressed before being stored on the computer. </a:t>
            </a:r>
          </a:p>
          <a:p>
            <a:endParaRPr lang="en-US" sz="2000" b="1">
              <a:solidFill>
                <a:srgbClr val="FFFF00"/>
              </a:solidFill>
            </a:endParaRPr>
          </a:p>
        </p:txBody>
      </p:sp>
      <p:pic>
        <p:nvPicPr>
          <p:cNvPr id="16387" name="Picture 4" descr="Logitech 961322-0403 QuickCam Express USB Web Camera">
            <a:hlinkClick r:id="rId2"/>
          </p:cNvPr>
          <p:cNvPicPr>
            <a:picLocks noChangeAspect="1" noChangeArrowheads="1"/>
          </p:cNvPicPr>
          <p:nvPr/>
        </p:nvPicPr>
        <p:blipFill>
          <a:blip r:embed="rId3" cstate="print"/>
          <a:srcRect/>
          <a:stretch>
            <a:fillRect/>
          </a:stretch>
        </p:blipFill>
        <p:spPr bwMode="auto">
          <a:xfrm>
            <a:off x="4953000" y="2971800"/>
            <a:ext cx="666750" cy="666750"/>
          </a:xfrm>
          <a:prstGeom prst="rect">
            <a:avLst/>
          </a:prstGeom>
          <a:noFill/>
          <a:ln w="9525">
            <a:noFill/>
            <a:miter lim="800000"/>
            <a:headEnd/>
            <a:tailEnd/>
          </a:ln>
        </p:spPr>
      </p:pic>
      <p:pic>
        <p:nvPicPr>
          <p:cNvPr id="16388" name="Picture 2" descr="Sony DSC-W220 Point and Shoot Camera"/>
          <p:cNvPicPr>
            <a:picLocks noChangeAspect="1" noChangeArrowheads="1"/>
          </p:cNvPicPr>
          <p:nvPr/>
        </p:nvPicPr>
        <p:blipFill>
          <a:blip r:embed="rId4" cstate="print"/>
          <a:srcRect/>
          <a:stretch>
            <a:fillRect/>
          </a:stretch>
        </p:blipFill>
        <p:spPr bwMode="auto">
          <a:xfrm>
            <a:off x="3581400" y="2971800"/>
            <a:ext cx="828675" cy="619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r>
              <a:rPr lang="en-US" sz="1200" b="1">
                <a:cs typeface="Times New Roman" pitchFamily="18" charset="0"/>
              </a:rPr>
              <a:t>CLASSIFICATION OF COMPUTERS</a:t>
            </a:r>
            <a:endParaRPr lang="en-US" sz="1200">
              <a:solidFill>
                <a:srgbClr val="000000"/>
              </a:solidFill>
              <a:cs typeface="Times New Roman" pitchFamily="18" charset="0"/>
            </a:endParaRPr>
          </a:p>
          <a:p>
            <a:pPr eaLnBrk="0" hangingPunct="0"/>
            <a:r>
              <a:rPr lang="en-US" sz="1200">
                <a:solidFill>
                  <a:srgbClr val="000000"/>
                </a:solidFill>
                <a:cs typeface="Times New Roman" pitchFamily="18" charset="0"/>
              </a:rPr>
              <a:t>Computers can be broadly classified into four categories based on their speed, amount of data that they can hold and price. </a:t>
            </a:r>
            <a:endParaRPr lang="en-US"/>
          </a:p>
        </p:txBody>
      </p:sp>
      <p:sp>
        <p:nvSpPr>
          <p:cNvPr id="1741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r>
              <a:rPr lang="en-US" sz="1200" b="1">
                <a:cs typeface="Times New Roman" pitchFamily="18" charset="0"/>
              </a:rPr>
              <a:t>CLASSIFICATION OF COMPUTERS</a:t>
            </a:r>
            <a:endParaRPr lang="en-US" sz="1200">
              <a:solidFill>
                <a:srgbClr val="000000"/>
              </a:solidFill>
              <a:cs typeface="Times New Roman" pitchFamily="18" charset="0"/>
            </a:endParaRPr>
          </a:p>
          <a:p>
            <a:pPr eaLnBrk="0" hangingPunct="0"/>
            <a:r>
              <a:rPr lang="en-US" sz="1200">
                <a:solidFill>
                  <a:srgbClr val="000000"/>
                </a:solidFill>
                <a:cs typeface="Times New Roman" pitchFamily="18" charset="0"/>
              </a:rPr>
              <a:t>Computers can be broadly classified into four categories based on their speed, amount of data that they can hold and price. </a:t>
            </a:r>
            <a:endParaRPr lang="en-US"/>
          </a:p>
        </p:txBody>
      </p:sp>
      <p:sp>
        <p:nvSpPr>
          <p:cNvPr id="17412" name="TextBox 7"/>
          <p:cNvSpPr txBox="1">
            <a:spLocks noChangeArrowheads="1"/>
          </p:cNvSpPr>
          <p:nvPr/>
        </p:nvSpPr>
        <p:spPr bwMode="auto">
          <a:xfrm>
            <a:off x="0" y="0"/>
            <a:ext cx="9144000" cy="6740525"/>
          </a:xfrm>
          <a:prstGeom prst="rect">
            <a:avLst/>
          </a:prstGeom>
          <a:noFill/>
          <a:ln w="9525">
            <a:noFill/>
            <a:miter lim="800000"/>
            <a:headEnd/>
            <a:tailEnd/>
          </a:ln>
        </p:spPr>
        <p:txBody>
          <a:bodyPr>
            <a:spAutoFit/>
          </a:bodyPr>
          <a:lstStyle/>
          <a:p>
            <a:pPr>
              <a:lnSpc>
                <a:spcPct val="150000"/>
              </a:lnSpc>
            </a:pPr>
            <a:r>
              <a:rPr lang="en-US" b="1">
                <a:solidFill>
                  <a:srgbClr val="FFCCFF"/>
                </a:solidFill>
              </a:rPr>
              <a:t>OUTPUT DEVICES</a:t>
            </a:r>
          </a:p>
          <a:p>
            <a:pPr>
              <a:lnSpc>
                <a:spcPct val="150000"/>
              </a:lnSpc>
            </a:pPr>
            <a:r>
              <a:rPr lang="en-US" b="1">
                <a:solidFill>
                  <a:srgbClr val="FFFF00"/>
                </a:solidFill>
              </a:rPr>
              <a:t>Any device that outputs/gives information from a computer is called an output device. </a:t>
            </a:r>
          </a:p>
          <a:p>
            <a:pPr>
              <a:lnSpc>
                <a:spcPct val="150000"/>
              </a:lnSpc>
            </a:pPr>
            <a:r>
              <a:rPr lang="en-US" b="1">
                <a:solidFill>
                  <a:srgbClr val="FFFF00"/>
                </a:solidFill>
              </a:rPr>
              <a:t>Output devices are electromechanical devices which accept digital data from the computer and converts them into human understandable language. </a:t>
            </a:r>
          </a:p>
          <a:p>
            <a:pPr>
              <a:lnSpc>
                <a:spcPct val="150000"/>
              </a:lnSpc>
            </a:pPr>
            <a:r>
              <a:rPr lang="en-US" b="1">
                <a:solidFill>
                  <a:srgbClr val="FFCCFF"/>
                </a:solidFill>
              </a:rPr>
              <a:t>SOFT COPY DEVICES</a:t>
            </a:r>
          </a:p>
          <a:p>
            <a:pPr>
              <a:lnSpc>
                <a:spcPct val="150000"/>
              </a:lnSpc>
            </a:pPr>
            <a:r>
              <a:rPr lang="en-US" b="1" i="1">
                <a:solidFill>
                  <a:srgbClr val="FFFF00"/>
                </a:solidFill>
              </a:rPr>
              <a:t>Soft copy output devices</a:t>
            </a:r>
            <a:r>
              <a:rPr lang="en-US" b="1">
                <a:solidFill>
                  <a:srgbClr val="FFFF00"/>
                </a:solidFill>
              </a:rPr>
              <a:t> are those output devices which produce an electronic version of an output. For example, a file which is stored on hard disk, CD, pen drive, etc and is displayed on the computer screen (monitor). </a:t>
            </a:r>
          </a:p>
          <a:p>
            <a:pPr>
              <a:lnSpc>
                <a:spcPct val="150000"/>
              </a:lnSpc>
            </a:pPr>
            <a:r>
              <a:rPr lang="en-US" b="1">
                <a:solidFill>
                  <a:srgbClr val="FFCCFF"/>
                </a:solidFill>
              </a:rPr>
              <a:t>Features of a soft copy output include:</a:t>
            </a:r>
          </a:p>
          <a:p>
            <a:pPr>
              <a:lnSpc>
                <a:spcPct val="150000"/>
              </a:lnSpc>
            </a:pPr>
            <a:r>
              <a:rPr lang="en-US" b="1">
                <a:solidFill>
                  <a:srgbClr val="FFFF00"/>
                </a:solidFill>
              </a:rPr>
              <a:t>The output can be viewed only when the computer is on.</a:t>
            </a:r>
          </a:p>
          <a:p>
            <a:pPr>
              <a:lnSpc>
                <a:spcPct val="150000"/>
              </a:lnSpc>
            </a:pPr>
            <a:r>
              <a:rPr lang="en-US" b="1">
                <a:solidFill>
                  <a:srgbClr val="FFFF00"/>
                </a:solidFill>
              </a:rPr>
              <a:t>The user can easily edit the soft copy output</a:t>
            </a:r>
          </a:p>
          <a:p>
            <a:pPr>
              <a:lnSpc>
                <a:spcPct val="150000"/>
              </a:lnSpc>
            </a:pPr>
            <a:r>
              <a:rPr lang="en-US" b="1">
                <a:solidFill>
                  <a:srgbClr val="FFFF00"/>
                </a:solidFill>
              </a:rPr>
              <a:t>Soft copy cannot be used by people who do not have a computer</a:t>
            </a:r>
          </a:p>
          <a:p>
            <a:pPr>
              <a:lnSpc>
                <a:spcPct val="150000"/>
              </a:lnSpc>
            </a:pPr>
            <a:r>
              <a:rPr lang="en-US" b="1">
                <a:solidFill>
                  <a:srgbClr val="FFFF00"/>
                </a:solidFill>
              </a:rPr>
              <a:t>Searching data in a soft copy is easy and fast. </a:t>
            </a:r>
          </a:p>
          <a:p>
            <a:pPr>
              <a:lnSpc>
                <a:spcPct val="150000"/>
              </a:lnSpc>
            </a:pPr>
            <a:r>
              <a:rPr lang="en-US" b="1">
                <a:solidFill>
                  <a:srgbClr val="FFFF00"/>
                </a:solidFill>
              </a:rPr>
              <a:t>Electronic distribution of a soft copy is cheaper. It can be done easily and quickly </a:t>
            </a:r>
          </a:p>
          <a:p>
            <a:pPr>
              <a:lnSpc>
                <a:spcPct val="150000"/>
              </a:lnSpc>
            </a:pPr>
            <a:endParaRPr lang="en-US" b="1">
              <a:solidFill>
                <a:srgbClr val="FFFF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3"/>
          <p:cNvSpPr txBox="1">
            <a:spLocks noChangeArrowheads="1"/>
          </p:cNvSpPr>
          <p:nvPr/>
        </p:nvSpPr>
        <p:spPr bwMode="auto">
          <a:xfrm>
            <a:off x="0" y="152400"/>
            <a:ext cx="9144000" cy="6170613"/>
          </a:xfrm>
          <a:prstGeom prst="rect">
            <a:avLst/>
          </a:prstGeom>
          <a:noFill/>
          <a:ln w="9525">
            <a:noFill/>
            <a:miter lim="800000"/>
            <a:headEnd/>
            <a:tailEnd/>
          </a:ln>
        </p:spPr>
        <p:txBody>
          <a:bodyPr>
            <a:spAutoFit/>
          </a:bodyPr>
          <a:lstStyle/>
          <a:p>
            <a:pPr>
              <a:defRPr/>
            </a:pPr>
            <a:r>
              <a:rPr lang="en-US" sz="2400" b="1" dirty="0">
                <a:solidFill>
                  <a:srgbClr val="FFCCFF"/>
                </a:solidFill>
              </a:rPr>
              <a:t>CATHODE RAY TUBE MONITORS</a:t>
            </a:r>
          </a:p>
          <a:p>
            <a:pPr>
              <a:defRPr/>
            </a:pPr>
            <a:endParaRPr lang="en-US" sz="2000" dirty="0">
              <a:solidFill>
                <a:srgbClr val="FFFF00"/>
              </a:solidFill>
            </a:endParaRPr>
          </a:p>
          <a:p>
            <a:pPr marL="182563" indent="-182563">
              <a:lnSpc>
                <a:spcPct val="150000"/>
              </a:lnSpc>
              <a:buFont typeface="Arial" charset="0"/>
              <a:buChar char="•"/>
              <a:defRPr/>
            </a:pPr>
            <a:r>
              <a:rPr lang="en-US" b="1" dirty="0">
                <a:solidFill>
                  <a:srgbClr val="FFFF00"/>
                </a:solidFill>
              </a:rPr>
              <a:t>CRT monitors work by firing charged electrons at a phosphorus film. When electron hit the phosphor coated screen, it glows thereby enabling the user to see the output. </a:t>
            </a:r>
          </a:p>
          <a:p>
            <a:pPr marL="182563" indent="-182563">
              <a:lnSpc>
                <a:spcPct val="150000"/>
              </a:lnSpc>
              <a:buFont typeface="Arial" charset="0"/>
              <a:buChar char="•"/>
              <a:defRPr/>
            </a:pPr>
            <a:r>
              <a:rPr lang="en-US" b="1" dirty="0">
                <a:solidFill>
                  <a:srgbClr val="FFFF00"/>
                </a:solidFill>
              </a:rPr>
              <a:t>In a cathode ray tube, the "cathode" is a heated filament which is placed in a vacuum created inside a glass "tube." The "ray" is a stream of electrons which comes out from a heated cathode into the vacuum.</a:t>
            </a:r>
          </a:p>
          <a:p>
            <a:pPr marL="182563" indent="-182563">
              <a:lnSpc>
                <a:spcPct val="150000"/>
              </a:lnSpc>
              <a:buFont typeface="Arial" charset="0"/>
              <a:buChar char="•"/>
              <a:defRPr/>
            </a:pPr>
            <a:r>
              <a:rPr lang="en-US" b="1" dirty="0">
                <a:solidFill>
                  <a:srgbClr val="FFFF00"/>
                </a:solidFill>
              </a:rPr>
              <a:t>The focusing anode focuses the stream of electrons to form a tight beam which is then accelerated by an accelerating anode. </a:t>
            </a:r>
          </a:p>
          <a:p>
            <a:pPr marL="182563" indent="-182563">
              <a:lnSpc>
                <a:spcPct val="150000"/>
              </a:lnSpc>
              <a:buFont typeface="Arial" charset="0"/>
              <a:buChar char="•"/>
              <a:defRPr/>
            </a:pPr>
            <a:r>
              <a:rPr lang="en-US" b="1" dirty="0">
                <a:solidFill>
                  <a:srgbClr val="FFFF00"/>
                </a:solidFill>
              </a:rPr>
              <a:t>This tight, high-speed beam of electrons flies through the vacuum in the tube and hits the flat screen at the other end of the tube. </a:t>
            </a:r>
          </a:p>
          <a:p>
            <a:pPr marL="182563" indent="-182563">
              <a:lnSpc>
                <a:spcPct val="150000"/>
              </a:lnSpc>
              <a:buFont typeface="Arial" charset="0"/>
              <a:buChar char="•"/>
              <a:defRPr/>
            </a:pPr>
            <a:r>
              <a:rPr lang="en-US" b="1" dirty="0">
                <a:solidFill>
                  <a:srgbClr val="FFFF00"/>
                </a:solidFill>
              </a:rPr>
              <a:t>This screen is coated with phosphor, which glows when struck by the beam, thereby displaying the picture which the user sees on the monitor. </a:t>
            </a:r>
          </a:p>
          <a:p>
            <a:pPr>
              <a:lnSpc>
                <a:spcPct val="150000"/>
              </a:lnSpc>
              <a:defRPr/>
            </a:pPr>
            <a:endParaRPr lang="en-US" b="1" dirty="0">
              <a:solidFill>
                <a:srgbClr val="FFFF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p:cNvPicPr>
            <a:picLocks noChangeAspect="1" noChangeArrowheads="1"/>
          </p:cNvPicPr>
          <p:nvPr/>
        </p:nvPicPr>
        <p:blipFill>
          <a:blip r:embed="rId2" cstate="print"/>
          <a:srcRect/>
          <a:stretch>
            <a:fillRect/>
          </a:stretch>
        </p:blipFill>
        <p:spPr bwMode="auto">
          <a:xfrm>
            <a:off x="1600200" y="1524000"/>
            <a:ext cx="5827713" cy="3200400"/>
          </a:xfrm>
          <a:prstGeom prst="rect">
            <a:avLst/>
          </a:prstGeom>
          <a:noFill/>
          <a:ln w="9525">
            <a:noFill/>
            <a:miter lim="800000"/>
            <a:headEnd/>
            <a:tailEnd/>
          </a:ln>
        </p:spPr>
      </p:pic>
      <p:sp>
        <p:nvSpPr>
          <p:cNvPr id="19459" name="Rectangle 2"/>
          <p:cNvSpPr>
            <a:spLocks noChangeArrowheads="1"/>
          </p:cNvSpPr>
          <p:nvPr/>
        </p:nvSpPr>
        <p:spPr bwMode="auto">
          <a:xfrm>
            <a:off x="2362200" y="228600"/>
            <a:ext cx="3830638" cy="369888"/>
          </a:xfrm>
          <a:prstGeom prst="rect">
            <a:avLst/>
          </a:prstGeom>
          <a:noFill/>
          <a:ln w="9525">
            <a:noFill/>
            <a:miter lim="800000"/>
            <a:headEnd/>
            <a:tailEnd/>
          </a:ln>
        </p:spPr>
        <p:txBody>
          <a:bodyPr wrap="none">
            <a:spAutoFit/>
          </a:bodyPr>
          <a:lstStyle/>
          <a:p>
            <a:r>
              <a:rPr lang="en-US" b="1">
                <a:solidFill>
                  <a:srgbClr val="FFCCFF"/>
                </a:solidFill>
              </a:rPr>
              <a:t>CATHODE RAY TUBE MONITORS</a:t>
            </a:r>
          </a:p>
        </p:txBody>
      </p:sp>
      <p:sp>
        <p:nvSpPr>
          <p:cNvPr id="19460" name="Rectangle 3"/>
          <p:cNvSpPr>
            <a:spLocks noChangeArrowheads="1"/>
          </p:cNvSpPr>
          <p:nvPr/>
        </p:nvSpPr>
        <p:spPr bwMode="auto">
          <a:xfrm>
            <a:off x="2438400" y="5105400"/>
            <a:ext cx="4330700" cy="338138"/>
          </a:xfrm>
          <a:prstGeom prst="rect">
            <a:avLst/>
          </a:prstGeom>
          <a:noFill/>
          <a:ln w="9525">
            <a:noFill/>
            <a:miter lim="800000"/>
            <a:headEnd/>
            <a:tailEnd/>
          </a:ln>
        </p:spPr>
        <p:txBody>
          <a:bodyPr wrap="none">
            <a:spAutoFit/>
          </a:bodyPr>
          <a:lstStyle/>
          <a:p>
            <a:r>
              <a:rPr lang="en-US" sz="1600" b="1">
                <a:solidFill>
                  <a:schemeClr val="bg1"/>
                </a:solidFill>
              </a:rPr>
              <a:t>Schematic diagram of a Cathode Ray Tube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3"/>
          <p:cNvSpPr txBox="1">
            <a:spLocks noChangeArrowheads="1"/>
          </p:cNvSpPr>
          <p:nvPr/>
        </p:nvSpPr>
        <p:spPr bwMode="auto">
          <a:xfrm>
            <a:off x="0" y="0"/>
            <a:ext cx="9144000" cy="6802438"/>
          </a:xfrm>
          <a:prstGeom prst="rect">
            <a:avLst/>
          </a:prstGeom>
          <a:noFill/>
          <a:ln w="9525">
            <a:noFill/>
            <a:miter lim="800000"/>
            <a:headEnd/>
            <a:tailEnd/>
          </a:ln>
        </p:spPr>
        <p:txBody>
          <a:bodyPr>
            <a:spAutoFit/>
          </a:bodyPr>
          <a:lstStyle/>
          <a:p>
            <a:r>
              <a:rPr lang="en-US" sz="2400" b="1">
                <a:solidFill>
                  <a:srgbClr val="FFCCFF"/>
                </a:solidFill>
              </a:rPr>
              <a:t>LIQUID CRYSTAL DISPLAY MONITORS</a:t>
            </a:r>
          </a:p>
          <a:p>
            <a:endParaRPr lang="en-US" sz="2400" b="1">
              <a:solidFill>
                <a:srgbClr val="FFCCFF"/>
              </a:solidFill>
            </a:endParaRPr>
          </a:p>
          <a:p>
            <a:pPr>
              <a:lnSpc>
                <a:spcPct val="150000"/>
              </a:lnSpc>
              <a:buFont typeface="Arial" charset="0"/>
              <a:buChar char="•"/>
            </a:pPr>
            <a:r>
              <a:rPr lang="en-US" b="1"/>
              <a:t> </a:t>
            </a:r>
            <a:r>
              <a:rPr lang="en-US" b="1">
                <a:solidFill>
                  <a:srgbClr val="FFFF00"/>
                </a:solidFill>
              </a:rPr>
              <a:t>LCD monitor is a thin, flat electronic visual display that uses the light modulating properties of liquid crystals which do not emit light directly. </a:t>
            </a:r>
          </a:p>
          <a:p>
            <a:pPr>
              <a:lnSpc>
                <a:spcPct val="150000"/>
              </a:lnSpc>
              <a:buFont typeface="Arial" charset="0"/>
              <a:buChar char="•"/>
            </a:pPr>
            <a:r>
              <a:rPr lang="en-US" b="1">
                <a:solidFill>
                  <a:srgbClr val="FFFF00"/>
                </a:solidFill>
              </a:rPr>
              <a:t>LCD screens are used in a wide range of applications ranging from computer monitors, television, instrument panels, aircraft cockpit displays, signage, to consumer devices like such as video players, gaming devices, clocks, watches, calculators, and telephones. </a:t>
            </a:r>
          </a:p>
          <a:p>
            <a:pPr>
              <a:lnSpc>
                <a:spcPct val="150000"/>
              </a:lnSpc>
              <a:buFont typeface="Arial" charset="0"/>
              <a:buChar char="•"/>
            </a:pPr>
            <a:r>
              <a:rPr lang="en-US" b="1">
                <a:solidFill>
                  <a:srgbClr val="FFFF00"/>
                </a:solidFill>
              </a:rPr>
              <a:t>Liquid crystal display technology is based on blocking light. The LCD consists of two pieces of polarizing filters (or substrates) that contain a liquid crystal material between them. A backlight creates light which is made to pass through the first substrate. Simultaneously, the electrical currents cause the liquid crystal molecules to align to allow varying levels of light to pass through to the second substrate and create the colors and images are seen on the screen. </a:t>
            </a:r>
          </a:p>
          <a:p>
            <a:endParaRPr lang="en-US" sz="2400" b="1">
              <a:solidFill>
                <a:srgbClr val="FFCCFF"/>
              </a:solidFill>
            </a:endParaRPr>
          </a:p>
          <a:p>
            <a:endParaRPr lang="en-US" sz="2000">
              <a:solidFill>
                <a:srgbClr val="FFFF00"/>
              </a:solidFill>
            </a:endParaRPr>
          </a:p>
          <a:p>
            <a:endParaRPr lang="en-US" sz="2000">
              <a:solidFill>
                <a:srgbClr val="FFFF00"/>
              </a:solidFill>
            </a:endParaRPr>
          </a:p>
        </p:txBody>
      </p:sp>
      <p:sp>
        <p:nvSpPr>
          <p:cNvPr id="2048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
          <p:cNvSpPr>
            <a:spLocks noChangeArrowheads="1"/>
          </p:cNvSpPr>
          <p:nvPr/>
        </p:nvSpPr>
        <p:spPr bwMode="auto">
          <a:xfrm>
            <a:off x="0" y="0"/>
            <a:ext cx="9144000" cy="1371600"/>
          </a:xfrm>
          <a:prstGeom prst="rect">
            <a:avLst/>
          </a:prstGeom>
          <a:solidFill>
            <a:srgbClr val="B40000"/>
          </a:solidFill>
          <a:ln w="9525">
            <a:solidFill>
              <a:schemeClr val="tx1"/>
            </a:solidFill>
            <a:miter lim="800000"/>
            <a:headEnd/>
            <a:tailEnd/>
          </a:ln>
        </p:spPr>
        <p:txBody>
          <a:bodyPr wrap="none" anchor="ctr"/>
          <a:lstStyle/>
          <a:p>
            <a:endParaRPr lang="en-US"/>
          </a:p>
        </p:txBody>
      </p:sp>
      <p:sp>
        <p:nvSpPr>
          <p:cNvPr id="3075" name="Text Box 12"/>
          <p:cNvSpPr txBox="1">
            <a:spLocks noChangeArrowheads="1"/>
          </p:cNvSpPr>
          <p:nvPr/>
        </p:nvSpPr>
        <p:spPr bwMode="auto">
          <a:xfrm>
            <a:off x="990600" y="0"/>
            <a:ext cx="7010400" cy="914400"/>
          </a:xfrm>
          <a:prstGeom prst="rect">
            <a:avLst/>
          </a:prstGeom>
          <a:noFill/>
          <a:ln w="9525">
            <a:noFill/>
            <a:miter lim="800000"/>
            <a:headEnd/>
            <a:tailEnd/>
          </a:ln>
        </p:spPr>
        <p:txBody>
          <a:bodyPr>
            <a:spAutoFit/>
          </a:bodyPr>
          <a:lstStyle/>
          <a:p>
            <a:pPr algn="ctr">
              <a:spcBef>
                <a:spcPct val="50000"/>
              </a:spcBef>
            </a:pPr>
            <a:r>
              <a:rPr lang="en-US" sz="5400">
                <a:solidFill>
                  <a:srgbClr val="E9F6A8"/>
                </a:solidFill>
              </a:rPr>
              <a:t>CHAPTER 2</a:t>
            </a:r>
          </a:p>
        </p:txBody>
      </p:sp>
      <p:sp>
        <p:nvSpPr>
          <p:cNvPr id="7172" name="Text Box 13"/>
          <p:cNvSpPr txBox="1">
            <a:spLocks noChangeArrowheads="1"/>
          </p:cNvSpPr>
          <p:nvPr/>
        </p:nvSpPr>
        <p:spPr bwMode="auto">
          <a:xfrm>
            <a:off x="1295400" y="1905000"/>
            <a:ext cx="6324600" cy="2668588"/>
          </a:xfrm>
          <a:prstGeom prst="rect">
            <a:avLst/>
          </a:prstGeom>
          <a:noFill/>
          <a:ln w="9525">
            <a:noFill/>
            <a:miter lim="800000"/>
            <a:headEnd/>
            <a:tailEnd/>
          </a:ln>
        </p:spPr>
        <p:txBody>
          <a:bodyPr>
            <a:spAutoFit/>
          </a:bodyPr>
          <a:lstStyle/>
          <a:p>
            <a:pPr algn="ctr">
              <a:lnSpc>
                <a:spcPct val="185000"/>
              </a:lnSpc>
              <a:spcBef>
                <a:spcPct val="50000"/>
              </a:spcBef>
              <a:defRPr/>
            </a:pPr>
            <a:r>
              <a:rPr lang="en-US" sz="4800" u="sng" dirty="0">
                <a:solidFill>
                  <a:srgbClr val="FFFF00"/>
                </a:solidFill>
                <a:latin typeface="+mj-lt"/>
                <a:cs typeface="Aharoni" pitchFamily="2" charset="-79"/>
              </a:rPr>
              <a:t>INPUT AND OUTPUT DEVICES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3"/>
          <p:cNvPicPr>
            <a:picLocks noChangeAspect="1" noChangeArrowheads="1"/>
          </p:cNvPicPr>
          <p:nvPr/>
        </p:nvPicPr>
        <p:blipFill>
          <a:blip r:embed="rId2" cstate="print"/>
          <a:srcRect/>
          <a:stretch>
            <a:fillRect/>
          </a:stretch>
        </p:blipFill>
        <p:spPr bwMode="auto">
          <a:xfrm>
            <a:off x="1981200" y="1828800"/>
            <a:ext cx="4973638" cy="2590800"/>
          </a:xfrm>
          <a:prstGeom prst="rect">
            <a:avLst/>
          </a:prstGeom>
          <a:noFill/>
          <a:ln w="9525">
            <a:noFill/>
            <a:miter lim="800000"/>
            <a:headEnd/>
            <a:tailEnd/>
          </a:ln>
        </p:spPr>
      </p:pic>
      <p:sp>
        <p:nvSpPr>
          <p:cNvPr id="21507" name="Rectangle 2"/>
          <p:cNvSpPr>
            <a:spLocks noChangeArrowheads="1"/>
          </p:cNvSpPr>
          <p:nvPr/>
        </p:nvSpPr>
        <p:spPr bwMode="auto">
          <a:xfrm>
            <a:off x="1676400" y="457200"/>
            <a:ext cx="5846763" cy="461963"/>
          </a:xfrm>
          <a:prstGeom prst="rect">
            <a:avLst/>
          </a:prstGeom>
          <a:noFill/>
          <a:ln w="9525">
            <a:noFill/>
            <a:miter lim="800000"/>
            <a:headEnd/>
            <a:tailEnd/>
          </a:ln>
        </p:spPr>
        <p:txBody>
          <a:bodyPr wrap="none">
            <a:spAutoFit/>
          </a:bodyPr>
          <a:lstStyle/>
          <a:p>
            <a:r>
              <a:rPr lang="en-US" sz="2400" b="1">
                <a:solidFill>
                  <a:srgbClr val="FFCCFF"/>
                </a:solidFill>
              </a:rPr>
              <a:t>LIQUID CRYSTAL DISPLAY MONITORS</a:t>
            </a:r>
          </a:p>
        </p:txBody>
      </p:sp>
      <p:sp>
        <p:nvSpPr>
          <p:cNvPr id="21508" name="Rectangle 3"/>
          <p:cNvSpPr>
            <a:spLocks noChangeArrowheads="1"/>
          </p:cNvSpPr>
          <p:nvPr/>
        </p:nvSpPr>
        <p:spPr bwMode="auto">
          <a:xfrm>
            <a:off x="2133600" y="4953000"/>
            <a:ext cx="4829175" cy="307975"/>
          </a:xfrm>
          <a:prstGeom prst="rect">
            <a:avLst/>
          </a:prstGeom>
          <a:noFill/>
          <a:ln w="9525">
            <a:noFill/>
            <a:miter lim="800000"/>
            <a:headEnd/>
            <a:tailEnd/>
          </a:ln>
        </p:spPr>
        <p:txBody>
          <a:bodyPr wrap="none">
            <a:spAutoFit/>
          </a:bodyPr>
          <a:lstStyle/>
          <a:p>
            <a:r>
              <a:rPr lang="en-US" sz="1400" b="1">
                <a:solidFill>
                  <a:schemeClr val="bg1"/>
                </a:solidFill>
              </a:rPr>
              <a:t>Schematic diagram of a Liquid Crystal Display Monitor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3"/>
          <p:cNvSpPr txBox="1">
            <a:spLocks noChangeArrowheads="1"/>
          </p:cNvSpPr>
          <p:nvPr/>
        </p:nvSpPr>
        <p:spPr bwMode="auto">
          <a:xfrm>
            <a:off x="0" y="0"/>
            <a:ext cx="9144000" cy="6094413"/>
          </a:xfrm>
          <a:prstGeom prst="rect">
            <a:avLst/>
          </a:prstGeom>
          <a:noFill/>
          <a:ln w="9525">
            <a:noFill/>
            <a:miter lim="800000"/>
            <a:headEnd/>
            <a:tailEnd/>
          </a:ln>
        </p:spPr>
        <p:txBody>
          <a:bodyPr>
            <a:spAutoFit/>
          </a:bodyPr>
          <a:lstStyle/>
          <a:p>
            <a:pPr>
              <a:defRPr/>
            </a:pPr>
            <a:r>
              <a:rPr lang="en-US" sz="2400" b="1" dirty="0">
                <a:solidFill>
                  <a:srgbClr val="FFCCFF"/>
                </a:solidFill>
              </a:rPr>
              <a:t>PLASMA MONITORS</a:t>
            </a:r>
          </a:p>
          <a:p>
            <a:pPr>
              <a:defRPr/>
            </a:pPr>
            <a:endParaRPr lang="en-US" b="1" dirty="0">
              <a:solidFill>
                <a:srgbClr val="FFFF00"/>
              </a:solidFill>
            </a:endParaRPr>
          </a:p>
          <a:p>
            <a:pPr marL="182563" indent="-182563">
              <a:lnSpc>
                <a:spcPct val="150000"/>
              </a:lnSpc>
              <a:buFont typeface="Arial" charset="0"/>
              <a:buChar char="•"/>
              <a:defRPr/>
            </a:pPr>
            <a:r>
              <a:rPr lang="en-US" sz="1600" b="1" dirty="0">
                <a:solidFill>
                  <a:srgbClr val="FFFF00"/>
                </a:solidFill>
              </a:rPr>
              <a:t>Plasma monitors are thin and flat monitors widely used in TVs and computers. The plasma display contains two glass plates that have tiny cells filled with xenon and neon gas. </a:t>
            </a:r>
          </a:p>
          <a:p>
            <a:pPr marL="182563" indent="-182563">
              <a:lnSpc>
                <a:spcPct val="150000"/>
              </a:lnSpc>
              <a:buFont typeface="Arial" charset="0"/>
              <a:buChar char="•"/>
              <a:defRPr/>
            </a:pPr>
            <a:endParaRPr lang="en-US" sz="800" b="1" dirty="0">
              <a:solidFill>
                <a:srgbClr val="FFFF00"/>
              </a:solidFill>
            </a:endParaRPr>
          </a:p>
          <a:p>
            <a:pPr marL="182563" indent="-182563">
              <a:lnSpc>
                <a:spcPct val="150000"/>
              </a:lnSpc>
              <a:buFont typeface="Arial" charset="0"/>
              <a:buChar char="•"/>
              <a:defRPr/>
            </a:pPr>
            <a:r>
              <a:rPr lang="en-US" sz="1600" b="1" dirty="0">
                <a:solidFill>
                  <a:srgbClr val="FFFF00"/>
                </a:solidFill>
              </a:rPr>
              <a:t>The display electrode is covered by a magnesium oxide protective layer and is arranged in horizontal rows along the screen while the address electrodes are arranged in vertical columns thereby forming grid like structure. </a:t>
            </a:r>
          </a:p>
          <a:p>
            <a:pPr marL="182563" indent="-182563">
              <a:lnSpc>
                <a:spcPct val="150000"/>
              </a:lnSpc>
              <a:buFont typeface="Arial" charset="0"/>
              <a:buChar char="•"/>
              <a:defRPr/>
            </a:pPr>
            <a:endParaRPr lang="en-US" sz="800" b="1" dirty="0">
              <a:solidFill>
                <a:srgbClr val="FFFF00"/>
              </a:solidFill>
            </a:endParaRPr>
          </a:p>
          <a:p>
            <a:pPr marL="182563" indent="-182563">
              <a:lnSpc>
                <a:spcPct val="150000"/>
              </a:lnSpc>
              <a:buFont typeface="Arial" charset="0"/>
              <a:buChar char="•"/>
              <a:defRPr/>
            </a:pPr>
            <a:r>
              <a:rPr lang="en-US" sz="1600" b="1" dirty="0">
                <a:solidFill>
                  <a:srgbClr val="FFFF00"/>
                </a:solidFill>
              </a:rPr>
              <a:t>To ionize the gas in a particular cell, the electrodes that intersect at that cell are charged at least thousands of times in a small fraction of a second</a:t>
            </a:r>
          </a:p>
          <a:p>
            <a:pPr marL="182563" indent="-182563">
              <a:lnSpc>
                <a:spcPct val="150000"/>
              </a:lnSpc>
              <a:buFont typeface="Arial" charset="0"/>
              <a:buChar char="•"/>
              <a:defRPr/>
            </a:pPr>
            <a:endParaRPr lang="en-US" sz="800" b="1" dirty="0">
              <a:solidFill>
                <a:srgbClr val="FFFF00"/>
              </a:solidFill>
            </a:endParaRPr>
          </a:p>
          <a:p>
            <a:pPr marL="182563" indent="-182563">
              <a:lnSpc>
                <a:spcPct val="150000"/>
              </a:lnSpc>
              <a:buFont typeface="Arial" charset="0"/>
              <a:buChar char="•"/>
              <a:defRPr/>
            </a:pPr>
            <a:r>
              <a:rPr lang="en-US" sz="1600" b="1" dirty="0">
                <a:solidFill>
                  <a:srgbClr val="FFFF00"/>
                </a:solidFill>
              </a:rPr>
              <a:t> An electric current begins to flow through the gas in the cell. The current creates a rapid flow of charged particles thereby stimulating the gas atoms to release ultraviolet photons.</a:t>
            </a:r>
          </a:p>
          <a:p>
            <a:pPr marL="182563" indent="-182563">
              <a:lnSpc>
                <a:spcPct val="150000"/>
              </a:lnSpc>
              <a:defRPr/>
            </a:pPr>
            <a:r>
              <a:rPr lang="en-US" sz="1600" b="1" dirty="0">
                <a:solidFill>
                  <a:srgbClr val="FFFF00"/>
                </a:solidFill>
              </a:rPr>
              <a:t> </a:t>
            </a:r>
          </a:p>
          <a:p>
            <a:pPr marL="182563" indent="-182563">
              <a:lnSpc>
                <a:spcPct val="150000"/>
              </a:lnSpc>
              <a:buFont typeface="Arial" charset="0"/>
              <a:buChar char="•"/>
              <a:defRPr/>
            </a:pPr>
            <a:r>
              <a:rPr lang="en-US" sz="1600" b="1" dirty="0">
                <a:solidFill>
                  <a:srgbClr val="FFFF00"/>
                </a:solidFill>
              </a:rPr>
              <a:t>When these UV photons hit a phosphor atom in the cell, one of the phosphor's electrons jumps to a higher energy level and the atom heats up. When the electron falls back to its normal level, it releases energy in the form of a visible light photon.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3"/>
          <p:cNvSpPr txBox="1">
            <a:spLocks noChangeArrowheads="1"/>
          </p:cNvSpPr>
          <p:nvPr/>
        </p:nvSpPr>
        <p:spPr bwMode="auto">
          <a:xfrm>
            <a:off x="0" y="457200"/>
            <a:ext cx="9144000" cy="3346450"/>
          </a:xfrm>
          <a:prstGeom prst="rect">
            <a:avLst/>
          </a:prstGeom>
          <a:noFill/>
          <a:ln w="9525">
            <a:noFill/>
            <a:miter lim="800000"/>
            <a:headEnd/>
            <a:tailEnd/>
          </a:ln>
        </p:spPr>
        <p:txBody>
          <a:bodyPr>
            <a:spAutoFit/>
          </a:bodyPr>
          <a:lstStyle/>
          <a:p>
            <a:pPr>
              <a:lnSpc>
                <a:spcPct val="150000"/>
              </a:lnSpc>
            </a:pPr>
            <a:r>
              <a:rPr lang="en-US" sz="2400" b="1">
                <a:solidFill>
                  <a:srgbClr val="FFCCFF"/>
                </a:solidFill>
              </a:rPr>
              <a:t>PROJECTOR </a:t>
            </a:r>
          </a:p>
          <a:p>
            <a:pPr>
              <a:lnSpc>
                <a:spcPct val="150000"/>
              </a:lnSpc>
            </a:pPr>
            <a:endParaRPr lang="en-US" sz="900" b="1">
              <a:solidFill>
                <a:srgbClr val="FFCCFF"/>
              </a:solidFill>
            </a:endParaRPr>
          </a:p>
          <a:p>
            <a:pPr>
              <a:lnSpc>
                <a:spcPct val="150000"/>
              </a:lnSpc>
            </a:pPr>
            <a:r>
              <a:rPr lang="en-US" b="1">
                <a:solidFill>
                  <a:srgbClr val="FFFF00"/>
                </a:solidFill>
              </a:rPr>
              <a:t>A projector is a device which takes an image from a video source and projects it onto a screen or other surface. These days, projectors are used for a wide range of applications varying from home theater e systems to organizations for projecting information and presentations onto screens large enough for rooms filled with people to see.</a:t>
            </a:r>
          </a:p>
          <a:p>
            <a:pPr>
              <a:lnSpc>
                <a:spcPct val="150000"/>
              </a:lnSpc>
            </a:pPr>
            <a:endParaRPr lang="en-US" b="1">
              <a:solidFill>
                <a:srgbClr val="FFFF00"/>
              </a:solidFill>
            </a:endParaRPr>
          </a:p>
        </p:txBody>
      </p:sp>
      <p:pic>
        <p:nvPicPr>
          <p:cNvPr id="23555" name="ctl00_cphContent_imgGuide" descr="http://www.sharafdg.com/shop/images/projector.jpg"/>
          <p:cNvPicPr>
            <a:picLocks noChangeAspect="1" noChangeArrowheads="1"/>
          </p:cNvPicPr>
          <p:nvPr/>
        </p:nvPicPr>
        <p:blipFill>
          <a:blip r:embed="rId3" cstate="print"/>
          <a:srcRect/>
          <a:stretch>
            <a:fillRect/>
          </a:stretch>
        </p:blipFill>
        <p:spPr bwMode="auto">
          <a:xfrm>
            <a:off x="6019800" y="3200400"/>
            <a:ext cx="2743200" cy="2165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ChangeArrowheads="1"/>
          </p:cNvSpPr>
          <p:nvPr/>
        </p:nvSpPr>
        <p:spPr bwMode="auto">
          <a:xfrm>
            <a:off x="304800" y="304800"/>
            <a:ext cx="8610600" cy="4570413"/>
          </a:xfrm>
          <a:prstGeom prst="rect">
            <a:avLst/>
          </a:prstGeom>
          <a:noFill/>
          <a:ln w="9525">
            <a:noFill/>
            <a:miter lim="800000"/>
            <a:headEnd/>
            <a:tailEnd/>
          </a:ln>
        </p:spPr>
        <p:txBody>
          <a:bodyPr>
            <a:spAutoFit/>
          </a:bodyPr>
          <a:lstStyle/>
          <a:p>
            <a:pPr algn="just">
              <a:lnSpc>
                <a:spcPct val="150000"/>
              </a:lnSpc>
            </a:pPr>
            <a:r>
              <a:rPr lang="en-US" sz="2400" b="1">
                <a:solidFill>
                  <a:srgbClr val="FFCCFF"/>
                </a:solidFill>
              </a:rPr>
              <a:t>SPEAKERS </a:t>
            </a:r>
          </a:p>
          <a:p>
            <a:pPr algn="just">
              <a:lnSpc>
                <a:spcPct val="150000"/>
              </a:lnSpc>
            </a:pPr>
            <a:endParaRPr lang="en-US" sz="800" b="1">
              <a:solidFill>
                <a:srgbClr val="FFCCFF"/>
              </a:solidFill>
            </a:endParaRPr>
          </a:p>
          <a:p>
            <a:pPr algn="just">
              <a:lnSpc>
                <a:spcPct val="150000"/>
              </a:lnSpc>
            </a:pPr>
            <a:r>
              <a:rPr lang="en-US" b="1">
                <a:solidFill>
                  <a:srgbClr val="FFFF00"/>
                </a:solidFill>
              </a:rPr>
              <a:t>Today all business and home users demand sound capabilities and thus different types of speakers to enable users to enjoy music, movie, or a game and the voice will be spread through the entire room. With good quality speakers, the voice will also be audible even to people sitting in another or room or even to neighbors. </a:t>
            </a:r>
          </a:p>
          <a:p>
            <a:pPr algn="just">
              <a:lnSpc>
                <a:spcPct val="150000"/>
              </a:lnSpc>
            </a:pPr>
            <a:r>
              <a:rPr lang="en-US" b="1">
                <a:solidFill>
                  <a:srgbClr val="FFFF00"/>
                </a:solidFill>
              </a:rPr>
              <a:t>However, in case the user wants to enjoy loud music without disturbing the people around him, he can use a headphone.</a:t>
            </a:r>
          </a:p>
          <a:p>
            <a:pPr algn="just">
              <a:lnSpc>
                <a:spcPct val="150000"/>
              </a:lnSpc>
            </a:pPr>
            <a:r>
              <a:rPr lang="en-US" b="1">
                <a:solidFill>
                  <a:srgbClr val="FFFF00"/>
                </a:solidFill>
              </a:rPr>
              <a:t>Another device called headset was developed to allow the users to talk and listen at the same time, using the same device.</a:t>
            </a:r>
          </a:p>
        </p:txBody>
      </p:sp>
      <p:pic>
        <p:nvPicPr>
          <p:cNvPr id="24579" name="Picture 3" descr="http://www.hqspeakers.com/wp-content/uploads/2010/01/best-computer-speaker-headset-278x300.jpg">
            <a:hlinkClick r:id="rId2"/>
          </p:cNvPr>
          <p:cNvPicPr>
            <a:picLocks noChangeAspect="1" noChangeArrowheads="1"/>
          </p:cNvPicPr>
          <p:nvPr/>
        </p:nvPicPr>
        <p:blipFill>
          <a:blip r:embed="rId3" cstate="print"/>
          <a:srcRect/>
          <a:stretch>
            <a:fillRect/>
          </a:stretch>
        </p:blipFill>
        <p:spPr bwMode="auto">
          <a:xfrm>
            <a:off x="5791200" y="5105400"/>
            <a:ext cx="657225" cy="704850"/>
          </a:xfrm>
          <a:prstGeom prst="rect">
            <a:avLst/>
          </a:prstGeom>
          <a:noFill/>
          <a:ln w="9525">
            <a:noFill/>
            <a:miter lim="800000"/>
            <a:headEnd/>
            <a:tailEnd/>
          </a:ln>
        </p:spPr>
      </p:pic>
      <p:pic>
        <p:nvPicPr>
          <p:cNvPr id="24580" name="Picture 7" descr="Name:  Pioneer HDJ-2000 Headphone.jpg&#10;Views: 221&#10;Size:  49.6 KB"/>
          <p:cNvPicPr>
            <a:picLocks noChangeAspect="1" noChangeArrowheads="1"/>
          </p:cNvPicPr>
          <p:nvPr/>
        </p:nvPicPr>
        <p:blipFill>
          <a:blip r:embed="rId4" cstate="print"/>
          <a:srcRect/>
          <a:stretch>
            <a:fillRect/>
          </a:stretch>
        </p:blipFill>
        <p:spPr bwMode="auto">
          <a:xfrm>
            <a:off x="6629400" y="5105400"/>
            <a:ext cx="714375" cy="714375"/>
          </a:xfrm>
          <a:prstGeom prst="rect">
            <a:avLst/>
          </a:prstGeom>
          <a:noFill/>
          <a:ln w="9525">
            <a:noFill/>
            <a:miter lim="800000"/>
            <a:headEnd/>
            <a:tailEnd/>
          </a:ln>
        </p:spPr>
      </p:pic>
      <p:pic>
        <p:nvPicPr>
          <p:cNvPr id="24581" name="Picture 4" descr="Fatal1ty Gaming Headset by Creative"/>
          <p:cNvPicPr>
            <a:picLocks noChangeAspect="1" noChangeArrowheads="1"/>
          </p:cNvPicPr>
          <p:nvPr/>
        </p:nvPicPr>
        <p:blipFill>
          <a:blip r:embed="rId5" cstate="print"/>
          <a:srcRect/>
          <a:stretch>
            <a:fillRect/>
          </a:stretch>
        </p:blipFill>
        <p:spPr bwMode="auto">
          <a:xfrm>
            <a:off x="7620000" y="5105400"/>
            <a:ext cx="904875" cy="71437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3"/>
          <p:cNvSpPr txBox="1">
            <a:spLocks noChangeArrowheads="1"/>
          </p:cNvSpPr>
          <p:nvPr/>
        </p:nvSpPr>
        <p:spPr bwMode="auto">
          <a:xfrm>
            <a:off x="0" y="0"/>
            <a:ext cx="9144000" cy="5586413"/>
          </a:xfrm>
          <a:prstGeom prst="rect">
            <a:avLst/>
          </a:prstGeom>
          <a:noFill/>
          <a:ln w="9525">
            <a:noFill/>
            <a:miter lim="800000"/>
            <a:headEnd/>
            <a:tailEnd/>
          </a:ln>
        </p:spPr>
        <p:txBody>
          <a:bodyPr>
            <a:spAutoFit/>
          </a:bodyPr>
          <a:lstStyle/>
          <a:p>
            <a:r>
              <a:rPr lang="en-US" sz="2400" b="1">
                <a:solidFill>
                  <a:srgbClr val="FFCCFF"/>
                </a:solidFill>
              </a:rPr>
              <a:t>HARD COPY OUTPUT DEVICES</a:t>
            </a:r>
          </a:p>
          <a:p>
            <a:pPr>
              <a:lnSpc>
                <a:spcPct val="150000"/>
              </a:lnSpc>
            </a:pPr>
            <a:r>
              <a:rPr lang="en-US" b="1" i="1">
                <a:solidFill>
                  <a:srgbClr val="FFFF00"/>
                </a:solidFill>
              </a:rPr>
              <a:t>Hard copy output devices</a:t>
            </a:r>
            <a:r>
              <a:rPr lang="en-US" b="1">
                <a:solidFill>
                  <a:srgbClr val="FFFF00"/>
                </a:solidFill>
              </a:rPr>
              <a:t> produces a physical form of output. For example, the content of a file printed on a paper is a form of hard copy output.</a:t>
            </a:r>
          </a:p>
          <a:p>
            <a:pPr>
              <a:lnSpc>
                <a:spcPct val="150000"/>
              </a:lnSpc>
            </a:pPr>
            <a:endParaRPr lang="en-US" b="1">
              <a:solidFill>
                <a:srgbClr val="FFFF00"/>
              </a:solidFill>
            </a:endParaRPr>
          </a:p>
          <a:p>
            <a:pPr>
              <a:lnSpc>
                <a:spcPct val="150000"/>
              </a:lnSpc>
            </a:pPr>
            <a:r>
              <a:rPr lang="en-US" sz="2400" b="1">
                <a:solidFill>
                  <a:srgbClr val="FFCCFF"/>
                </a:solidFill>
              </a:rPr>
              <a:t>PRINTERS</a:t>
            </a:r>
          </a:p>
          <a:p>
            <a:pPr>
              <a:lnSpc>
                <a:spcPct val="150000"/>
              </a:lnSpc>
            </a:pPr>
            <a:r>
              <a:rPr lang="en-US" b="1">
                <a:solidFill>
                  <a:srgbClr val="FFFF00"/>
                </a:solidFill>
              </a:rPr>
              <a:t>Printer is a device that outputs text and graphics information obtained from the computer and prints it on to a paper. Printers are available in the market in a variety of size, speed, sophistication, and cost. The qualities of printer which are of interest to users include:</a:t>
            </a:r>
          </a:p>
          <a:p>
            <a:pPr>
              <a:lnSpc>
                <a:spcPct val="150000"/>
              </a:lnSpc>
            </a:pPr>
            <a:endParaRPr lang="en-US" b="1">
              <a:solidFill>
                <a:srgbClr val="FFFF00"/>
              </a:solidFill>
            </a:endParaRPr>
          </a:p>
          <a:p>
            <a:pPr>
              <a:lnSpc>
                <a:spcPct val="150000"/>
              </a:lnSpc>
            </a:pPr>
            <a:r>
              <a:rPr lang="en-US" b="1" i="1">
                <a:solidFill>
                  <a:srgbClr val="FFCCFF"/>
                </a:solidFill>
              </a:rPr>
              <a:t>Color:</a:t>
            </a:r>
            <a:r>
              <a:rPr lang="en-US" b="1">
                <a:solidFill>
                  <a:srgbClr val="FFCCFF"/>
                </a:solidFill>
              </a:rPr>
              <a:t> </a:t>
            </a:r>
            <a:r>
              <a:rPr lang="en-US" b="1">
                <a:solidFill>
                  <a:srgbClr val="FFFF00"/>
                </a:solidFill>
              </a:rPr>
              <a:t>Colored printouts are needed for presentations or maps and other pages where color is part of the information. They are more expensive, </a:t>
            </a:r>
          </a:p>
          <a:p>
            <a:pPr>
              <a:lnSpc>
                <a:spcPct val="150000"/>
              </a:lnSpc>
            </a:pPr>
            <a:endParaRPr lang="en-US" b="1">
              <a:solidFill>
                <a:srgbClr val="FFFF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ChangeArrowheads="1"/>
          </p:cNvSpPr>
          <p:nvPr/>
        </p:nvSpPr>
        <p:spPr bwMode="auto">
          <a:xfrm>
            <a:off x="304800" y="762000"/>
            <a:ext cx="8153400" cy="5494338"/>
          </a:xfrm>
          <a:prstGeom prst="rect">
            <a:avLst/>
          </a:prstGeom>
          <a:noFill/>
          <a:ln w="9525">
            <a:noFill/>
            <a:miter lim="800000"/>
            <a:headEnd/>
            <a:tailEnd/>
          </a:ln>
        </p:spPr>
        <p:txBody>
          <a:bodyPr>
            <a:spAutoFit/>
          </a:bodyPr>
          <a:lstStyle/>
          <a:p>
            <a:pPr>
              <a:lnSpc>
                <a:spcPct val="150000"/>
              </a:lnSpc>
            </a:pPr>
            <a:r>
              <a:rPr lang="en-US" b="1" i="1">
                <a:solidFill>
                  <a:srgbClr val="FFCCFF"/>
                </a:solidFill>
              </a:rPr>
              <a:t>Memory:</a:t>
            </a:r>
            <a:r>
              <a:rPr lang="en-US" b="1">
                <a:solidFill>
                  <a:srgbClr val="FFCCFF"/>
                </a:solidFill>
              </a:rPr>
              <a:t> </a:t>
            </a:r>
            <a:r>
              <a:rPr lang="en-US" b="1">
                <a:solidFill>
                  <a:srgbClr val="FFFF00"/>
                </a:solidFill>
              </a:rPr>
              <a:t>Most printers have a small amount of memory that can be expanded by the user. Having more memory makes enhances the speed of printing </a:t>
            </a:r>
          </a:p>
          <a:p>
            <a:pPr>
              <a:lnSpc>
                <a:spcPct val="150000"/>
              </a:lnSpc>
            </a:pPr>
            <a:endParaRPr lang="en-US" b="1" i="1">
              <a:solidFill>
                <a:srgbClr val="FFCCFF"/>
              </a:solidFill>
            </a:endParaRPr>
          </a:p>
          <a:p>
            <a:pPr>
              <a:lnSpc>
                <a:spcPct val="150000"/>
              </a:lnSpc>
            </a:pPr>
            <a:r>
              <a:rPr lang="en-US" b="1" i="1">
                <a:solidFill>
                  <a:srgbClr val="FFCCFF"/>
                </a:solidFill>
              </a:rPr>
              <a:t>Resolution:</a:t>
            </a:r>
            <a:r>
              <a:rPr lang="en-US" b="1">
                <a:solidFill>
                  <a:srgbClr val="FFCCFF"/>
                </a:solidFill>
              </a:rPr>
              <a:t> </a:t>
            </a:r>
            <a:r>
              <a:rPr lang="en-US" b="1">
                <a:solidFill>
                  <a:srgbClr val="FFFF00"/>
                </a:solidFill>
              </a:rPr>
              <a:t>The resolution of a printer means the sharpness of text and images on paper. It is usually expressed in dots per inch (dpi). Even the least inexpensive printer provides sufficient resolution for most purposes at 600 dpi. </a:t>
            </a:r>
          </a:p>
          <a:p>
            <a:pPr>
              <a:lnSpc>
                <a:spcPct val="150000"/>
              </a:lnSpc>
            </a:pPr>
            <a:endParaRPr lang="en-US" b="1">
              <a:solidFill>
                <a:srgbClr val="FFFF00"/>
              </a:solidFill>
            </a:endParaRPr>
          </a:p>
          <a:p>
            <a:pPr>
              <a:lnSpc>
                <a:spcPct val="150000"/>
              </a:lnSpc>
            </a:pPr>
            <a:r>
              <a:rPr lang="en-US" b="1" i="1">
                <a:solidFill>
                  <a:srgbClr val="FFCCFF"/>
                </a:solidFill>
              </a:rPr>
              <a:t>Speed:</a:t>
            </a:r>
            <a:r>
              <a:rPr lang="en-US" b="1">
                <a:solidFill>
                  <a:srgbClr val="FFCCFF"/>
                </a:solidFill>
              </a:rPr>
              <a:t> </a:t>
            </a:r>
            <a:r>
              <a:rPr lang="en-US" b="1">
                <a:solidFill>
                  <a:srgbClr val="FFFF00"/>
                </a:solidFill>
              </a:rPr>
              <a:t>Speed means number of pages that are printed in one minute. While high speed printers are a little expensive, the inexpensive printers on the other hand can print only about 3 to 6 sheets per minute. Color printing is even slower. </a:t>
            </a:r>
          </a:p>
        </p:txBody>
      </p:sp>
      <p:sp>
        <p:nvSpPr>
          <p:cNvPr id="26627" name="Rectangle 2"/>
          <p:cNvSpPr>
            <a:spLocks noChangeArrowheads="1"/>
          </p:cNvSpPr>
          <p:nvPr/>
        </p:nvSpPr>
        <p:spPr bwMode="auto">
          <a:xfrm>
            <a:off x="152400" y="152400"/>
            <a:ext cx="2108200" cy="369888"/>
          </a:xfrm>
          <a:prstGeom prst="rect">
            <a:avLst/>
          </a:prstGeom>
          <a:noFill/>
          <a:ln w="9525">
            <a:noFill/>
            <a:miter lim="800000"/>
            <a:headEnd/>
            <a:tailEnd/>
          </a:ln>
        </p:spPr>
        <p:txBody>
          <a:bodyPr wrap="none">
            <a:spAutoFit/>
          </a:bodyPr>
          <a:lstStyle/>
          <a:p>
            <a:r>
              <a:rPr lang="en-US" b="1">
                <a:solidFill>
                  <a:srgbClr val="FFCCFF"/>
                </a:solidFill>
              </a:rPr>
              <a:t>PRINTERS contd.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1"/>
          <p:cNvSpPr txBox="1">
            <a:spLocks noChangeArrowheads="1"/>
          </p:cNvSpPr>
          <p:nvPr/>
        </p:nvSpPr>
        <p:spPr bwMode="auto">
          <a:xfrm>
            <a:off x="0" y="0"/>
            <a:ext cx="9144000" cy="5257800"/>
          </a:xfrm>
          <a:prstGeom prst="rect">
            <a:avLst/>
          </a:prstGeom>
          <a:noFill/>
          <a:ln w="9525">
            <a:noFill/>
            <a:miter lim="800000"/>
            <a:headEnd/>
            <a:tailEnd/>
          </a:ln>
        </p:spPr>
        <p:txBody>
          <a:bodyPr>
            <a:spAutoFit/>
          </a:bodyPr>
          <a:lstStyle/>
          <a:p>
            <a:r>
              <a:rPr lang="en-US" sz="2400" b="1">
                <a:solidFill>
                  <a:srgbClr val="FFCCFF"/>
                </a:solidFill>
              </a:rPr>
              <a:t>PRINTERS contd.</a:t>
            </a:r>
          </a:p>
          <a:p>
            <a:endParaRPr lang="en-US"/>
          </a:p>
          <a:p>
            <a:pPr>
              <a:lnSpc>
                <a:spcPct val="150000"/>
              </a:lnSpc>
            </a:pPr>
            <a:endParaRPr lang="en-US" b="1"/>
          </a:p>
          <a:p>
            <a:pPr>
              <a:lnSpc>
                <a:spcPct val="150000"/>
              </a:lnSpc>
            </a:pPr>
            <a:r>
              <a:rPr lang="en-US" b="1">
                <a:solidFill>
                  <a:srgbClr val="FFCCFF"/>
                </a:solidFill>
              </a:rPr>
              <a:t>Impact Printer. </a:t>
            </a:r>
            <a:r>
              <a:rPr lang="en-US" b="1">
                <a:solidFill>
                  <a:srgbClr val="FFFF00"/>
                </a:solidFill>
              </a:rPr>
              <a:t>They create characters by striking an inked ribbon against the paper. Ex., dot-matrix printers, daisywheel printers, and most types of line printer. </a:t>
            </a:r>
          </a:p>
          <a:p>
            <a:pPr>
              <a:lnSpc>
                <a:spcPct val="150000"/>
              </a:lnSpc>
            </a:pPr>
            <a:endParaRPr lang="en-US" b="1">
              <a:solidFill>
                <a:srgbClr val="FFFF00"/>
              </a:solidFill>
            </a:endParaRPr>
          </a:p>
          <a:p>
            <a:pPr>
              <a:lnSpc>
                <a:spcPct val="150000"/>
              </a:lnSpc>
            </a:pPr>
            <a:r>
              <a:rPr lang="en-US" b="1">
                <a:solidFill>
                  <a:srgbClr val="FFCCFF"/>
                </a:solidFill>
              </a:rPr>
              <a:t>Non Impact Printer: </a:t>
            </a:r>
            <a:r>
              <a:rPr lang="en-US" b="1">
                <a:solidFill>
                  <a:srgbClr val="FFFF00"/>
                </a:solidFill>
              </a:rPr>
              <a:t>Non-impact printers are much quieter than impact printers as their printing heads do not strike the paper. They offer better print quality, faster printing and the ability to create prints that contain sophisticated graphics. </a:t>
            </a:r>
          </a:p>
          <a:p>
            <a:pPr>
              <a:lnSpc>
                <a:spcPct val="150000"/>
              </a:lnSpc>
            </a:pPr>
            <a:endParaRPr lang="en-US" b="1">
              <a:solidFill>
                <a:srgbClr val="FFFF00"/>
              </a:solidFill>
            </a:endParaRPr>
          </a:p>
          <a:p>
            <a:pPr>
              <a:lnSpc>
                <a:spcPct val="150000"/>
              </a:lnSpc>
            </a:pPr>
            <a:r>
              <a:rPr lang="en-US" b="1">
                <a:solidFill>
                  <a:srgbClr val="FFFF00"/>
                </a:solidFill>
              </a:rPr>
              <a:t>Non-impact printers use either solid or liquid cartridge-based ink which is either sprayed, dripped or electro statically drawn onto the page. The main types of non-impact printer are: inkjet, printer, laser printer and thermal printer.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1"/>
          <p:cNvSpPr txBox="1">
            <a:spLocks noChangeArrowheads="1"/>
          </p:cNvSpPr>
          <p:nvPr/>
        </p:nvSpPr>
        <p:spPr bwMode="auto">
          <a:xfrm>
            <a:off x="0" y="0"/>
            <a:ext cx="9144000" cy="6278563"/>
          </a:xfrm>
          <a:prstGeom prst="rect">
            <a:avLst/>
          </a:prstGeom>
          <a:noFill/>
          <a:ln w="9525">
            <a:noFill/>
            <a:miter lim="800000"/>
            <a:headEnd/>
            <a:tailEnd/>
          </a:ln>
        </p:spPr>
        <p:txBody>
          <a:bodyPr>
            <a:spAutoFit/>
          </a:bodyPr>
          <a:lstStyle/>
          <a:p>
            <a:r>
              <a:rPr lang="en-US" sz="2400" b="1">
                <a:solidFill>
                  <a:srgbClr val="FFCCFF"/>
                </a:solidFill>
              </a:rPr>
              <a:t>DOT MATRIX PRINTER</a:t>
            </a:r>
          </a:p>
          <a:p>
            <a:endParaRPr lang="en-US" b="1">
              <a:solidFill>
                <a:srgbClr val="FFFF00"/>
              </a:solidFill>
            </a:endParaRPr>
          </a:p>
          <a:p>
            <a:r>
              <a:rPr lang="en-US" b="1">
                <a:solidFill>
                  <a:srgbClr val="FFFF00"/>
                </a:solidFill>
              </a:rPr>
              <a:t> A dot matrix printer prints characters and images of all types as a pattern of dots. It has a print head (or hammer) that consists of pins representing the character or image. The print head runs back and forth, or in an up and down motion, on the page and prints by striking an ink-soaked cloth ribbon against the paper, much like the print mechanism on a typewriter. </a:t>
            </a:r>
          </a:p>
          <a:p>
            <a:endParaRPr lang="en-US" b="1">
              <a:solidFill>
                <a:srgbClr val="FFFF00"/>
              </a:solidFill>
            </a:endParaRPr>
          </a:p>
          <a:p>
            <a:r>
              <a:rPr lang="en-US" b="1" i="1">
                <a:solidFill>
                  <a:srgbClr val="FFCCFF"/>
                </a:solidFill>
              </a:rPr>
              <a:t>Advantages</a:t>
            </a:r>
            <a:endParaRPr lang="en-US" b="1">
              <a:solidFill>
                <a:srgbClr val="FFCCFF"/>
              </a:solidFill>
            </a:endParaRPr>
          </a:p>
          <a:p>
            <a:r>
              <a:rPr lang="en-US" b="1">
                <a:solidFill>
                  <a:srgbClr val="FFFF00"/>
                </a:solidFill>
              </a:rPr>
              <a:t>It can produce carbon copies; offers lowest printing cost per page; </a:t>
            </a:r>
          </a:p>
          <a:p>
            <a:r>
              <a:rPr lang="en-US" b="1">
                <a:solidFill>
                  <a:srgbClr val="FFFF00"/>
                </a:solidFill>
              </a:rPr>
              <a:t>widely used for bulk printing where quality of the print is not of </a:t>
            </a:r>
          </a:p>
          <a:p>
            <a:r>
              <a:rPr lang="en-US" b="1">
                <a:solidFill>
                  <a:srgbClr val="FFFF00"/>
                </a:solidFill>
              </a:rPr>
              <a:t>much importance; is cheap; When the ink is about to finish, the </a:t>
            </a:r>
          </a:p>
          <a:p>
            <a:r>
              <a:rPr lang="en-US" b="1">
                <a:solidFill>
                  <a:srgbClr val="FFFF00"/>
                </a:solidFill>
              </a:rPr>
              <a:t>printout gradually fades rather than suddenly stopping partway through a job</a:t>
            </a:r>
          </a:p>
          <a:p>
            <a:r>
              <a:rPr lang="en-US" b="1">
                <a:solidFill>
                  <a:srgbClr val="FFFF00"/>
                </a:solidFill>
              </a:rPr>
              <a:t>It can use continuous paper rather than individual sheets, making them useful for data logging. </a:t>
            </a:r>
          </a:p>
          <a:p>
            <a:endParaRPr lang="en-US" b="1">
              <a:solidFill>
                <a:srgbClr val="FFFF00"/>
              </a:solidFill>
            </a:endParaRPr>
          </a:p>
          <a:p>
            <a:r>
              <a:rPr lang="en-US" b="1" i="1">
                <a:solidFill>
                  <a:srgbClr val="FFCCFF"/>
                </a:solidFill>
              </a:rPr>
              <a:t>Disadvantages</a:t>
            </a:r>
            <a:endParaRPr lang="en-US" b="1">
              <a:solidFill>
                <a:srgbClr val="FFCCFF"/>
              </a:solidFill>
            </a:endParaRPr>
          </a:p>
          <a:p>
            <a:r>
              <a:rPr lang="en-US" b="1">
                <a:solidFill>
                  <a:srgbClr val="FFFF00"/>
                </a:solidFill>
              </a:rPr>
              <a:t>It creates a lot of noise when the pins strike the ribbon to the paper. </a:t>
            </a:r>
          </a:p>
          <a:p>
            <a:r>
              <a:rPr lang="en-US" b="1">
                <a:solidFill>
                  <a:srgbClr val="FFFF00"/>
                </a:solidFill>
              </a:rPr>
              <a:t>It can only print lower-resolution graphics, with limited quality</a:t>
            </a:r>
          </a:p>
          <a:p>
            <a:r>
              <a:rPr lang="en-US" b="1">
                <a:solidFill>
                  <a:srgbClr val="FFFF00"/>
                </a:solidFill>
              </a:rPr>
              <a:t>It is very slow</a:t>
            </a:r>
          </a:p>
          <a:p>
            <a:r>
              <a:rPr lang="en-US" b="1">
                <a:solidFill>
                  <a:srgbClr val="FFFF00"/>
                </a:solidFill>
              </a:rPr>
              <a:t>Poor print quality</a:t>
            </a:r>
          </a:p>
          <a:p>
            <a:endParaRPr lang="en-US" b="1">
              <a:solidFill>
                <a:srgbClr val="FFFF00"/>
              </a:solidFill>
            </a:endParaRPr>
          </a:p>
        </p:txBody>
      </p:sp>
      <p:sp>
        <p:nvSpPr>
          <p:cNvPr id="2867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8676" name="Object 1"/>
          <p:cNvGraphicFramePr>
            <a:graphicFrameLocks noChangeAspect="1"/>
          </p:cNvGraphicFramePr>
          <p:nvPr/>
        </p:nvGraphicFramePr>
        <p:xfrm>
          <a:off x="7620000" y="2362200"/>
          <a:ext cx="1295400" cy="990600"/>
        </p:xfrm>
        <a:graphic>
          <a:graphicData uri="http://schemas.openxmlformats.org/presentationml/2006/ole">
            <p:oleObj spid="_x0000_s28676" name="Bitmap Image" r:id="rId3" imgW="3801006" imgH="2905531" progId="Paint.Picture">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1"/>
          <p:cNvSpPr txBox="1">
            <a:spLocks noChangeArrowheads="1"/>
          </p:cNvSpPr>
          <p:nvPr/>
        </p:nvSpPr>
        <p:spPr bwMode="auto">
          <a:xfrm>
            <a:off x="0" y="457200"/>
            <a:ext cx="9144000" cy="4754563"/>
          </a:xfrm>
          <a:prstGeom prst="rect">
            <a:avLst/>
          </a:prstGeom>
          <a:noFill/>
          <a:ln w="9525">
            <a:noFill/>
            <a:miter lim="800000"/>
            <a:headEnd/>
            <a:tailEnd/>
          </a:ln>
        </p:spPr>
        <p:txBody>
          <a:bodyPr>
            <a:spAutoFit/>
          </a:bodyPr>
          <a:lstStyle/>
          <a:p>
            <a:pPr>
              <a:defRPr/>
            </a:pPr>
            <a:r>
              <a:rPr lang="en-US" sz="2400" b="1" dirty="0">
                <a:solidFill>
                  <a:srgbClr val="FFCCFF"/>
                </a:solidFill>
              </a:rPr>
              <a:t>DAISY WHEEL PRINTER</a:t>
            </a:r>
          </a:p>
          <a:p>
            <a:pPr>
              <a:defRPr/>
            </a:pPr>
            <a:endParaRPr lang="en-US" b="1" dirty="0">
              <a:solidFill>
                <a:srgbClr val="FFFF00"/>
              </a:solidFill>
            </a:endParaRPr>
          </a:p>
          <a:p>
            <a:pPr marL="182563" indent="-182563">
              <a:lnSpc>
                <a:spcPct val="150000"/>
              </a:lnSpc>
              <a:buFont typeface="Arial" charset="0"/>
              <a:buChar char="•"/>
              <a:defRPr/>
            </a:pPr>
            <a:r>
              <a:rPr lang="en-US" b="1" dirty="0">
                <a:solidFill>
                  <a:srgbClr val="FFFF00"/>
                </a:solidFill>
              </a:rPr>
              <a:t>Daisy wheel printers use an impact printing technology to generate high-quality output comparable to typewriters but three times faster. </a:t>
            </a:r>
          </a:p>
          <a:p>
            <a:pPr marL="182563" indent="-182563">
              <a:lnSpc>
                <a:spcPct val="150000"/>
              </a:lnSpc>
              <a:buFont typeface="Arial" charset="0"/>
              <a:buChar char="•"/>
              <a:defRPr/>
            </a:pPr>
            <a:endParaRPr lang="en-US" b="1" dirty="0">
              <a:solidFill>
                <a:srgbClr val="FFFF00"/>
              </a:solidFill>
            </a:endParaRPr>
          </a:p>
          <a:p>
            <a:pPr marL="182563" indent="-182563">
              <a:lnSpc>
                <a:spcPct val="150000"/>
              </a:lnSpc>
              <a:buFont typeface="Arial" charset="0"/>
              <a:buChar char="•"/>
              <a:defRPr/>
            </a:pPr>
            <a:r>
              <a:rPr lang="en-US" b="1" dirty="0">
                <a:solidFill>
                  <a:srgbClr val="FFFF00"/>
                </a:solidFill>
              </a:rPr>
              <a:t>The print head of a daisy wheel printer is a circular wheel, about 3 inches in diameter with arms or spokes. The characters are embossed at the outer end of the arms. </a:t>
            </a:r>
          </a:p>
          <a:p>
            <a:pPr marL="182563" indent="-182563">
              <a:lnSpc>
                <a:spcPct val="150000"/>
              </a:lnSpc>
              <a:buFont typeface="Arial" charset="0"/>
              <a:buChar char="•"/>
              <a:defRPr/>
            </a:pPr>
            <a:endParaRPr lang="en-US" b="1" dirty="0">
              <a:solidFill>
                <a:srgbClr val="FFFF00"/>
              </a:solidFill>
            </a:endParaRPr>
          </a:p>
          <a:p>
            <a:pPr marL="182563" indent="-182563">
              <a:lnSpc>
                <a:spcPct val="150000"/>
              </a:lnSpc>
              <a:buFont typeface="Arial" charset="0"/>
              <a:buChar char="•"/>
              <a:defRPr/>
            </a:pPr>
            <a:r>
              <a:rPr lang="en-US" b="1" dirty="0">
                <a:solidFill>
                  <a:srgbClr val="FFFF00"/>
                </a:solidFill>
              </a:rPr>
              <a:t>To print a character, the wheel is rotated in such a way that the character to be printed is positioned just in front of the printer ribbon. </a:t>
            </a:r>
          </a:p>
          <a:p>
            <a:pPr>
              <a:defRPr/>
            </a:pPr>
            <a:endParaRPr lang="en-US" b="1" dirty="0">
              <a:solidFill>
                <a:srgbClr val="FFFF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ChangeArrowheads="1"/>
          </p:cNvSpPr>
          <p:nvPr/>
        </p:nvSpPr>
        <p:spPr bwMode="auto">
          <a:xfrm>
            <a:off x="304800" y="228600"/>
            <a:ext cx="8458200" cy="3416300"/>
          </a:xfrm>
          <a:prstGeom prst="rect">
            <a:avLst/>
          </a:prstGeom>
          <a:noFill/>
          <a:ln w="9525">
            <a:noFill/>
            <a:miter lim="800000"/>
            <a:headEnd/>
            <a:tailEnd/>
          </a:ln>
        </p:spPr>
        <p:txBody>
          <a:bodyPr>
            <a:spAutoFit/>
          </a:bodyPr>
          <a:lstStyle/>
          <a:p>
            <a:pPr marL="182563" indent="-182563">
              <a:lnSpc>
                <a:spcPct val="150000"/>
              </a:lnSpc>
              <a:buFont typeface="Arial" charset="0"/>
              <a:buChar char="•"/>
            </a:pPr>
            <a:r>
              <a:rPr lang="en-US" b="1">
                <a:solidFill>
                  <a:srgbClr val="FFFF00"/>
                </a:solidFill>
              </a:rPr>
              <a:t>The spoke containing the required character is then hit by a hammer thereby striking the ribbon to leave an impression on the paper placed behind the ribbon. Movement of all these parts is controlled by microprocessor in the printer. </a:t>
            </a:r>
          </a:p>
          <a:p>
            <a:pPr marL="182563" indent="-182563">
              <a:lnSpc>
                <a:spcPct val="150000"/>
              </a:lnSpc>
              <a:buFont typeface="Arial" charset="0"/>
              <a:buChar char="•"/>
            </a:pPr>
            <a:endParaRPr lang="en-US" b="1">
              <a:solidFill>
                <a:srgbClr val="FFFF00"/>
              </a:solidFill>
            </a:endParaRPr>
          </a:p>
          <a:p>
            <a:pPr marL="182563" indent="-182563">
              <a:lnSpc>
                <a:spcPct val="150000"/>
              </a:lnSpc>
              <a:buFont typeface="Arial" charset="0"/>
              <a:buChar char="•"/>
            </a:pPr>
            <a:r>
              <a:rPr lang="en-US" b="1">
                <a:solidFill>
                  <a:srgbClr val="FFFF00"/>
                </a:solidFill>
              </a:rPr>
              <a:t>The key benefit of using a daisy wheel printer is that the print quality is high as the exact shape of the character hits the ribbon to leave and impression on paper.</a:t>
            </a:r>
          </a:p>
        </p:txBody>
      </p:sp>
      <p:pic>
        <p:nvPicPr>
          <p:cNvPr id="30723" name="Picture 2" descr="Left: Daisy Wheel Motor; Right: Daisy Wheel"/>
          <p:cNvPicPr>
            <a:picLocks noChangeAspect="1" noChangeArrowheads="1"/>
          </p:cNvPicPr>
          <p:nvPr/>
        </p:nvPicPr>
        <p:blipFill>
          <a:blip r:embed="rId2" cstate="print"/>
          <a:srcRect/>
          <a:stretch>
            <a:fillRect/>
          </a:stretch>
        </p:blipFill>
        <p:spPr bwMode="auto">
          <a:xfrm>
            <a:off x="609600" y="3810000"/>
            <a:ext cx="3482975" cy="1981200"/>
          </a:xfrm>
          <a:prstGeom prst="rect">
            <a:avLst/>
          </a:prstGeom>
          <a:noFill/>
          <a:ln w="9525">
            <a:noFill/>
            <a:miter lim="800000"/>
            <a:headEnd/>
            <a:tailEnd/>
          </a:ln>
        </p:spPr>
      </p:pic>
      <p:pic>
        <p:nvPicPr>
          <p:cNvPr id="30724" name="Picture 3" descr="http://www.amstradcg.nl/plusland.jpg"/>
          <p:cNvPicPr>
            <a:picLocks noChangeAspect="1" noChangeArrowheads="1"/>
          </p:cNvPicPr>
          <p:nvPr/>
        </p:nvPicPr>
        <p:blipFill>
          <a:blip r:embed="rId3" cstate="print"/>
          <a:srcRect/>
          <a:stretch>
            <a:fillRect/>
          </a:stretch>
        </p:blipFill>
        <p:spPr bwMode="auto">
          <a:xfrm>
            <a:off x="5562600" y="3733800"/>
            <a:ext cx="2362200" cy="2093913"/>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a:xfrm>
            <a:off x="0" y="0"/>
            <a:ext cx="9144000" cy="1981200"/>
          </a:xfrm>
        </p:spPr>
        <p:txBody>
          <a:bodyPr/>
          <a:lstStyle/>
          <a:p>
            <a:pPr>
              <a:buFontTx/>
              <a:buNone/>
            </a:pPr>
            <a:r>
              <a:rPr lang="en-US" sz="2400" b="1" smtClean="0">
                <a:solidFill>
                  <a:srgbClr val="FFCCFF"/>
                </a:solidFill>
              </a:rPr>
              <a:t>INPUT DEVICES</a:t>
            </a:r>
          </a:p>
          <a:p>
            <a:pPr>
              <a:lnSpc>
                <a:spcPct val="150000"/>
              </a:lnSpc>
              <a:buFontTx/>
              <a:buNone/>
            </a:pPr>
            <a:r>
              <a:rPr lang="en-US" sz="2000" b="1" smtClean="0">
                <a:solidFill>
                  <a:srgbClr val="FFFF00"/>
                </a:solidFill>
              </a:rPr>
              <a:t>	An input device is used to feed data and instructions into the computer. In the absence of an input device, a computer would have only been a display device</a:t>
            </a:r>
            <a:r>
              <a:rPr lang="en-US" sz="2400" smtClean="0">
                <a:solidFill>
                  <a:srgbClr val="FFFF00"/>
                </a:solidFill>
              </a:rPr>
              <a:t>. </a:t>
            </a:r>
            <a:endParaRPr lang="en-US" sz="2400" b="1" i="1" smtClean="0">
              <a:solidFill>
                <a:srgbClr val="FFFF00"/>
              </a:solidFill>
            </a:endParaRPr>
          </a:p>
        </p:txBody>
      </p:sp>
      <p:sp>
        <p:nvSpPr>
          <p:cNvPr id="4099" name="Text Box 4"/>
          <p:cNvSpPr txBox="1">
            <a:spLocks noChangeArrowheads="1"/>
          </p:cNvSpPr>
          <p:nvPr/>
        </p:nvSpPr>
        <p:spPr bwMode="auto">
          <a:xfrm>
            <a:off x="971550" y="3810000"/>
            <a:ext cx="1085850" cy="493713"/>
          </a:xfrm>
          <a:prstGeom prst="rect">
            <a:avLst/>
          </a:prstGeom>
          <a:solidFill>
            <a:schemeClr val="accent1"/>
          </a:solidFill>
          <a:ln w="9525">
            <a:solidFill>
              <a:srgbClr val="000000"/>
            </a:solidFill>
            <a:miter lim="800000"/>
            <a:headEnd/>
            <a:tailEnd/>
          </a:ln>
        </p:spPr>
        <p:txBody>
          <a:bodyPr/>
          <a:lstStyle/>
          <a:p>
            <a:pPr algn="ctr">
              <a:spcAft>
                <a:spcPts val="1000"/>
              </a:spcAft>
            </a:pPr>
            <a:r>
              <a:rPr lang="en-US" sz="1600" b="1">
                <a:solidFill>
                  <a:srgbClr val="993300"/>
                </a:solidFill>
                <a:latin typeface="Calibri" pitchFamily="34" charset="0"/>
              </a:rPr>
              <a:t>Keyboard</a:t>
            </a:r>
            <a:endParaRPr lang="en-US" sz="1600" b="1">
              <a:solidFill>
                <a:srgbClr val="993300"/>
              </a:solidFill>
            </a:endParaRPr>
          </a:p>
        </p:txBody>
      </p:sp>
      <p:sp>
        <p:nvSpPr>
          <p:cNvPr id="4100" name="Text Box 5"/>
          <p:cNvSpPr txBox="1">
            <a:spLocks noChangeArrowheads="1"/>
          </p:cNvSpPr>
          <p:nvPr/>
        </p:nvSpPr>
        <p:spPr bwMode="auto">
          <a:xfrm>
            <a:off x="2084388" y="3810000"/>
            <a:ext cx="1328737" cy="493713"/>
          </a:xfrm>
          <a:prstGeom prst="rect">
            <a:avLst/>
          </a:prstGeom>
          <a:solidFill>
            <a:schemeClr val="accent1"/>
          </a:solidFill>
          <a:ln w="9525">
            <a:solidFill>
              <a:srgbClr val="000000"/>
            </a:solidFill>
            <a:miter lim="800000"/>
            <a:headEnd/>
            <a:tailEnd/>
          </a:ln>
        </p:spPr>
        <p:txBody>
          <a:bodyPr/>
          <a:lstStyle/>
          <a:p>
            <a:pPr algn="ctr">
              <a:spcAft>
                <a:spcPts val="1000"/>
              </a:spcAft>
            </a:pPr>
            <a:r>
              <a:rPr lang="en-US" sz="1600" b="1">
                <a:solidFill>
                  <a:srgbClr val="993300"/>
                </a:solidFill>
                <a:latin typeface="Calibri" pitchFamily="34" charset="0"/>
              </a:rPr>
              <a:t>Pointing Devices</a:t>
            </a:r>
            <a:endParaRPr lang="en-US" sz="1600" b="1">
              <a:solidFill>
                <a:srgbClr val="993300"/>
              </a:solidFill>
            </a:endParaRPr>
          </a:p>
        </p:txBody>
      </p:sp>
      <p:sp>
        <p:nvSpPr>
          <p:cNvPr id="4101" name="Text Box 6"/>
          <p:cNvSpPr txBox="1">
            <a:spLocks noChangeArrowheads="1"/>
          </p:cNvSpPr>
          <p:nvPr/>
        </p:nvSpPr>
        <p:spPr bwMode="auto">
          <a:xfrm>
            <a:off x="3411538" y="3810000"/>
            <a:ext cx="1322387" cy="493713"/>
          </a:xfrm>
          <a:prstGeom prst="rect">
            <a:avLst/>
          </a:prstGeom>
          <a:solidFill>
            <a:schemeClr val="accent1"/>
          </a:solidFill>
          <a:ln w="9525">
            <a:solidFill>
              <a:srgbClr val="000000"/>
            </a:solidFill>
            <a:miter lim="800000"/>
            <a:headEnd/>
            <a:tailEnd/>
          </a:ln>
        </p:spPr>
        <p:txBody>
          <a:bodyPr/>
          <a:lstStyle/>
          <a:p>
            <a:pPr algn="ctr">
              <a:spcAft>
                <a:spcPts val="1000"/>
              </a:spcAft>
            </a:pPr>
            <a:r>
              <a:rPr lang="en-US" sz="1600" b="1">
                <a:solidFill>
                  <a:srgbClr val="993300"/>
                </a:solidFill>
                <a:latin typeface="Calibri" pitchFamily="34" charset="0"/>
              </a:rPr>
              <a:t>Hand Held Devices</a:t>
            </a:r>
            <a:endParaRPr lang="en-US" sz="1600" b="1">
              <a:solidFill>
                <a:srgbClr val="993300"/>
              </a:solidFill>
            </a:endParaRPr>
          </a:p>
        </p:txBody>
      </p:sp>
      <p:sp>
        <p:nvSpPr>
          <p:cNvPr id="4102" name="Text Box 7"/>
          <p:cNvSpPr txBox="1">
            <a:spLocks noChangeArrowheads="1"/>
          </p:cNvSpPr>
          <p:nvPr/>
        </p:nvSpPr>
        <p:spPr bwMode="auto">
          <a:xfrm>
            <a:off x="4791075" y="3810000"/>
            <a:ext cx="1203325" cy="493713"/>
          </a:xfrm>
          <a:prstGeom prst="rect">
            <a:avLst/>
          </a:prstGeom>
          <a:solidFill>
            <a:schemeClr val="accent1"/>
          </a:solidFill>
          <a:ln w="9525">
            <a:solidFill>
              <a:srgbClr val="000000"/>
            </a:solidFill>
            <a:miter lim="800000"/>
            <a:headEnd/>
            <a:tailEnd/>
          </a:ln>
        </p:spPr>
        <p:txBody>
          <a:bodyPr/>
          <a:lstStyle/>
          <a:p>
            <a:pPr algn="ctr">
              <a:spcAft>
                <a:spcPts val="1000"/>
              </a:spcAft>
            </a:pPr>
            <a:r>
              <a:rPr lang="en-US" sz="1600" b="1">
                <a:solidFill>
                  <a:srgbClr val="993300"/>
                </a:solidFill>
                <a:latin typeface="Calibri" pitchFamily="34" charset="0"/>
              </a:rPr>
              <a:t>Optical Devices</a:t>
            </a:r>
            <a:endParaRPr lang="en-US" sz="1600" b="1">
              <a:solidFill>
                <a:srgbClr val="993300"/>
              </a:solidFill>
            </a:endParaRPr>
          </a:p>
        </p:txBody>
      </p:sp>
      <p:sp>
        <p:nvSpPr>
          <p:cNvPr id="4103" name="Text Box 8"/>
          <p:cNvSpPr txBox="1">
            <a:spLocks noChangeArrowheads="1"/>
          </p:cNvSpPr>
          <p:nvPr/>
        </p:nvSpPr>
        <p:spPr bwMode="auto">
          <a:xfrm>
            <a:off x="6019800" y="3810000"/>
            <a:ext cx="1447800" cy="493713"/>
          </a:xfrm>
          <a:prstGeom prst="rect">
            <a:avLst/>
          </a:prstGeom>
          <a:solidFill>
            <a:schemeClr val="accent1"/>
          </a:solidFill>
          <a:ln w="9525">
            <a:solidFill>
              <a:srgbClr val="000000"/>
            </a:solidFill>
            <a:miter lim="800000"/>
            <a:headEnd/>
            <a:tailEnd/>
          </a:ln>
        </p:spPr>
        <p:txBody>
          <a:bodyPr/>
          <a:lstStyle/>
          <a:p>
            <a:pPr algn="ctr">
              <a:spcAft>
                <a:spcPts val="1000"/>
              </a:spcAft>
            </a:pPr>
            <a:r>
              <a:rPr lang="en-US" sz="1600" b="1">
                <a:solidFill>
                  <a:srgbClr val="993300"/>
                </a:solidFill>
                <a:latin typeface="Calibri" pitchFamily="34" charset="0"/>
              </a:rPr>
              <a:t>Audio/Visual Devices</a:t>
            </a:r>
            <a:endParaRPr lang="en-US" sz="1600" b="1">
              <a:solidFill>
                <a:srgbClr val="993300"/>
              </a:solidFill>
            </a:endParaRPr>
          </a:p>
        </p:txBody>
      </p:sp>
      <p:cxnSp>
        <p:nvCxnSpPr>
          <p:cNvPr id="4104" name="AutoShape 22"/>
          <p:cNvCxnSpPr>
            <a:cxnSpLocks noChangeShapeType="1"/>
          </p:cNvCxnSpPr>
          <p:nvPr/>
        </p:nvCxnSpPr>
        <p:spPr bwMode="auto">
          <a:xfrm rot="5400000">
            <a:off x="1708150" y="4845050"/>
            <a:ext cx="1030288" cy="26988"/>
          </a:xfrm>
          <a:prstGeom prst="straightConnector1">
            <a:avLst/>
          </a:prstGeom>
          <a:noFill/>
          <a:ln w="25400">
            <a:solidFill>
              <a:schemeClr val="accent1"/>
            </a:solidFill>
            <a:round/>
            <a:headEnd/>
            <a:tailEnd/>
          </a:ln>
        </p:spPr>
      </p:cxnSp>
      <p:cxnSp>
        <p:nvCxnSpPr>
          <p:cNvPr id="4105" name="AutoShape 23"/>
          <p:cNvCxnSpPr>
            <a:cxnSpLocks noChangeShapeType="1"/>
          </p:cNvCxnSpPr>
          <p:nvPr/>
        </p:nvCxnSpPr>
        <p:spPr bwMode="auto">
          <a:xfrm>
            <a:off x="2209800" y="4419600"/>
            <a:ext cx="241300" cy="0"/>
          </a:xfrm>
          <a:prstGeom prst="straightConnector1">
            <a:avLst/>
          </a:prstGeom>
          <a:noFill/>
          <a:ln w="25400">
            <a:solidFill>
              <a:schemeClr val="accent1"/>
            </a:solidFill>
            <a:round/>
            <a:headEnd/>
            <a:tailEnd/>
          </a:ln>
        </p:spPr>
      </p:cxnSp>
      <p:cxnSp>
        <p:nvCxnSpPr>
          <p:cNvPr id="4106" name="AutoShape 24"/>
          <p:cNvCxnSpPr>
            <a:cxnSpLocks noChangeShapeType="1"/>
          </p:cNvCxnSpPr>
          <p:nvPr/>
        </p:nvCxnSpPr>
        <p:spPr bwMode="auto">
          <a:xfrm>
            <a:off x="2209800" y="4724400"/>
            <a:ext cx="241300" cy="0"/>
          </a:xfrm>
          <a:prstGeom prst="straightConnector1">
            <a:avLst/>
          </a:prstGeom>
          <a:noFill/>
          <a:ln w="25400">
            <a:solidFill>
              <a:schemeClr val="accent1"/>
            </a:solidFill>
            <a:round/>
            <a:headEnd/>
            <a:tailEnd/>
          </a:ln>
        </p:spPr>
      </p:cxnSp>
      <p:sp>
        <p:nvSpPr>
          <p:cNvPr id="4107" name="Text Box 25"/>
          <p:cNvSpPr txBox="1">
            <a:spLocks noChangeArrowheads="1"/>
          </p:cNvSpPr>
          <p:nvPr/>
        </p:nvSpPr>
        <p:spPr bwMode="auto">
          <a:xfrm>
            <a:off x="2514600" y="4343400"/>
            <a:ext cx="944563" cy="1328738"/>
          </a:xfrm>
          <a:prstGeom prst="rect">
            <a:avLst/>
          </a:prstGeom>
          <a:noFill/>
          <a:ln w="9525">
            <a:noFill/>
            <a:miter lim="800000"/>
            <a:headEnd/>
            <a:tailEnd/>
          </a:ln>
        </p:spPr>
        <p:txBody>
          <a:bodyPr/>
          <a:lstStyle/>
          <a:p>
            <a:pPr>
              <a:spcAft>
                <a:spcPts val="1000"/>
              </a:spcAft>
            </a:pPr>
            <a:r>
              <a:rPr lang="en-US" sz="1400" b="1">
                <a:solidFill>
                  <a:srgbClr val="FFFF00"/>
                </a:solidFill>
                <a:latin typeface="Calibri" pitchFamily="34" charset="0"/>
              </a:rPr>
              <a:t>Mouse</a:t>
            </a:r>
          </a:p>
          <a:p>
            <a:pPr>
              <a:spcAft>
                <a:spcPts val="1000"/>
              </a:spcAft>
            </a:pPr>
            <a:r>
              <a:rPr lang="en-US" sz="1400" b="1">
                <a:solidFill>
                  <a:srgbClr val="FFFF00"/>
                </a:solidFill>
                <a:latin typeface="Calibri" pitchFamily="34" charset="0"/>
              </a:rPr>
              <a:t>Track Ball</a:t>
            </a:r>
          </a:p>
          <a:p>
            <a:pPr>
              <a:spcAft>
                <a:spcPts val="1000"/>
              </a:spcAft>
            </a:pPr>
            <a:r>
              <a:rPr lang="en-US" sz="1400" b="1">
                <a:solidFill>
                  <a:srgbClr val="FFFF00"/>
                </a:solidFill>
                <a:latin typeface="Calibri" pitchFamily="34" charset="0"/>
              </a:rPr>
              <a:t>Track Pad</a:t>
            </a:r>
            <a:endParaRPr lang="en-US" sz="1400" b="1">
              <a:solidFill>
                <a:srgbClr val="FFFF00"/>
              </a:solidFill>
            </a:endParaRPr>
          </a:p>
        </p:txBody>
      </p:sp>
      <p:cxnSp>
        <p:nvCxnSpPr>
          <p:cNvPr id="4108" name="AutoShape 26"/>
          <p:cNvCxnSpPr>
            <a:cxnSpLocks noChangeShapeType="1"/>
          </p:cNvCxnSpPr>
          <p:nvPr/>
        </p:nvCxnSpPr>
        <p:spPr bwMode="auto">
          <a:xfrm>
            <a:off x="2209800" y="5105400"/>
            <a:ext cx="241300" cy="0"/>
          </a:xfrm>
          <a:prstGeom prst="straightConnector1">
            <a:avLst/>
          </a:prstGeom>
          <a:noFill/>
          <a:ln w="25400">
            <a:solidFill>
              <a:schemeClr val="accent1"/>
            </a:solidFill>
            <a:round/>
            <a:headEnd/>
            <a:tailEnd/>
          </a:ln>
        </p:spPr>
      </p:cxnSp>
      <p:cxnSp>
        <p:nvCxnSpPr>
          <p:cNvPr id="4109" name="AutoShape 27"/>
          <p:cNvCxnSpPr>
            <a:cxnSpLocks noChangeShapeType="1"/>
          </p:cNvCxnSpPr>
          <p:nvPr/>
        </p:nvCxnSpPr>
        <p:spPr bwMode="auto">
          <a:xfrm rot="16200000" flipH="1">
            <a:off x="3175794" y="4775994"/>
            <a:ext cx="947737" cy="15875"/>
          </a:xfrm>
          <a:prstGeom prst="straightConnector1">
            <a:avLst/>
          </a:prstGeom>
          <a:noFill/>
          <a:ln w="25400">
            <a:solidFill>
              <a:schemeClr val="accent1"/>
            </a:solidFill>
            <a:round/>
            <a:headEnd/>
            <a:tailEnd/>
          </a:ln>
        </p:spPr>
      </p:cxnSp>
      <p:cxnSp>
        <p:nvCxnSpPr>
          <p:cNvPr id="4110" name="AutoShape 28"/>
          <p:cNvCxnSpPr>
            <a:cxnSpLocks noChangeShapeType="1"/>
          </p:cNvCxnSpPr>
          <p:nvPr/>
        </p:nvCxnSpPr>
        <p:spPr bwMode="auto">
          <a:xfrm>
            <a:off x="3649663" y="4479925"/>
            <a:ext cx="239712" cy="0"/>
          </a:xfrm>
          <a:prstGeom prst="straightConnector1">
            <a:avLst/>
          </a:prstGeom>
          <a:noFill/>
          <a:ln w="25400">
            <a:solidFill>
              <a:schemeClr val="accent1"/>
            </a:solidFill>
            <a:round/>
            <a:headEnd/>
            <a:tailEnd/>
          </a:ln>
        </p:spPr>
      </p:cxnSp>
      <p:cxnSp>
        <p:nvCxnSpPr>
          <p:cNvPr id="4111" name="AutoShape 29"/>
          <p:cNvCxnSpPr>
            <a:cxnSpLocks noChangeShapeType="1"/>
          </p:cNvCxnSpPr>
          <p:nvPr/>
        </p:nvCxnSpPr>
        <p:spPr bwMode="auto">
          <a:xfrm>
            <a:off x="3649663" y="4754563"/>
            <a:ext cx="239712" cy="0"/>
          </a:xfrm>
          <a:prstGeom prst="straightConnector1">
            <a:avLst/>
          </a:prstGeom>
          <a:noFill/>
          <a:ln w="25400">
            <a:solidFill>
              <a:schemeClr val="accent1"/>
            </a:solidFill>
            <a:round/>
            <a:headEnd/>
            <a:tailEnd/>
          </a:ln>
        </p:spPr>
      </p:cxnSp>
      <p:sp>
        <p:nvSpPr>
          <p:cNvPr id="4112" name="Text Box 30"/>
          <p:cNvSpPr txBox="1">
            <a:spLocks noChangeArrowheads="1"/>
          </p:cNvSpPr>
          <p:nvPr/>
        </p:nvSpPr>
        <p:spPr bwMode="auto">
          <a:xfrm>
            <a:off x="3889375" y="4368800"/>
            <a:ext cx="1368425" cy="790575"/>
          </a:xfrm>
          <a:prstGeom prst="rect">
            <a:avLst/>
          </a:prstGeom>
          <a:noFill/>
          <a:ln w="9525">
            <a:noFill/>
            <a:miter lim="800000"/>
            <a:headEnd/>
            <a:tailEnd/>
          </a:ln>
        </p:spPr>
        <p:txBody>
          <a:bodyPr/>
          <a:lstStyle/>
          <a:p>
            <a:pPr>
              <a:spcAft>
                <a:spcPts val="1000"/>
              </a:spcAft>
            </a:pPr>
            <a:r>
              <a:rPr lang="en-US" sz="1400" b="1">
                <a:solidFill>
                  <a:srgbClr val="FFFF00"/>
                </a:solidFill>
                <a:latin typeface="Calibri" pitchFamily="34" charset="0"/>
              </a:rPr>
              <a:t>Pen</a:t>
            </a:r>
            <a:endParaRPr lang="en-US" sz="1400" b="1">
              <a:solidFill>
                <a:srgbClr val="FFFF00"/>
              </a:solidFill>
              <a:latin typeface="Times New Roman" pitchFamily="18" charset="0"/>
            </a:endParaRPr>
          </a:p>
          <a:p>
            <a:pPr>
              <a:spcAft>
                <a:spcPts val="1000"/>
              </a:spcAft>
            </a:pPr>
            <a:r>
              <a:rPr lang="en-US" sz="1400" b="1">
                <a:solidFill>
                  <a:srgbClr val="FFFF00"/>
                </a:solidFill>
                <a:latin typeface="Calibri" pitchFamily="34" charset="0"/>
              </a:rPr>
              <a:t>Touch Screen</a:t>
            </a:r>
          </a:p>
          <a:p>
            <a:pPr>
              <a:spcAft>
                <a:spcPts val="1000"/>
              </a:spcAft>
            </a:pPr>
            <a:r>
              <a:rPr lang="en-US" sz="1400" b="1">
                <a:solidFill>
                  <a:srgbClr val="FFFF00"/>
                </a:solidFill>
                <a:latin typeface="Calibri" pitchFamily="34" charset="0"/>
              </a:rPr>
              <a:t>Joystick</a:t>
            </a:r>
            <a:endParaRPr lang="en-US" sz="1400" b="1">
              <a:solidFill>
                <a:srgbClr val="FFFF00"/>
              </a:solidFill>
            </a:endParaRPr>
          </a:p>
        </p:txBody>
      </p:sp>
      <p:cxnSp>
        <p:nvCxnSpPr>
          <p:cNvPr id="4113" name="AutoShape 31"/>
          <p:cNvCxnSpPr>
            <a:cxnSpLocks noChangeShapeType="1"/>
          </p:cNvCxnSpPr>
          <p:nvPr/>
        </p:nvCxnSpPr>
        <p:spPr bwMode="auto">
          <a:xfrm rot="5400000">
            <a:off x="4413250" y="5078413"/>
            <a:ext cx="1557337" cy="20638"/>
          </a:xfrm>
          <a:prstGeom prst="straightConnector1">
            <a:avLst/>
          </a:prstGeom>
          <a:noFill/>
          <a:ln w="25400">
            <a:solidFill>
              <a:schemeClr val="accent1"/>
            </a:solidFill>
            <a:round/>
            <a:headEnd/>
            <a:tailEnd/>
          </a:ln>
        </p:spPr>
      </p:cxnSp>
      <p:cxnSp>
        <p:nvCxnSpPr>
          <p:cNvPr id="4114" name="AutoShape 32"/>
          <p:cNvCxnSpPr>
            <a:cxnSpLocks noChangeShapeType="1"/>
          </p:cNvCxnSpPr>
          <p:nvPr/>
        </p:nvCxnSpPr>
        <p:spPr bwMode="auto">
          <a:xfrm>
            <a:off x="5181600" y="4603750"/>
            <a:ext cx="241300" cy="0"/>
          </a:xfrm>
          <a:prstGeom prst="straightConnector1">
            <a:avLst/>
          </a:prstGeom>
          <a:noFill/>
          <a:ln w="25400">
            <a:solidFill>
              <a:schemeClr val="accent1"/>
            </a:solidFill>
            <a:round/>
            <a:headEnd/>
            <a:tailEnd/>
          </a:ln>
        </p:spPr>
      </p:cxnSp>
      <p:cxnSp>
        <p:nvCxnSpPr>
          <p:cNvPr id="4115" name="AutoShape 33"/>
          <p:cNvCxnSpPr>
            <a:cxnSpLocks noChangeShapeType="1"/>
          </p:cNvCxnSpPr>
          <p:nvPr/>
        </p:nvCxnSpPr>
        <p:spPr bwMode="auto">
          <a:xfrm>
            <a:off x="5181600" y="4876800"/>
            <a:ext cx="241300" cy="0"/>
          </a:xfrm>
          <a:prstGeom prst="straightConnector1">
            <a:avLst/>
          </a:prstGeom>
          <a:noFill/>
          <a:ln w="25400">
            <a:solidFill>
              <a:schemeClr val="accent1"/>
            </a:solidFill>
            <a:round/>
            <a:headEnd/>
            <a:tailEnd/>
          </a:ln>
        </p:spPr>
      </p:cxnSp>
      <p:sp>
        <p:nvSpPr>
          <p:cNvPr id="4116" name="Text Box 34"/>
          <p:cNvSpPr txBox="1">
            <a:spLocks noChangeArrowheads="1"/>
          </p:cNvSpPr>
          <p:nvPr/>
        </p:nvSpPr>
        <p:spPr bwMode="auto">
          <a:xfrm>
            <a:off x="5410200" y="4419600"/>
            <a:ext cx="1463675" cy="1362075"/>
          </a:xfrm>
          <a:prstGeom prst="rect">
            <a:avLst/>
          </a:prstGeom>
          <a:noFill/>
          <a:ln w="9525">
            <a:noFill/>
            <a:miter lim="800000"/>
            <a:headEnd/>
            <a:tailEnd/>
          </a:ln>
        </p:spPr>
        <p:txBody>
          <a:bodyPr/>
          <a:lstStyle/>
          <a:p>
            <a:pPr>
              <a:spcAft>
                <a:spcPts val="1000"/>
              </a:spcAft>
            </a:pPr>
            <a:r>
              <a:rPr lang="en-US" sz="1400" b="1">
                <a:solidFill>
                  <a:srgbClr val="FFFF00"/>
                </a:solidFill>
                <a:latin typeface="Calibri" pitchFamily="34" charset="0"/>
              </a:rPr>
              <a:t>Bar code readers</a:t>
            </a:r>
            <a:endParaRPr lang="en-US" sz="1400" b="1">
              <a:solidFill>
                <a:srgbClr val="FFFF00"/>
              </a:solidFill>
              <a:latin typeface="Times New Roman" pitchFamily="18" charset="0"/>
            </a:endParaRPr>
          </a:p>
          <a:p>
            <a:pPr>
              <a:spcAft>
                <a:spcPts val="1000"/>
              </a:spcAft>
            </a:pPr>
            <a:r>
              <a:rPr lang="en-US" sz="1400" b="1">
                <a:solidFill>
                  <a:srgbClr val="FFFF00"/>
                </a:solidFill>
                <a:latin typeface="Calibri" pitchFamily="34" charset="0"/>
              </a:rPr>
              <a:t>Scanners</a:t>
            </a:r>
          </a:p>
          <a:p>
            <a:pPr>
              <a:spcAft>
                <a:spcPts val="1000"/>
              </a:spcAft>
            </a:pPr>
            <a:r>
              <a:rPr lang="en-US" sz="1400" b="1">
                <a:solidFill>
                  <a:srgbClr val="FFFF00"/>
                </a:solidFill>
                <a:latin typeface="Calibri" pitchFamily="34" charset="0"/>
              </a:rPr>
              <a:t>OCR</a:t>
            </a:r>
          </a:p>
          <a:p>
            <a:pPr>
              <a:spcAft>
                <a:spcPts val="1000"/>
              </a:spcAft>
            </a:pPr>
            <a:r>
              <a:rPr lang="en-US" sz="1400" b="1">
                <a:solidFill>
                  <a:srgbClr val="FFFF00"/>
                </a:solidFill>
                <a:latin typeface="Calibri" pitchFamily="34" charset="0"/>
              </a:rPr>
              <a:t>OMR</a:t>
            </a:r>
          </a:p>
          <a:p>
            <a:pPr>
              <a:spcAft>
                <a:spcPts val="1000"/>
              </a:spcAft>
            </a:pPr>
            <a:r>
              <a:rPr lang="en-US" sz="1200" b="1">
                <a:solidFill>
                  <a:srgbClr val="FFFF00"/>
                </a:solidFill>
                <a:latin typeface="Calibri" pitchFamily="34" charset="0"/>
              </a:rPr>
              <a:t>MICR</a:t>
            </a:r>
            <a:endParaRPr lang="en-US" sz="1200" b="1">
              <a:solidFill>
                <a:srgbClr val="FFFF00"/>
              </a:solidFill>
            </a:endParaRPr>
          </a:p>
        </p:txBody>
      </p:sp>
      <p:cxnSp>
        <p:nvCxnSpPr>
          <p:cNvPr id="4117" name="AutoShape 35"/>
          <p:cNvCxnSpPr>
            <a:cxnSpLocks noChangeShapeType="1"/>
          </p:cNvCxnSpPr>
          <p:nvPr/>
        </p:nvCxnSpPr>
        <p:spPr bwMode="auto">
          <a:xfrm>
            <a:off x="5154613" y="5229225"/>
            <a:ext cx="239712" cy="0"/>
          </a:xfrm>
          <a:prstGeom prst="straightConnector1">
            <a:avLst/>
          </a:prstGeom>
          <a:noFill/>
          <a:ln w="25400">
            <a:solidFill>
              <a:schemeClr val="accent1"/>
            </a:solidFill>
            <a:round/>
            <a:headEnd/>
            <a:tailEnd/>
          </a:ln>
        </p:spPr>
      </p:cxnSp>
      <p:cxnSp>
        <p:nvCxnSpPr>
          <p:cNvPr id="4118" name="AutoShape 36"/>
          <p:cNvCxnSpPr>
            <a:cxnSpLocks noChangeShapeType="1"/>
          </p:cNvCxnSpPr>
          <p:nvPr/>
        </p:nvCxnSpPr>
        <p:spPr bwMode="auto">
          <a:xfrm>
            <a:off x="3657600" y="5181600"/>
            <a:ext cx="239713" cy="0"/>
          </a:xfrm>
          <a:prstGeom prst="straightConnector1">
            <a:avLst/>
          </a:prstGeom>
          <a:noFill/>
          <a:ln w="25400">
            <a:solidFill>
              <a:schemeClr val="accent1"/>
            </a:solidFill>
            <a:round/>
            <a:headEnd/>
            <a:tailEnd/>
          </a:ln>
        </p:spPr>
      </p:cxnSp>
      <p:cxnSp>
        <p:nvCxnSpPr>
          <p:cNvPr id="4119" name="AutoShape 37"/>
          <p:cNvCxnSpPr>
            <a:cxnSpLocks noChangeShapeType="1"/>
          </p:cNvCxnSpPr>
          <p:nvPr/>
        </p:nvCxnSpPr>
        <p:spPr bwMode="auto">
          <a:xfrm>
            <a:off x="5154613" y="5534025"/>
            <a:ext cx="241300" cy="0"/>
          </a:xfrm>
          <a:prstGeom prst="straightConnector1">
            <a:avLst/>
          </a:prstGeom>
          <a:noFill/>
          <a:ln w="25400">
            <a:solidFill>
              <a:schemeClr val="accent1"/>
            </a:solidFill>
            <a:round/>
            <a:headEnd/>
            <a:tailEnd/>
          </a:ln>
        </p:spPr>
      </p:cxnSp>
      <p:cxnSp>
        <p:nvCxnSpPr>
          <p:cNvPr id="4120" name="AutoShape 38"/>
          <p:cNvCxnSpPr>
            <a:cxnSpLocks noChangeShapeType="1"/>
          </p:cNvCxnSpPr>
          <p:nvPr/>
        </p:nvCxnSpPr>
        <p:spPr bwMode="auto">
          <a:xfrm>
            <a:off x="5154613" y="5838825"/>
            <a:ext cx="241300" cy="0"/>
          </a:xfrm>
          <a:prstGeom prst="straightConnector1">
            <a:avLst/>
          </a:prstGeom>
          <a:noFill/>
          <a:ln w="25400">
            <a:solidFill>
              <a:schemeClr val="accent1"/>
            </a:solidFill>
            <a:round/>
            <a:headEnd/>
            <a:tailEnd/>
          </a:ln>
        </p:spPr>
      </p:cxnSp>
      <p:sp>
        <p:nvSpPr>
          <p:cNvPr id="4121" name="Text Box 6"/>
          <p:cNvSpPr txBox="1">
            <a:spLocks noChangeArrowheads="1"/>
          </p:cNvSpPr>
          <p:nvPr/>
        </p:nvSpPr>
        <p:spPr bwMode="auto">
          <a:xfrm>
            <a:off x="2819400" y="2590800"/>
            <a:ext cx="2895600" cy="457200"/>
          </a:xfrm>
          <a:prstGeom prst="rect">
            <a:avLst/>
          </a:prstGeom>
          <a:solidFill>
            <a:schemeClr val="accent1"/>
          </a:solidFill>
          <a:ln w="9525">
            <a:solidFill>
              <a:srgbClr val="000000"/>
            </a:solidFill>
            <a:miter lim="800000"/>
            <a:headEnd/>
            <a:tailEnd/>
          </a:ln>
        </p:spPr>
        <p:txBody>
          <a:bodyPr/>
          <a:lstStyle/>
          <a:p>
            <a:pPr algn="ctr">
              <a:spcAft>
                <a:spcPts val="1000"/>
              </a:spcAft>
            </a:pPr>
            <a:r>
              <a:rPr lang="en-US" sz="1600" b="1">
                <a:solidFill>
                  <a:srgbClr val="993300"/>
                </a:solidFill>
              </a:rPr>
              <a:t>INPUT DEVICES</a:t>
            </a:r>
          </a:p>
        </p:txBody>
      </p:sp>
      <p:cxnSp>
        <p:nvCxnSpPr>
          <p:cNvPr id="103" name="Straight Connector 102"/>
          <p:cNvCxnSpPr>
            <a:endCxn id="4099" idx="0"/>
          </p:cNvCxnSpPr>
          <p:nvPr/>
        </p:nvCxnSpPr>
        <p:spPr>
          <a:xfrm rot="10800000" flipV="1">
            <a:off x="1514475" y="3048000"/>
            <a:ext cx="1304925"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a:endCxn id="4100" idx="0"/>
          </p:cNvCxnSpPr>
          <p:nvPr/>
        </p:nvCxnSpPr>
        <p:spPr>
          <a:xfrm rot="5400000">
            <a:off x="2708275" y="3089275"/>
            <a:ext cx="762000" cy="67945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endCxn id="4101" idx="0"/>
          </p:cNvCxnSpPr>
          <p:nvPr/>
        </p:nvCxnSpPr>
        <p:spPr>
          <a:xfrm rot="16200000" flipH="1">
            <a:off x="3674269" y="3412331"/>
            <a:ext cx="762000" cy="33338"/>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rot="16200000" flipH="1">
            <a:off x="4762500" y="3009900"/>
            <a:ext cx="762000" cy="6858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715000" y="3048000"/>
            <a:ext cx="1219200" cy="6858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1"/>
          <p:cNvSpPr txBox="1">
            <a:spLocks noChangeArrowheads="1"/>
          </p:cNvSpPr>
          <p:nvPr/>
        </p:nvSpPr>
        <p:spPr bwMode="auto">
          <a:xfrm>
            <a:off x="0" y="0"/>
            <a:ext cx="9144000" cy="6694488"/>
          </a:xfrm>
          <a:prstGeom prst="rect">
            <a:avLst/>
          </a:prstGeom>
          <a:noFill/>
          <a:ln w="9525">
            <a:noFill/>
            <a:miter lim="800000"/>
            <a:headEnd/>
            <a:tailEnd/>
          </a:ln>
        </p:spPr>
        <p:txBody>
          <a:bodyPr>
            <a:spAutoFit/>
          </a:bodyPr>
          <a:lstStyle/>
          <a:p>
            <a:r>
              <a:rPr lang="en-US" sz="2400" b="1">
                <a:solidFill>
                  <a:srgbClr val="FFCCFF"/>
                </a:solidFill>
              </a:rPr>
              <a:t>LINE PRINTER</a:t>
            </a:r>
          </a:p>
          <a:p>
            <a:endParaRPr lang="en-US">
              <a:solidFill>
                <a:srgbClr val="FFFF00"/>
              </a:solidFill>
            </a:endParaRPr>
          </a:p>
          <a:p>
            <a:pPr>
              <a:lnSpc>
                <a:spcPct val="150000"/>
              </a:lnSpc>
            </a:pPr>
            <a:r>
              <a:rPr lang="en-US" b="1">
                <a:solidFill>
                  <a:srgbClr val="FFFF00"/>
                </a:solidFill>
              </a:rPr>
              <a:t>Line printer is a high speed impact printer in which one typed line is printed at a time. The speed of a line printer usually varies from 600 to 1200 lines-per-minute or approximately 10 to 20 pages per minute. They are widely used in datacenters and in industrial environments. Band printer is a commonly used variant of line printers.</a:t>
            </a:r>
          </a:p>
          <a:p>
            <a:pPr>
              <a:lnSpc>
                <a:spcPct val="150000"/>
              </a:lnSpc>
            </a:pPr>
            <a:endParaRPr lang="en-US" sz="800" b="1">
              <a:solidFill>
                <a:srgbClr val="FFFF00"/>
              </a:solidFill>
            </a:endParaRPr>
          </a:p>
          <a:p>
            <a:pPr>
              <a:lnSpc>
                <a:spcPct val="150000"/>
              </a:lnSpc>
            </a:pPr>
            <a:r>
              <a:rPr lang="en-US" b="1">
                <a:solidFill>
                  <a:srgbClr val="FFFF00"/>
                </a:solidFill>
              </a:rPr>
              <a:t> </a:t>
            </a:r>
            <a:r>
              <a:rPr lang="en-US" b="1" i="1">
                <a:solidFill>
                  <a:srgbClr val="FFCCFF"/>
                </a:solidFill>
              </a:rPr>
              <a:t>Band Printer:</a:t>
            </a:r>
            <a:r>
              <a:rPr lang="en-US" b="1">
                <a:solidFill>
                  <a:srgbClr val="FFCCFF"/>
                </a:solidFill>
              </a:rPr>
              <a:t> </a:t>
            </a:r>
            <a:r>
              <a:rPr lang="en-US" b="1">
                <a:solidFill>
                  <a:srgbClr val="FFFF00"/>
                </a:solidFill>
              </a:rPr>
              <a:t>A band printer (loop printer) is an impact printer . The set of characters are permanently embossed on the band and this set cannot be changed unless the band is replaced. The band itself revolves around hammers that push the paper against the ribbon, allowing the desired character to be produced on the paper. However, band printers cannot be used for any graphics printing as the characters are predetermined and cannot be changed unless the band is changed. </a:t>
            </a:r>
          </a:p>
          <a:p>
            <a:endParaRPr lang="en-US">
              <a:solidFill>
                <a:srgbClr val="FFFF00"/>
              </a:solidFill>
            </a:endParaRPr>
          </a:p>
          <a:p>
            <a:endParaRPr lang="en-US">
              <a:solidFill>
                <a:srgbClr val="FFFF00"/>
              </a:solidFill>
            </a:endParaRPr>
          </a:p>
        </p:txBody>
      </p:sp>
      <p:sp>
        <p:nvSpPr>
          <p:cNvPr id="3174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3"/>
          <p:cNvPicPr>
            <a:picLocks noChangeAspect="1" noChangeArrowheads="1"/>
          </p:cNvPicPr>
          <p:nvPr/>
        </p:nvPicPr>
        <p:blipFill>
          <a:blip r:embed="rId2" cstate="print"/>
          <a:srcRect/>
          <a:stretch>
            <a:fillRect/>
          </a:stretch>
        </p:blipFill>
        <p:spPr bwMode="auto">
          <a:xfrm>
            <a:off x="2286000" y="1600200"/>
            <a:ext cx="4572000" cy="3219450"/>
          </a:xfrm>
          <a:prstGeom prst="rect">
            <a:avLst/>
          </a:prstGeom>
          <a:noFill/>
          <a:ln w="9525">
            <a:noFill/>
            <a:miter lim="800000"/>
            <a:headEnd/>
            <a:tailEnd/>
          </a:ln>
        </p:spPr>
      </p:pic>
      <p:sp>
        <p:nvSpPr>
          <p:cNvPr id="32771" name="Rectangle 2"/>
          <p:cNvSpPr>
            <a:spLocks noChangeArrowheads="1"/>
          </p:cNvSpPr>
          <p:nvPr/>
        </p:nvSpPr>
        <p:spPr bwMode="auto">
          <a:xfrm>
            <a:off x="762000" y="457200"/>
            <a:ext cx="2032000" cy="461963"/>
          </a:xfrm>
          <a:prstGeom prst="rect">
            <a:avLst/>
          </a:prstGeom>
          <a:noFill/>
          <a:ln w="9525">
            <a:noFill/>
            <a:miter lim="800000"/>
            <a:headEnd/>
            <a:tailEnd/>
          </a:ln>
        </p:spPr>
        <p:txBody>
          <a:bodyPr wrap="none">
            <a:spAutoFit/>
          </a:bodyPr>
          <a:lstStyle/>
          <a:p>
            <a:r>
              <a:rPr lang="en-US" sz="2400" b="1">
                <a:solidFill>
                  <a:srgbClr val="FFCCFF"/>
                </a:solidFill>
              </a:rPr>
              <a:t>Band Printer</a:t>
            </a:r>
            <a:endParaRPr lang="en-IN" sz="2400"/>
          </a:p>
        </p:txBody>
      </p:sp>
      <p:sp>
        <p:nvSpPr>
          <p:cNvPr id="32772" name="Rectangle 3"/>
          <p:cNvSpPr>
            <a:spLocks noChangeArrowheads="1"/>
          </p:cNvSpPr>
          <p:nvPr/>
        </p:nvSpPr>
        <p:spPr bwMode="auto">
          <a:xfrm>
            <a:off x="2819400" y="5105400"/>
            <a:ext cx="3744913" cy="338138"/>
          </a:xfrm>
          <a:prstGeom prst="rect">
            <a:avLst/>
          </a:prstGeom>
          <a:noFill/>
          <a:ln w="9525">
            <a:noFill/>
            <a:miter lim="800000"/>
            <a:headEnd/>
            <a:tailEnd/>
          </a:ln>
        </p:spPr>
        <p:txBody>
          <a:bodyPr wrap="none">
            <a:spAutoFit/>
          </a:bodyPr>
          <a:lstStyle/>
          <a:p>
            <a:r>
              <a:rPr lang="en-US" sz="1600" b="1">
                <a:solidFill>
                  <a:schemeClr val="bg1"/>
                </a:solidFill>
              </a:rPr>
              <a:t>Schematic diagram of a band printer</a:t>
            </a:r>
            <a:endParaRPr lang="en-IN" sz="1600">
              <a:solidFill>
                <a:schemeClr val="bg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1"/>
          <p:cNvSpPr txBox="1">
            <a:spLocks noChangeArrowheads="1"/>
          </p:cNvSpPr>
          <p:nvPr/>
        </p:nvSpPr>
        <p:spPr bwMode="auto">
          <a:xfrm>
            <a:off x="0" y="0"/>
            <a:ext cx="9144000" cy="5954713"/>
          </a:xfrm>
          <a:prstGeom prst="rect">
            <a:avLst/>
          </a:prstGeom>
          <a:noFill/>
          <a:ln w="9525">
            <a:noFill/>
            <a:miter lim="800000"/>
            <a:headEnd/>
            <a:tailEnd/>
          </a:ln>
        </p:spPr>
        <p:txBody>
          <a:bodyPr>
            <a:spAutoFit/>
          </a:bodyPr>
          <a:lstStyle/>
          <a:p>
            <a:pPr>
              <a:defRPr/>
            </a:pPr>
            <a:endParaRPr lang="en-US" sz="2400" b="1" dirty="0">
              <a:solidFill>
                <a:srgbClr val="FFCCFF"/>
              </a:solidFill>
            </a:endParaRPr>
          </a:p>
          <a:p>
            <a:pPr>
              <a:defRPr/>
            </a:pPr>
            <a:r>
              <a:rPr lang="en-US" sz="2400" b="1" dirty="0">
                <a:solidFill>
                  <a:srgbClr val="FFCCFF"/>
                </a:solidFill>
              </a:rPr>
              <a:t>INKJET PRINTERS</a:t>
            </a:r>
          </a:p>
          <a:p>
            <a:pPr>
              <a:defRPr/>
            </a:pPr>
            <a:endParaRPr lang="en-US" b="1" dirty="0">
              <a:solidFill>
                <a:srgbClr val="FFFF00"/>
              </a:solidFill>
            </a:endParaRPr>
          </a:p>
          <a:p>
            <a:pPr>
              <a:lnSpc>
                <a:spcPct val="150000"/>
              </a:lnSpc>
              <a:buFont typeface="Arial" charset="0"/>
              <a:buChar char="•"/>
              <a:defRPr/>
            </a:pPr>
            <a:r>
              <a:rPr lang="en-US" b="1" dirty="0">
                <a:solidFill>
                  <a:srgbClr val="FFFF00"/>
                </a:solidFill>
              </a:rPr>
              <a:t> In inkjet printers , the print head has several tiny nozzles, also called jets.</a:t>
            </a:r>
          </a:p>
          <a:p>
            <a:pPr>
              <a:lnSpc>
                <a:spcPct val="150000"/>
              </a:lnSpc>
              <a:buFont typeface="Arial" charset="0"/>
              <a:buChar char="•"/>
              <a:defRPr/>
            </a:pPr>
            <a:endParaRPr lang="en-US" b="1" dirty="0">
              <a:solidFill>
                <a:srgbClr val="FFFF00"/>
              </a:solidFill>
            </a:endParaRPr>
          </a:p>
          <a:p>
            <a:pPr marL="182563" indent="-182563">
              <a:lnSpc>
                <a:spcPct val="150000"/>
              </a:lnSpc>
              <a:buFont typeface="Arial" charset="0"/>
              <a:buChar char="•"/>
              <a:defRPr/>
            </a:pPr>
            <a:r>
              <a:rPr lang="en-US" b="1" dirty="0">
                <a:solidFill>
                  <a:srgbClr val="FFFF00"/>
                </a:solidFill>
              </a:rPr>
              <a:t>As the paper moves past the print head, the nozzles spray ink onto it, forming the characters and images.</a:t>
            </a:r>
          </a:p>
          <a:p>
            <a:pPr>
              <a:lnSpc>
                <a:spcPct val="150000"/>
              </a:lnSpc>
              <a:buFont typeface="Arial" charset="0"/>
              <a:buChar char="•"/>
              <a:defRPr/>
            </a:pPr>
            <a:endParaRPr lang="en-US" b="1" dirty="0">
              <a:solidFill>
                <a:srgbClr val="FFFF00"/>
              </a:solidFill>
            </a:endParaRPr>
          </a:p>
          <a:p>
            <a:pPr marL="182563" indent="-182563">
              <a:lnSpc>
                <a:spcPct val="150000"/>
              </a:lnSpc>
              <a:buFont typeface="Arial" charset="0"/>
              <a:buChar char="•"/>
              <a:defRPr/>
            </a:pPr>
            <a:r>
              <a:rPr lang="en-US" b="1" dirty="0">
                <a:solidFill>
                  <a:srgbClr val="FFFF00"/>
                </a:solidFill>
              </a:rPr>
              <a:t>The dots are extremely small (usually between 50 and 60 microns in diameter) and are positioned very precisely, with resolutions of up to 1440x720 dots per inch (dpi). </a:t>
            </a:r>
          </a:p>
          <a:p>
            <a:pPr>
              <a:lnSpc>
                <a:spcPct val="150000"/>
              </a:lnSpc>
              <a:buFont typeface="Arial" charset="0"/>
              <a:buChar char="•"/>
              <a:defRPr/>
            </a:pPr>
            <a:endParaRPr lang="en-US" b="1" dirty="0">
              <a:solidFill>
                <a:srgbClr val="FFFF00"/>
              </a:solidFill>
            </a:endParaRPr>
          </a:p>
          <a:p>
            <a:pPr marL="182563" indent="-182563">
              <a:lnSpc>
                <a:spcPct val="150000"/>
              </a:lnSpc>
              <a:buFont typeface="Arial" charset="0"/>
              <a:buChar char="•"/>
              <a:defRPr/>
            </a:pPr>
            <a:r>
              <a:rPr lang="en-US" b="1" dirty="0">
                <a:solidFill>
                  <a:srgbClr val="FFFF00"/>
                </a:solidFill>
              </a:rPr>
              <a:t>There is usually one black ink cartridge and one so-called color cartridge containing ink in primary pigments (cyan, magenta, and yellow). </a:t>
            </a:r>
          </a:p>
          <a:p>
            <a:pPr>
              <a:defRPr/>
            </a:pPr>
            <a:endParaRPr lang="en-US" b="1" dirty="0">
              <a:solidFill>
                <a:srgbClr val="FFFF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ChangeArrowheads="1"/>
          </p:cNvSpPr>
          <p:nvPr/>
        </p:nvSpPr>
        <p:spPr bwMode="auto">
          <a:xfrm>
            <a:off x="123825" y="847725"/>
            <a:ext cx="8915400" cy="2584450"/>
          </a:xfrm>
          <a:prstGeom prst="rect">
            <a:avLst/>
          </a:prstGeom>
          <a:noFill/>
          <a:ln w="9525">
            <a:noFill/>
            <a:miter lim="800000"/>
            <a:headEnd/>
            <a:tailEnd/>
          </a:ln>
        </p:spPr>
        <p:txBody>
          <a:bodyPr>
            <a:spAutoFit/>
          </a:bodyPr>
          <a:lstStyle/>
          <a:p>
            <a:pPr marL="182563" indent="-182563" algn="just">
              <a:lnSpc>
                <a:spcPct val="150000"/>
              </a:lnSpc>
              <a:buFont typeface="Arial" charset="0"/>
              <a:buChar char="•"/>
            </a:pPr>
            <a:r>
              <a:rPr lang="en-US" b="1">
                <a:solidFill>
                  <a:srgbClr val="FFFF00"/>
                </a:solidFill>
              </a:rPr>
              <a:t>While inkjet printers are cheaper than laser printers, they are more expensive to maintain. The cartridges of inkjet printers have to be changed more frequently and the special coated paper required to produce high-quality output is very expensive. So the cost per page of inkjet printers becomes ten times more expensive than laser printers. Therefore, inkjet printers are not well-suited for high-volume print jobs.</a:t>
            </a:r>
          </a:p>
        </p:txBody>
      </p:sp>
      <p:sp>
        <p:nvSpPr>
          <p:cNvPr id="34819" name="Rectangle 2"/>
          <p:cNvSpPr>
            <a:spLocks noChangeArrowheads="1"/>
          </p:cNvSpPr>
          <p:nvPr/>
        </p:nvSpPr>
        <p:spPr bwMode="auto">
          <a:xfrm>
            <a:off x="228600" y="228600"/>
            <a:ext cx="3032125" cy="369888"/>
          </a:xfrm>
          <a:prstGeom prst="rect">
            <a:avLst/>
          </a:prstGeom>
          <a:noFill/>
          <a:ln w="9525">
            <a:noFill/>
            <a:miter lim="800000"/>
            <a:headEnd/>
            <a:tailEnd/>
          </a:ln>
        </p:spPr>
        <p:txBody>
          <a:bodyPr wrap="none">
            <a:spAutoFit/>
          </a:bodyPr>
          <a:lstStyle/>
          <a:p>
            <a:r>
              <a:rPr lang="en-US" b="1">
                <a:solidFill>
                  <a:srgbClr val="FFCCFF"/>
                </a:solidFill>
              </a:rPr>
              <a:t>INKJET PRINTERS Contd.</a:t>
            </a:r>
          </a:p>
        </p:txBody>
      </p:sp>
      <p:pic>
        <p:nvPicPr>
          <p:cNvPr id="34820" name="Picture 2" descr="Lexmark Z1320 Printer"/>
          <p:cNvPicPr>
            <a:picLocks noChangeAspect="1" noChangeArrowheads="1"/>
          </p:cNvPicPr>
          <p:nvPr/>
        </p:nvPicPr>
        <p:blipFill>
          <a:blip r:embed="rId2" cstate="print"/>
          <a:srcRect/>
          <a:stretch>
            <a:fillRect/>
          </a:stretch>
        </p:blipFill>
        <p:spPr bwMode="auto">
          <a:xfrm>
            <a:off x="3352800" y="3657600"/>
            <a:ext cx="2133600" cy="2462213"/>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1"/>
          <p:cNvSpPr txBox="1">
            <a:spLocks noChangeArrowheads="1"/>
          </p:cNvSpPr>
          <p:nvPr/>
        </p:nvSpPr>
        <p:spPr bwMode="auto">
          <a:xfrm>
            <a:off x="0" y="0"/>
            <a:ext cx="9144000" cy="6116638"/>
          </a:xfrm>
          <a:prstGeom prst="rect">
            <a:avLst/>
          </a:prstGeom>
          <a:noFill/>
          <a:ln w="9525">
            <a:noFill/>
            <a:miter lim="800000"/>
            <a:headEnd/>
            <a:tailEnd/>
          </a:ln>
        </p:spPr>
        <p:txBody>
          <a:bodyPr>
            <a:spAutoFit/>
          </a:bodyPr>
          <a:lstStyle/>
          <a:p>
            <a:pPr>
              <a:lnSpc>
                <a:spcPct val="150000"/>
              </a:lnSpc>
              <a:defRPr/>
            </a:pPr>
            <a:r>
              <a:rPr lang="en-US" sz="2400" b="1" dirty="0">
                <a:solidFill>
                  <a:srgbClr val="FFCCFF"/>
                </a:solidFill>
              </a:rPr>
              <a:t>LASER PRINTER</a:t>
            </a:r>
          </a:p>
          <a:p>
            <a:pPr>
              <a:lnSpc>
                <a:spcPct val="150000"/>
              </a:lnSpc>
              <a:defRPr/>
            </a:pPr>
            <a:endParaRPr lang="en-US" sz="2400" b="1" dirty="0">
              <a:solidFill>
                <a:srgbClr val="FFCCFF"/>
              </a:solidFill>
            </a:endParaRPr>
          </a:p>
          <a:p>
            <a:pPr marL="182563" indent="-182563">
              <a:lnSpc>
                <a:spcPct val="150000"/>
              </a:lnSpc>
              <a:buFont typeface="Arial" charset="0"/>
              <a:buChar char="•"/>
              <a:defRPr/>
            </a:pPr>
            <a:r>
              <a:rPr lang="en-US" b="1" dirty="0">
                <a:solidFill>
                  <a:srgbClr val="FFFF00"/>
                </a:solidFill>
              </a:rPr>
              <a:t>It is a non-impact printer that works at a very high speed and produces high quality text and graphics. </a:t>
            </a:r>
          </a:p>
          <a:p>
            <a:pPr marL="182563" indent="-182563">
              <a:lnSpc>
                <a:spcPct val="150000"/>
              </a:lnSpc>
              <a:buFont typeface="Arial" charset="0"/>
              <a:buChar char="•"/>
              <a:defRPr/>
            </a:pPr>
            <a:endParaRPr lang="en-US" sz="800" b="1" dirty="0">
              <a:solidFill>
                <a:srgbClr val="FFFF00"/>
              </a:solidFill>
            </a:endParaRPr>
          </a:p>
          <a:p>
            <a:pPr marL="182563" indent="-182563">
              <a:lnSpc>
                <a:spcPct val="150000"/>
              </a:lnSpc>
              <a:buFont typeface="Arial" charset="0"/>
              <a:buChar char="•"/>
              <a:defRPr/>
            </a:pPr>
            <a:r>
              <a:rPr lang="en-US" b="1" dirty="0">
                <a:solidFill>
                  <a:srgbClr val="FFFF00"/>
                </a:solidFill>
              </a:rPr>
              <a:t> It uses the photocopier technology. When a document is sent to the printer, a laser beam "draws" the document on a drum (which is coated with a photo-conductive material) using electrical charges. </a:t>
            </a:r>
          </a:p>
          <a:p>
            <a:pPr marL="182563" indent="-182563">
              <a:lnSpc>
                <a:spcPct val="150000"/>
              </a:lnSpc>
              <a:buFont typeface="Arial" charset="0"/>
              <a:buChar char="•"/>
              <a:defRPr/>
            </a:pPr>
            <a:endParaRPr lang="en-US" sz="800" b="1" dirty="0">
              <a:solidFill>
                <a:srgbClr val="FFFF00"/>
              </a:solidFill>
            </a:endParaRPr>
          </a:p>
          <a:p>
            <a:pPr>
              <a:lnSpc>
                <a:spcPct val="150000"/>
              </a:lnSpc>
              <a:buFont typeface="Arial" charset="0"/>
              <a:buChar char="•"/>
              <a:defRPr/>
            </a:pPr>
            <a:r>
              <a:rPr lang="en-US" b="1" dirty="0">
                <a:solidFill>
                  <a:srgbClr val="FFFF00"/>
                </a:solidFill>
              </a:rPr>
              <a:t>  After the drum is charged, it is rolled in toner (a dry powder type of ink). </a:t>
            </a:r>
          </a:p>
          <a:p>
            <a:pPr>
              <a:lnSpc>
                <a:spcPct val="150000"/>
              </a:lnSpc>
              <a:buFont typeface="Arial" charset="0"/>
              <a:buChar char="•"/>
              <a:defRPr/>
            </a:pPr>
            <a:endParaRPr lang="en-US" sz="800" b="1" dirty="0">
              <a:solidFill>
                <a:srgbClr val="FFFF00"/>
              </a:solidFill>
            </a:endParaRPr>
          </a:p>
          <a:p>
            <a:pPr>
              <a:lnSpc>
                <a:spcPct val="150000"/>
              </a:lnSpc>
              <a:buFont typeface="Arial" charset="0"/>
              <a:buChar char="•"/>
              <a:defRPr/>
            </a:pPr>
            <a:r>
              <a:rPr lang="en-US" b="1" dirty="0">
                <a:solidFill>
                  <a:srgbClr val="FFFF00"/>
                </a:solidFill>
              </a:rPr>
              <a:t>  The toner sticks to the charged image on the drum. </a:t>
            </a:r>
          </a:p>
          <a:p>
            <a:pPr>
              <a:lnSpc>
                <a:spcPct val="150000"/>
              </a:lnSpc>
              <a:buFont typeface="Arial" charset="0"/>
              <a:buChar char="•"/>
              <a:defRPr/>
            </a:pPr>
            <a:endParaRPr lang="en-US" sz="900" b="1" dirty="0">
              <a:solidFill>
                <a:srgbClr val="FFFF00"/>
              </a:solidFill>
            </a:endParaRPr>
          </a:p>
          <a:p>
            <a:pPr>
              <a:lnSpc>
                <a:spcPct val="150000"/>
              </a:lnSpc>
              <a:buFont typeface="Arial" charset="0"/>
              <a:buChar char="•"/>
              <a:defRPr/>
            </a:pPr>
            <a:r>
              <a:rPr lang="en-US" b="1" dirty="0">
                <a:solidFill>
                  <a:srgbClr val="FFFF00"/>
                </a:solidFill>
              </a:rPr>
              <a:t>  The toner is transferred onto a piece of paper and fused to the paper with heat and pressure. </a:t>
            </a:r>
          </a:p>
          <a:p>
            <a:pPr>
              <a:lnSpc>
                <a:spcPct val="150000"/>
              </a:lnSpc>
              <a:defRPr/>
            </a:pPr>
            <a:endParaRPr lang="en-US" b="1" dirty="0">
              <a:solidFill>
                <a:srgbClr val="FFFF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ChangeArrowheads="1"/>
          </p:cNvSpPr>
          <p:nvPr/>
        </p:nvSpPr>
        <p:spPr bwMode="auto">
          <a:xfrm>
            <a:off x="304800" y="838200"/>
            <a:ext cx="8534400" cy="2170113"/>
          </a:xfrm>
          <a:prstGeom prst="rect">
            <a:avLst/>
          </a:prstGeom>
          <a:noFill/>
          <a:ln w="9525">
            <a:noFill/>
            <a:miter lim="800000"/>
            <a:headEnd/>
            <a:tailEnd/>
          </a:ln>
        </p:spPr>
        <p:txBody>
          <a:bodyPr>
            <a:spAutoFit/>
          </a:bodyPr>
          <a:lstStyle/>
          <a:p>
            <a:pPr marL="182563" indent="-182563">
              <a:lnSpc>
                <a:spcPct val="150000"/>
              </a:lnSpc>
              <a:buFont typeface="Arial" charset="0"/>
              <a:buChar char="•"/>
            </a:pPr>
            <a:r>
              <a:rPr lang="en-US" b="1">
                <a:solidFill>
                  <a:srgbClr val="FFFF00"/>
                </a:solidFill>
              </a:rPr>
              <a:t> After the document is printed, the electrical charge is removed from the drum and the excess toner is collected. </a:t>
            </a:r>
          </a:p>
          <a:p>
            <a:pPr marL="182563" indent="-182563">
              <a:lnSpc>
                <a:spcPct val="150000"/>
              </a:lnSpc>
              <a:buFont typeface="Arial" charset="0"/>
              <a:buChar char="•"/>
            </a:pPr>
            <a:r>
              <a:rPr lang="en-US" b="1">
                <a:solidFill>
                  <a:srgbClr val="FFFF00"/>
                </a:solidFill>
              </a:rPr>
              <a:t> While color laser printers are also available in the market but users prefer only monochrome printers because a color laser printer is up to 10 times more expensive than a monochrome laser printer.</a:t>
            </a:r>
          </a:p>
        </p:txBody>
      </p:sp>
      <p:pic>
        <p:nvPicPr>
          <p:cNvPr id="36867" name="Picture 2" descr="HP Laserjet 2300 laser printer"/>
          <p:cNvPicPr>
            <a:picLocks noChangeAspect="1" noChangeArrowheads="1"/>
          </p:cNvPicPr>
          <p:nvPr/>
        </p:nvPicPr>
        <p:blipFill>
          <a:blip r:embed="rId2" cstate="print"/>
          <a:srcRect/>
          <a:stretch>
            <a:fillRect/>
          </a:stretch>
        </p:blipFill>
        <p:spPr bwMode="auto">
          <a:xfrm>
            <a:off x="3276600" y="3124200"/>
            <a:ext cx="2590800" cy="2936875"/>
          </a:xfrm>
          <a:prstGeom prst="rect">
            <a:avLst/>
          </a:prstGeom>
          <a:noFill/>
          <a:ln w="9525">
            <a:noFill/>
            <a:miter lim="800000"/>
            <a:headEnd/>
            <a:tailEnd/>
          </a:ln>
        </p:spPr>
      </p:pic>
      <p:sp>
        <p:nvSpPr>
          <p:cNvPr id="36868" name="Rectangle 3"/>
          <p:cNvSpPr>
            <a:spLocks noChangeArrowheads="1"/>
          </p:cNvSpPr>
          <p:nvPr/>
        </p:nvSpPr>
        <p:spPr bwMode="auto">
          <a:xfrm>
            <a:off x="228600" y="228600"/>
            <a:ext cx="2838450" cy="508000"/>
          </a:xfrm>
          <a:prstGeom prst="rect">
            <a:avLst/>
          </a:prstGeom>
          <a:noFill/>
          <a:ln w="9525">
            <a:noFill/>
            <a:miter lim="800000"/>
            <a:headEnd/>
            <a:tailEnd/>
          </a:ln>
        </p:spPr>
        <p:txBody>
          <a:bodyPr wrap="none">
            <a:spAutoFit/>
          </a:bodyPr>
          <a:lstStyle/>
          <a:p>
            <a:pPr>
              <a:lnSpc>
                <a:spcPct val="150000"/>
              </a:lnSpc>
            </a:pPr>
            <a:r>
              <a:rPr lang="en-US" b="1">
                <a:solidFill>
                  <a:srgbClr val="FFCCFF"/>
                </a:solidFill>
              </a:rPr>
              <a:t>LASER PRINTER Contd.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1"/>
          <p:cNvSpPr txBox="1">
            <a:spLocks noChangeArrowheads="1"/>
          </p:cNvSpPr>
          <p:nvPr/>
        </p:nvSpPr>
        <p:spPr bwMode="auto">
          <a:xfrm>
            <a:off x="0" y="0"/>
            <a:ext cx="9144000" cy="4386263"/>
          </a:xfrm>
          <a:prstGeom prst="rect">
            <a:avLst/>
          </a:prstGeom>
          <a:noFill/>
          <a:ln w="9525">
            <a:noFill/>
            <a:miter lim="800000"/>
            <a:headEnd/>
            <a:tailEnd/>
          </a:ln>
        </p:spPr>
        <p:txBody>
          <a:bodyPr>
            <a:spAutoFit/>
          </a:bodyPr>
          <a:lstStyle/>
          <a:p>
            <a:pPr>
              <a:lnSpc>
                <a:spcPct val="150000"/>
              </a:lnSpc>
            </a:pPr>
            <a:r>
              <a:rPr lang="en-US" sz="2400" b="1">
                <a:solidFill>
                  <a:srgbClr val="FFCCFF"/>
                </a:solidFill>
              </a:rPr>
              <a:t>PLOTTERS</a:t>
            </a:r>
          </a:p>
          <a:p>
            <a:pPr algn="just">
              <a:lnSpc>
                <a:spcPct val="150000"/>
              </a:lnSpc>
            </a:pPr>
            <a:r>
              <a:rPr lang="en-US" b="1">
                <a:solidFill>
                  <a:srgbClr val="FFFF00"/>
                </a:solidFill>
              </a:rPr>
              <a:t>A plotter is used to print vector graphics with a high print quality. They are widely used to draw maps, in scientific applications and in applications like CAD, CAM and CAE</a:t>
            </a:r>
          </a:p>
          <a:p>
            <a:pPr algn="just">
              <a:lnSpc>
                <a:spcPct val="150000"/>
              </a:lnSpc>
            </a:pPr>
            <a:r>
              <a:rPr lang="en-US" b="1">
                <a:solidFill>
                  <a:srgbClr val="FFFF00"/>
                </a:solidFill>
              </a:rPr>
              <a:t>A</a:t>
            </a:r>
            <a:r>
              <a:rPr lang="en-US" b="1">
                <a:solidFill>
                  <a:srgbClr val="FFCCFF"/>
                </a:solidFill>
              </a:rPr>
              <a:t> </a:t>
            </a:r>
            <a:r>
              <a:rPr lang="en-US" b="1" i="1">
                <a:solidFill>
                  <a:srgbClr val="FFCCFF"/>
                </a:solidFill>
              </a:rPr>
              <a:t>drum plotter</a:t>
            </a:r>
            <a:r>
              <a:rPr lang="en-US" b="1">
                <a:solidFill>
                  <a:srgbClr val="FFCCFF"/>
                </a:solidFill>
              </a:rPr>
              <a:t> </a:t>
            </a:r>
            <a:r>
              <a:rPr lang="en-US" b="1">
                <a:solidFill>
                  <a:srgbClr val="FFFF00"/>
                </a:solidFill>
              </a:rPr>
              <a:t>is used to draw graphics on a paper that is wrapped around a drum. It works by rotating the drum back and forth to produce vertical motion. The pen which is mounted on a carriage is moved across the width of the paper. Hence, the vertical movement of the paper and the horizontal movement of the pen create the required design under the control of the computer. </a:t>
            </a:r>
          </a:p>
          <a:p>
            <a:pPr algn="just">
              <a:lnSpc>
                <a:spcPct val="150000"/>
              </a:lnSpc>
            </a:pPr>
            <a:endParaRPr lang="en-US" b="1">
              <a:solidFill>
                <a:srgbClr val="FFFF00"/>
              </a:solidFill>
            </a:endParaRPr>
          </a:p>
        </p:txBody>
      </p:sp>
      <p:pic>
        <p:nvPicPr>
          <p:cNvPr id="37891" name="Picture 34" descr="http://www.mucad.com/cmsmultilanguage/uploads/images/Mucad%201600%202030.jpg"/>
          <p:cNvPicPr>
            <a:picLocks noChangeAspect="1" noChangeArrowheads="1"/>
          </p:cNvPicPr>
          <p:nvPr/>
        </p:nvPicPr>
        <p:blipFill>
          <a:blip r:embed="rId2" cstate="print"/>
          <a:srcRect/>
          <a:stretch>
            <a:fillRect/>
          </a:stretch>
        </p:blipFill>
        <p:spPr bwMode="auto">
          <a:xfrm>
            <a:off x="3352800" y="4038600"/>
            <a:ext cx="2057400" cy="2168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ChangeArrowheads="1"/>
          </p:cNvSpPr>
          <p:nvPr/>
        </p:nvSpPr>
        <p:spPr bwMode="auto">
          <a:xfrm>
            <a:off x="152400" y="457200"/>
            <a:ext cx="8839200" cy="2170113"/>
          </a:xfrm>
          <a:prstGeom prst="rect">
            <a:avLst/>
          </a:prstGeom>
          <a:noFill/>
          <a:ln w="9525">
            <a:noFill/>
            <a:miter lim="800000"/>
            <a:headEnd/>
            <a:tailEnd/>
          </a:ln>
        </p:spPr>
        <p:txBody>
          <a:bodyPr>
            <a:spAutoFit/>
          </a:bodyPr>
          <a:lstStyle/>
          <a:p>
            <a:pPr>
              <a:lnSpc>
                <a:spcPct val="150000"/>
              </a:lnSpc>
            </a:pPr>
            <a:r>
              <a:rPr lang="en-US" b="1">
                <a:solidFill>
                  <a:srgbClr val="FFFF00"/>
                </a:solidFill>
              </a:rPr>
              <a:t>In a</a:t>
            </a:r>
            <a:r>
              <a:rPr lang="en-US" b="1">
                <a:solidFill>
                  <a:srgbClr val="FFCCFF"/>
                </a:solidFill>
              </a:rPr>
              <a:t> flatbed plotter</a:t>
            </a:r>
            <a:r>
              <a:rPr lang="en-US" b="1">
                <a:solidFill>
                  <a:srgbClr val="FFFF00"/>
                </a:solidFill>
              </a:rPr>
              <a:t>, the paper is spread on the flat rectangular surface of the plotter and the pen is moved over it. Flatbed plotters are less expensive and used in many smaller computing systems. In this type of plotter, the paper is not moved rather plotting is done by moving an arm that moves a pen over paper.</a:t>
            </a:r>
          </a:p>
        </p:txBody>
      </p:sp>
      <p:pic>
        <p:nvPicPr>
          <p:cNvPr id="38915" name="Picture 3"/>
          <p:cNvPicPr>
            <a:picLocks noChangeAspect="1" noChangeArrowheads="1"/>
          </p:cNvPicPr>
          <p:nvPr/>
        </p:nvPicPr>
        <p:blipFill>
          <a:blip r:embed="rId2" cstate="print"/>
          <a:srcRect/>
          <a:stretch>
            <a:fillRect/>
          </a:stretch>
        </p:blipFill>
        <p:spPr bwMode="auto">
          <a:xfrm>
            <a:off x="3048000" y="2514600"/>
            <a:ext cx="3048000" cy="36258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0" y="0"/>
            <a:ext cx="9144000" cy="6462713"/>
          </a:xfrm>
          <a:prstGeom prst="rect">
            <a:avLst/>
          </a:prstGeom>
          <a:noFill/>
          <a:ln w="9525">
            <a:noFill/>
            <a:miter lim="800000"/>
            <a:headEnd/>
            <a:tailEnd/>
          </a:ln>
        </p:spPr>
        <p:txBody>
          <a:bodyPr>
            <a:spAutoFit/>
          </a:bodyPr>
          <a:lstStyle/>
          <a:p>
            <a:pPr>
              <a:lnSpc>
                <a:spcPct val="150000"/>
              </a:lnSpc>
            </a:pPr>
            <a:r>
              <a:rPr lang="en-US" sz="2400" b="1">
                <a:solidFill>
                  <a:srgbClr val="FFCCFF"/>
                </a:solidFill>
              </a:rPr>
              <a:t>KEYBOARD</a:t>
            </a:r>
          </a:p>
          <a:p>
            <a:pPr>
              <a:lnSpc>
                <a:spcPct val="150000"/>
              </a:lnSpc>
            </a:pPr>
            <a:endParaRPr lang="en-US" b="1">
              <a:solidFill>
                <a:srgbClr val="FFFF00"/>
              </a:solidFill>
            </a:endParaRPr>
          </a:p>
          <a:p>
            <a:pPr>
              <a:lnSpc>
                <a:spcPct val="150000"/>
              </a:lnSpc>
            </a:pPr>
            <a:r>
              <a:rPr lang="en-US" b="1">
                <a:solidFill>
                  <a:srgbClr val="FFFF00"/>
                </a:solidFill>
              </a:rPr>
              <a:t>With a keyboard , the user can type a document, use keystroke shortcuts, access menus, play games and perform numerous other tasks. Most keyboards have between 80 and 110 keys which include: </a:t>
            </a:r>
          </a:p>
          <a:p>
            <a:pPr>
              <a:lnSpc>
                <a:spcPct val="150000"/>
              </a:lnSpc>
              <a:buFont typeface="Arial" charset="0"/>
              <a:buChar char="•"/>
            </a:pPr>
            <a:r>
              <a:rPr lang="en-US" b="1">
                <a:solidFill>
                  <a:srgbClr val="FFFF00"/>
                </a:solidFill>
              </a:rPr>
              <a:t>Typing keys </a:t>
            </a:r>
          </a:p>
          <a:p>
            <a:pPr>
              <a:lnSpc>
                <a:spcPct val="150000"/>
              </a:lnSpc>
              <a:buFont typeface="Arial" charset="0"/>
              <a:buChar char="•"/>
            </a:pPr>
            <a:r>
              <a:rPr lang="en-US" b="1">
                <a:solidFill>
                  <a:srgbClr val="FFFF00"/>
                </a:solidFill>
              </a:rPr>
              <a:t>Numeric keys</a:t>
            </a:r>
          </a:p>
          <a:p>
            <a:pPr>
              <a:lnSpc>
                <a:spcPct val="150000"/>
              </a:lnSpc>
              <a:buFont typeface="Arial" charset="0"/>
              <a:buChar char="•"/>
            </a:pPr>
            <a:r>
              <a:rPr lang="en-US" b="1">
                <a:solidFill>
                  <a:srgbClr val="FFFF00"/>
                </a:solidFill>
              </a:rPr>
              <a:t>Function keys </a:t>
            </a:r>
          </a:p>
          <a:p>
            <a:pPr>
              <a:lnSpc>
                <a:spcPct val="150000"/>
              </a:lnSpc>
            </a:pPr>
            <a:r>
              <a:rPr lang="en-US" b="1" i="1">
                <a:solidFill>
                  <a:srgbClr val="FFCCFF"/>
                </a:solidFill>
              </a:rPr>
              <a:t>Advantages:</a:t>
            </a:r>
            <a:r>
              <a:rPr lang="en-US" b="1">
                <a:solidFill>
                  <a:srgbClr val="FFCCFF"/>
                </a:solidFill>
              </a:rPr>
              <a:t> </a:t>
            </a:r>
            <a:r>
              <a:rPr lang="en-US" b="1">
                <a:solidFill>
                  <a:srgbClr val="FFFF00"/>
                </a:solidFill>
              </a:rPr>
              <a:t>Easy to use and cheap</a:t>
            </a:r>
          </a:p>
          <a:p>
            <a:pPr>
              <a:lnSpc>
                <a:spcPct val="150000"/>
              </a:lnSpc>
            </a:pPr>
            <a:r>
              <a:rPr lang="en-US" b="1" i="1">
                <a:solidFill>
                  <a:srgbClr val="FFCCFF"/>
                </a:solidFill>
              </a:rPr>
              <a:t>Disadvantages: </a:t>
            </a:r>
            <a:endParaRPr lang="en-US" b="1">
              <a:solidFill>
                <a:srgbClr val="FFCCFF"/>
              </a:solidFill>
            </a:endParaRPr>
          </a:p>
          <a:p>
            <a:pPr>
              <a:lnSpc>
                <a:spcPct val="150000"/>
              </a:lnSpc>
            </a:pPr>
            <a:r>
              <a:rPr lang="en-US" b="1">
                <a:solidFill>
                  <a:srgbClr val="FFFF00"/>
                </a:solidFill>
              </a:rPr>
              <a:t>Keyboard cannot be used to draw figures</a:t>
            </a:r>
          </a:p>
          <a:p>
            <a:pPr>
              <a:lnSpc>
                <a:spcPct val="150000"/>
              </a:lnSpc>
            </a:pPr>
            <a:r>
              <a:rPr lang="en-US" b="1">
                <a:solidFill>
                  <a:srgbClr val="FFFF00"/>
                </a:solidFill>
              </a:rPr>
              <a:t>The process of moving the cursor to some other position is very slow. Mouse and other pointing devices are more apt for this purpose</a:t>
            </a:r>
          </a:p>
          <a:p>
            <a:pPr>
              <a:lnSpc>
                <a:spcPct val="150000"/>
              </a:lnSpc>
            </a:pPr>
            <a:endParaRPr lang="en-US" b="1">
              <a:solidFill>
                <a:srgbClr val="FFFF00"/>
              </a:solidFill>
            </a:endParaRPr>
          </a:p>
          <a:p>
            <a:pPr>
              <a:lnSpc>
                <a:spcPct val="150000"/>
              </a:lnSpc>
            </a:pPr>
            <a:endParaRPr lang="en-US" b="1">
              <a:solidFill>
                <a:srgbClr val="FFFF00"/>
              </a:solidFill>
            </a:endParaRPr>
          </a:p>
        </p:txBody>
      </p:sp>
      <p:pic>
        <p:nvPicPr>
          <p:cNvPr id="5123" name="Picture 4" descr="win95_keyboard.gif"/>
          <p:cNvPicPr>
            <a:picLocks noChangeAspect="1" noChangeArrowheads="1"/>
          </p:cNvPicPr>
          <p:nvPr/>
        </p:nvPicPr>
        <p:blipFill>
          <a:blip r:embed="rId3" cstate="print"/>
          <a:srcRect/>
          <a:stretch>
            <a:fillRect/>
          </a:stretch>
        </p:blipFill>
        <p:spPr bwMode="auto">
          <a:xfrm>
            <a:off x="5638800" y="1981200"/>
            <a:ext cx="2932113" cy="198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2"/>
          <p:cNvSpPr txBox="1">
            <a:spLocks noChangeArrowheads="1"/>
          </p:cNvSpPr>
          <p:nvPr/>
        </p:nvSpPr>
        <p:spPr bwMode="auto">
          <a:xfrm>
            <a:off x="0" y="0"/>
            <a:ext cx="9144000" cy="7294563"/>
          </a:xfrm>
          <a:prstGeom prst="rect">
            <a:avLst/>
          </a:prstGeom>
          <a:noFill/>
          <a:ln w="9525">
            <a:noFill/>
            <a:miter lim="800000"/>
            <a:headEnd/>
            <a:tailEnd/>
          </a:ln>
        </p:spPr>
        <p:txBody>
          <a:bodyPr>
            <a:spAutoFit/>
          </a:bodyPr>
          <a:lstStyle/>
          <a:p>
            <a:pPr>
              <a:lnSpc>
                <a:spcPct val="150000"/>
              </a:lnSpc>
            </a:pPr>
            <a:r>
              <a:rPr lang="en-US" sz="2400" b="1">
                <a:solidFill>
                  <a:srgbClr val="FFCCFF"/>
                </a:solidFill>
              </a:rPr>
              <a:t>MOUSE</a:t>
            </a:r>
          </a:p>
          <a:p>
            <a:pPr>
              <a:lnSpc>
                <a:spcPct val="150000"/>
              </a:lnSpc>
              <a:buFont typeface="Arial" charset="0"/>
              <a:buChar char="•"/>
            </a:pPr>
            <a:r>
              <a:rPr lang="en-US" b="1">
                <a:solidFill>
                  <a:srgbClr val="FFFF00"/>
                </a:solidFill>
              </a:rPr>
              <a:t> The mouse is the key input device to be used in a graphical user interface (GUI).  The users can use mouse to handle the pointer easily on the screen to perform various functions like opening a program or file. </a:t>
            </a:r>
          </a:p>
          <a:p>
            <a:pPr>
              <a:lnSpc>
                <a:spcPct val="150000"/>
              </a:lnSpc>
              <a:buFont typeface="Arial" charset="0"/>
              <a:buChar char="•"/>
            </a:pPr>
            <a:r>
              <a:rPr lang="en-US" b="1">
                <a:solidFill>
                  <a:srgbClr val="FFFF00"/>
                </a:solidFill>
              </a:rPr>
              <a:t> With mouse, the users no longer need to memorize commands, which was earlier a necessity when working with text-based command line environment such as MS-DOS. </a:t>
            </a:r>
          </a:p>
          <a:p>
            <a:pPr>
              <a:lnSpc>
                <a:spcPct val="150000"/>
              </a:lnSpc>
            </a:pPr>
            <a:r>
              <a:rPr lang="en-US" b="1" i="1">
                <a:solidFill>
                  <a:srgbClr val="FFCCFF"/>
                </a:solidFill>
              </a:rPr>
              <a:t>Advantages:  </a:t>
            </a:r>
            <a:endParaRPr lang="en-US" b="1">
              <a:solidFill>
                <a:srgbClr val="FFCCFF"/>
              </a:solidFill>
            </a:endParaRPr>
          </a:p>
          <a:p>
            <a:pPr>
              <a:lnSpc>
                <a:spcPct val="150000"/>
              </a:lnSpc>
            </a:pPr>
            <a:r>
              <a:rPr lang="en-US" b="1">
                <a:solidFill>
                  <a:srgbClr val="FFFF00"/>
                </a:solidFill>
              </a:rPr>
              <a:t>Easy to use; Cheap; Can be used to quickly place the cursor </a:t>
            </a:r>
          </a:p>
          <a:p>
            <a:pPr>
              <a:lnSpc>
                <a:spcPct val="150000"/>
              </a:lnSpc>
            </a:pPr>
            <a:r>
              <a:rPr lang="en-US" b="1">
                <a:solidFill>
                  <a:srgbClr val="FFFF00"/>
                </a:solidFill>
              </a:rPr>
              <a:t>anywhere on the screen; Helps to quickly and easily draw figures;</a:t>
            </a:r>
          </a:p>
          <a:p>
            <a:pPr>
              <a:lnSpc>
                <a:spcPct val="150000"/>
              </a:lnSpc>
            </a:pPr>
            <a:r>
              <a:rPr lang="en-US" b="1">
                <a:solidFill>
                  <a:srgbClr val="FFFF00"/>
                </a:solidFill>
              </a:rPr>
              <a:t>Point and click capabilities makes it unnecessary to remember certain commands</a:t>
            </a:r>
          </a:p>
          <a:p>
            <a:pPr>
              <a:lnSpc>
                <a:spcPct val="150000"/>
              </a:lnSpc>
            </a:pPr>
            <a:r>
              <a:rPr lang="en-US" b="1" i="1">
                <a:solidFill>
                  <a:srgbClr val="FFCCFF"/>
                </a:solidFill>
              </a:rPr>
              <a:t>Disadvantages:</a:t>
            </a:r>
            <a:endParaRPr lang="en-US" b="1">
              <a:solidFill>
                <a:srgbClr val="FFCCFF"/>
              </a:solidFill>
            </a:endParaRPr>
          </a:p>
          <a:p>
            <a:pPr>
              <a:lnSpc>
                <a:spcPct val="150000"/>
              </a:lnSpc>
            </a:pPr>
            <a:r>
              <a:rPr lang="en-US" b="1">
                <a:solidFill>
                  <a:srgbClr val="FFFF00"/>
                </a:solidFill>
              </a:rPr>
              <a:t>Needs extra desk space to be placed and moved easily</a:t>
            </a:r>
          </a:p>
          <a:p>
            <a:pPr>
              <a:lnSpc>
                <a:spcPct val="150000"/>
              </a:lnSpc>
            </a:pPr>
            <a:r>
              <a:rPr lang="en-US" b="1">
                <a:solidFill>
                  <a:srgbClr val="FFFF00"/>
                </a:solidFill>
              </a:rPr>
              <a:t>The ball in the mechanical mouse must be cleaned to remove dust from it</a:t>
            </a:r>
          </a:p>
          <a:p>
            <a:pPr>
              <a:lnSpc>
                <a:spcPct val="150000"/>
              </a:lnSpc>
              <a:buFont typeface="Arial" charset="0"/>
              <a:buChar char="•"/>
            </a:pPr>
            <a:endParaRPr lang="en-US" b="1">
              <a:solidFill>
                <a:srgbClr val="FFFF00"/>
              </a:solidFill>
            </a:endParaRPr>
          </a:p>
          <a:p>
            <a:pPr>
              <a:lnSpc>
                <a:spcPct val="150000"/>
              </a:lnSpc>
            </a:pPr>
            <a:endParaRPr lang="en-US" b="1">
              <a:solidFill>
                <a:srgbClr val="FFFF00"/>
              </a:solidFill>
            </a:endParaRPr>
          </a:p>
          <a:p>
            <a:pPr>
              <a:lnSpc>
                <a:spcPct val="150000"/>
              </a:lnSpc>
            </a:pPr>
            <a:endParaRPr lang="en-US" b="1">
              <a:solidFill>
                <a:srgbClr val="FFFF00"/>
              </a:solidFill>
            </a:endParaRPr>
          </a:p>
        </p:txBody>
      </p:sp>
      <p:sp>
        <p:nvSpPr>
          <p:cNvPr id="614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6148" name="Object 1"/>
          <p:cNvGraphicFramePr>
            <a:graphicFrameLocks noChangeAspect="1"/>
          </p:cNvGraphicFramePr>
          <p:nvPr/>
        </p:nvGraphicFramePr>
        <p:xfrm>
          <a:off x="7315200" y="2743200"/>
          <a:ext cx="1676400" cy="1350963"/>
        </p:xfrm>
        <a:graphic>
          <a:graphicData uri="http://schemas.openxmlformats.org/presentationml/2006/ole">
            <p:oleObj spid="_x0000_s6148" name="Bitmap Image" r:id="rId4" imgW="1760373" imgH="1615238" progId="Paint.Picture">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7171" name="TextBox 2"/>
          <p:cNvSpPr txBox="1">
            <a:spLocks noChangeArrowheads="1"/>
          </p:cNvSpPr>
          <p:nvPr/>
        </p:nvSpPr>
        <p:spPr bwMode="auto">
          <a:xfrm>
            <a:off x="0" y="0"/>
            <a:ext cx="9144000" cy="6462713"/>
          </a:xfrm>
          <a:prstGeom prst="rect">
            <a:avLst/>
          </a:prstGeom>
          <a:noFill/>
          <a:ln w="9525">
            <a:noFill/>
            <a:miter lim="800000"/>
            <a:headEnd/>
            <a:tailEnd/>
          </a:ln>
        </p:spPr>
        <p:txBody>
          <a:bodyPr>
            <a:spAutoFit/>
          </a:bodyPr>
          <a:lstStyle/>
          <a:p>
            <a:pPr>
              <a:lnSpc>
                <a:spcPct val="150000"/>
              </a:lnSpc>
            </a:pPr>
            <a:r>
              <a:rPr lang="en-US" sz="2400" b="1">
                <a:solidFill>
                  <a:srgbClr val="FFCCFF"/>
                </a:solidFill>
              </a:rPr>
              <a:t>TRACKBALL</a:t>
            </a:r>
          </a:p>
          <a:p>
            <a:pPr>
              <a:lnSpc>
                <a:spcPct val="150000"/>
              </a:lnSpc>
            </a:pPr>
            <a:r>
              <a:rPr lang="en-US" b="1">
                <a:solidFill>
                  <a:srgbClr val="FFFF00"/>
                </a:solidFill>
              </a:rPr>
              <a:t>A trackball is a pointing device which is used to control the position of the cursor on the screen. These are usually used in notebook and laptop computers where it is placed on the keyboard. The trackball is nothing but an upside-down mouse that rotates in place within a socket. The user rolls the ball to position the cursor at an appropriate position on the screen and then clicks one of the buttons to select objects or position the cursor for text entry.</a:t>
            </a:r>
          </a:p>
          <a:p>
            <a:pPr>
              <a:lnSpc>
                <a:spcPct val="150000"/>
              </a:lnSpc>
            </a:pPr>
            <a:r>
              <a:rPr lang="en-US" b="1" i="1">
                <a:solidFill>
                  <a:srgbClr val="FFCCFF"/>
                </a:solidFill>
              </a:rPr>
              <a:t>Advantages:</a:t>
            </a:r>
            <a:endParaRPr lang="en-US" b="1">
              <a:solidFill>
                <a:srgbClr val="FFCCFF"/>
              </a:solidFill>
            </a:endParaRPr>
          </a:p>
          <a:p>
            <a:pPr>
              <a:lnSpc>
                <a:spcPct val="150000"/>
              </a:lnSpc>
            </a:pPr>
            <a:r>
              <a:rPr lang="en-US" b="1">
                <a:solidFill>
                  <a:srgbClr val="FFFF00"/>
                </a:solidFill>
              </a:rPr>
              <a:t>Trackball provides better resolution; Occupies less space</a:t>
            </a:r>
          </a:p>
          <a:p>
            <a:pPr>
              <a:lnSpc>
                <a:spcPct val="150000"/>
              </a:lnSpc>
            </a:pPr>
            <a:r>
              <a:rPr lang="en-US" b="1">
                <a:solidFill>
                  <a:srgbClr val="FFFF00"/>
                </a:solidFill>
              </a:rPr>
              <a:t>Easier to use as compared to mouse as its use involves </a:t>
            </a:r>
          </a:p>
          <a:p>
            <a:pPr>
              <a:lnSpc>
                <a:spcPct val="150000"/>
              </a:lnSpc>
            </a:pPr>
            <a:r>
              <a:rPr lang="en-US" b="1">
                <a:solidFill>
                  <a:srgbClr val="FFFF00"/>
                </a:solidFill>
              </a:rPr>
              <a:t>less hands and arms movements</a:t>
            </a:r>
          </a:p>
          <a:p>
            <a:pPr>
              <a:lnSpc>
                <a:spcPct val="150000"/>
              </a:lnSpc>
            </a:pPr>
            <a:r>
              <a:rPr lang="en-US" b="1" i="1">
                <a:solidFill>
                  <a:srgbClr val="FFCCFF"/>
                </a:solidFill>
              </a:rPr>
              <a:t>Disadvantage:</a:t>
            </a:r>
            <a:endParaRPr lang="en-US" b="1">
              <a:solidFill>
                <a:srgbClr val="FFCCFF"/>
              </a:solidFill>
            </a:endParaRPr>
          </a:p>
          <a:p>
            <a:pPr>
              <a:lnSpc>
                <a:spcPct val="150000"/>
              </a:lnSpc>
            </a:pPr>
            <a:r>
              <a:rPr lang="en-US" b="1">
                <a:solidFill>
                  <a:srgbClr val="FFFF00"/>
                </a:solidFill>
              </a:rPr>
              <a:t>The trackball chamber is often covered with dust, so it must be cleaned regularly</a:t>
            </a:r>
          </a:p>
          <a:p>
            <a:pPr>
              <a:lnSpc>
                <a:spcPct val="150000"/>
              </a:lnSpc>
            </a:pPr>
            <a:endParaRPr lang="en-US" b="1">
              <a:solidFill>
                <a:srgbClr val="FFFF00"/>
              </a:solidFill>
            </a:endParaRPr>
          </a:p>
          <a:p>
            <a:pPr>
              <a:lnSpc>
                <a:spcPct val="150000"/>
              </a:lnSpc>
            </a:pPr>
            <a:endParaRPr lang="en-US" b="1">
              <a:solidFill>
                <a:srgbClr val="FFFF00"/>
              </a:solidFill>
            </a:endParaRPr>
          </a:p>
        </p:txBody>
      </p:sp>
      <p:pic>
        <p:nvPicPr>
          <p:cNvPr id="7172" name="il_fi" descr="http://www.gizmodo.com/assets/resources/2006/09/dt2000tb_large.jpg"/>
          <p:cNvPicPr>
            <a:picLocks noChangeAspect="1" noChangeArrowheads="1"/>
          </p:cNvPicPr>
          <p:nvPr/>
        </p:nvPicPr>
        <p:blipFill>
          <a:blip r:embed="rId3" cstate="print"/>
          <a:srcRect/>
          <a:stretch>
            <a:fillRect/>
          </a:stretch>
        </p:blipFill>
        <p:spPr bwMode="auto">
          <a:xfrm>
            <a:off x="6629400" y="3200400"/>
            <a:ext cx="2195513" cy="1287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
          <p:cNvSpPr txBox="1">
            <a:spLocks noChangeArrowheads="1"/>
          </p:cNvSpPr>
          <p:nvPr/>
        </p:nvSpPr>
        <p:spPr bwMode="auto">
          <a:xfrm>
            <a:off x="0" y="0"/>
            <a:ext cx="9144000" cy="7294563"/>
          </a:xfrm>
          <a:prstGeom prst="rect">
            <a:avLst/>
          </a:prstGeom>
          <a:noFill/>
          <a:ln w="9525">
            <a:noFill/>
            <a:miter lim="800000"/>
            <a:headEnd/>
            <a:tailEnd/>
          </a:ln>
        </p:spPr>
        <p:txBody>
          <a:bodyPr>
            <a:spAutoFit/>
          </a:bodyPr>
          <a:lstStyle/>
          <a:p>
            <a:pPr>
              <a:lnSpc>
                <a:spcPct val="150000"/>
              </a:lnSpc>
            </a:pPr>
            <a:r>
              <a:rPr lang="en-US" sz="2400" b="1">
                <a:solidFill>
                  <a:srgbClr val="FFCCFF"/>
                </a:solidFill>
              </a:rPr>
              <a:t>TOUCHPAD</a:t>
            </a:r>
          </a:p>
          <a:p>
            <a:pPr>
              <a:lnSpc>
                <a:spcPct val="150000"/>
              </a:lnSpc>
            </a:pPr>
            <a:r>
              <a:rPr lang="en-US" b="1">
                <a:solidFill>
                  <a:srgbClr val="FFFF00"/>
                </a:solidFill>
              </a:rPr>
              <a:t>A touchpad (or track pad) is a small, flat, rectangular stationary pointing device with sensitive surface of 1.5 or 2 inches square. The user has to slide his finger tips across the surface of the pad to point to a specific object on the screen. </a:t>
            </a:r>
          </a:p>
          <a:p>
            <a:pPr>
              <a:lnSpc>
                <a:spcPct val="150000"/>
              </a:lnSpc>
            </a:pPr>
            <a:r>
              <a:rPr lang="en-US" b="1">
                <a:solidFill>
                  <a:srgbClr val="FFFF00"/>
                </a:solidFill>
              </a:rPr>
              <a:t>The surface translates the motion and position of user’s fingers to a relative position on the screen. There are also buttons around the edge of the pad that work like mouse buttons. Touchpad is widely used in laptops and is built-in on the keyboard. </a:t>
            </a:r>
          </a:p>
          <a:p>
            <a:pPr>
              <a:lnSpc>
                <a:spcPct val="150000"/>
              </a:lnSpc>
            </a:pPr>
            <a:endParaRPr lang="en-US" b="1">
              <a:solidFill>
                <a:srgbClr val="FFFF00"/>
              </a:solidFill>
            </a:endParaRPr>
          </a:p>
          <a:p>
            <a:pPr>
              <a:lnSpc>
                <a:spcPct val="150000"/>
              </a:lnSpc>
            </a:pPr>
            <a:r>
              <a:rPr lang="en-US" b="1" i="1">
                <a:solidFill>
                  <a:srgbClr val="FFCCFF"/>
                </a:solidFill>
              </a:rPr>
              <a:t>Advantages:</a:t>
            </a:r>
            <a:endParaRPr lang="en-US" b="1">
              <a:solidFill>
                <a:srgbClr val="FFCCFF"/>
              </a:solidFill>
            </a:endParaRPr>
          </a:p>
          <a:p>
            <a:pPr>
              <a:lnSpc>
                <a:spcPct val="150000"/>
              </a:lnSpc>
            </a:pPr>
            <a:r>
              <a:rPr lang="en-US" b="1">
                <a:solidFill>
                  <a:srgbClr val="FFFF00"/>
                </a:solidFill>
              </a:rPr>
              <a:t>Occupies less space</a:t>
            </a:r>
          </a:p>
          <a:p>
            <a:pPr>
              <a:lnSpc>
                <a:spcPct val="150000"/>
              </a:lnSpc>
            </a:pPr>
            <a:r>
              <a:rPr lang="en-US" b="1">
                <a:solidFill>
                  <a:srgbClr val="FFFF00"/>
                </a:solidFill>
              </a:rPr>
              <a:t>Easier to use as compared to mouse as its use involves </a:t>
            </a:r>
          </a:p>
          <a:p>
            <a:pPr>
              <a:lnSpc>
                <a:spcPct val="150000"/>
              </a:lnSpc>
            </a:pPr>
            <a:r>
              <a:rPr lang="en-US" b="1">
                <a:solidFill>
                  <a:srgbClr val="FFFF00"/>
                </a:solidFill>
              </a:rPr>
              <a:t>less hands and arms movements</a:t>
            </a:r>
          </a:p>
          <a:p>
            <a:pPr>
              <a:lnSpc>
                <a:spcPct val="150000"/>
              </a:lnSpc>
            </a:pPr>
            <a:r>
              <a:rPr lang="en-US" b="1">
                <a:solidFill>
                  <a:srgbClr val="FFFF00"/>
                </a:solidFill>
              </a:rPr>
              <a:t>It is built-in the keyboard, so no need to carry an extra device separately</a:t>
            </a:r>
          </a:p>
          <a:p>
            <a:pPr>
              <a:lnSpc>
                <a:spcPct val="150000"/>
              </a:lnSpc>
              <a:buFont typeface="Arial" charset="0"/>
              <a:buChar char="•"/>
            </a:pPr>
            <a:endParaRPr lang="en-US" b="1">
              <a:solidFill>
                <a:srgbClr val="FFFF00"/>
              </a:solidFill>
            </a:endParaRPr>
          </a:p>
          <a:p>
            <a:pPr>
              <a:lnSpc>
                <a:spcPct val="150000"/>
              </a:lnSpc>
            </a:pPr>
            <a:endParaRPr lang="en-US" b="1">
              <a:solidFill>
                <a:srgbClr val="FFFF00"/>
              </a:solidFill>
            </a:endParaRPr>
          </a:p>
          <a:p>
            <a:pPr>
              <a:lnSpc>
                <a:spcPct val="150000"/>
              </a:lnSpc>
            </a:pPr>
            <a:endParaRPr lang="en-US" b="1">
              <a:solidFill>
                <a:srgbClr val="FFFF00"/>
              </a:solidFill>
            </a:endParaRPr>
          </a:p>
        </p:txBody>
      </p:sp>
      <p:sp>
        <p:nvSpPr>
          <p:cNvPr id="819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8196" name="Picture 4" descr="TouchPad.png"/>
          <p:cNvPicPr>
            <a:picLocks noChangeAspect="1" noChangeArrowheads="1"/>
          </p:cNvPicPr>
          <p:nvPr/>
        </p:nvPicPr>
        <p:blipFill>
          <a:blip r:embed="rId3" cstate="print"/>
          <a:srcRect/>
          <a:stretch>
            <a:fillRect/>
          </a:stretch>
        </p:blipFill>
        <p:spPr bwMode="auto">
          <a:xfrm rot="-150738">
            <a:off x="6880225" y="4157663"/>
            <a:ext cx="1981200" cy="1047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p:cNvSpPr txBox="1">
            <a:spLocks noChangeArrowheads="1"/>
          </p:cNvSpPr>
          <p:nvPr/>
        </p:nvSpPr>
        <p:spPr bwMode="auto">
          <a:xfrm>
            <a:off x="0" y="0"/>
            <a:ext cx="9144000" cy="7986713"/>
          </a:xfrm>
          <a:prstGeom prst="rect">
            <a:avLst/>
          </a:prstGeom>
          <a:noFill/>
          <a:ln w="9525">
            <a:noFill/>
            <a:miter lim="800000"/>
            <a:headEnd/>
            <a:tailEnd/>
          </a:ln>
        </p:spPr>
        <p:txBody>
          <a:bodyPr>
            <a:spAutoFit/>
          </a:bodyPr>
          <a:lstStyle/>
          <a:p>
            <a:pPr>
              <a:lnSpc>
                <a:spcPct val="150000"/>
              </a:lnSpc>
            </a:pPr>
            <a:r>
              <a:rPr lang="en-US" b="1">
                <a:solidFill>
                  <a:srgbClr val="FFCCFF"/>
                </a:solidFill>
              </a:rPr>
              <a:t>Joystick</a:t>
            </a:r>
            <a:r>
              <a:rPr lang="en-US" b="1">
                <a:solidFill>
                  <a:srgbClr val="FFFF00"/>
                </a:solidFill>
              </a:rPr>
              <a:t> is a cursor control device widely used in computer games and CAD/CAM applications. It consists of a hand-held lever that pivots on one end and transmits its coordinates to a computer. It has one or more push-buttons, called </a:t>
            </a:r>
          </a:p>
          <a:p>
            <a:pPr>
              <a:lnSpc>
                <a:spcPct val="150000"/>
              </a:lnSpc>
            </a:pPr>
            <a:r>
              <a:rPr lang="en-US" b="1">
                <a:solidFill>
                  <a:srgbClr val="FFFF00"/>
                </a:solidFill>
              </a:rPr>
              <a:t>switches, whose position can also be read by the computer.</a:t>
            </a:r>
          </a:p>
          <a:p>
            <a:pPr>
              <a:lnSpc>
                <a:spcPct val="150000"/>
              </a:lnSpc>
            </a:pPr>
            <a:endParaRPr lang="en-US" b="1">
              <a:solidFill>
                <a:srgbClr val="FFFF00"/>
              </a:solidFill>
            </a:endParaRPr>
          </a:p>
          <a:p>
            <a:pPr>
              <a:lnSpc>
                <a:spcPct val="150000"/>
              </a:lnSpc>
            </a:pPr>
            <a:r>
              <a:rPr lang="en-US" b="1">
                <a:solidFill>
                  <a:srgbClr val="FFFF00"/>
                </a:solidFill>
              </a:rPr>
              <a:t>A </a:t>
            </a:r>
            <a:r>
              <a:rPr lang="en-US" b="1">
                <a:solidFill>
                  <a:srgbClr val="FFCCFF"/>
                </a:solidFill>
              </a:rPr>
              <a:t>stylus</a:t>
            </a:r>
            <a:r>
              <a:rPr lang="en-US" b="1">
                <a:solidFill>
                  <a:srgbClr val="FFFF00"/>
                </a:solidFill>
              </a:rPr>
              <a:t> is a pen-shaped input device used to enter information or write on the touch screen of a phone. Stylus is a small stick that can also be used to draw lines on a surface as input to a computer, choose an option from a menu, move the cursor to another location on the screen, take notes and create short messages. The stylus usually slides into a slot built into the smart phone for that purpose. </a:t>
            </a:r>
          </a:p>
          <a:p>
            <a:pPr>
              <a:lnSpc>
                <a:spcPct val="150000"/>
              </a:lnSpc>
            </a:pPr>
            <a:endParaRPr lang="en-US" b="1">
              <a:solidFill>
                <a:srgbClr val="FFFF00"/>
              </a:solidFill>
            </a:endParaRPr>
          </a:p>
          <a:p>
            <a:pPr>
              <a:lnSpc>
                <a:spcPct val="150000"/>
              </a:lnSpc>
            </a:pPr>
            <a:r>
              <a:rPr lang="en-US" b="1">
                <a:solidFill>
                  <a:srgbClr val="FFCCFF"/>
                </a:solidFill>
              </a:rPr>
              <a:t>A touch screen </a:t>
            </a:r>
            <a:r>
              <a:rPr lang="en-US" b="1">
                <a:solidFill>
                  <a:srgbClr val="FFFF00"/>
                </a:solidFill>
              </a:rPr>
              <a:t>is a display screen which can identify the occurrence </a:t>
            </a:r>
          </a:p>
          <a:p>
            <a:pPr>
              <a:lnSpc>
                <a:spcPct val="150000"/>
              </a:lnSpc>
            </a:pPr>
            <a:r>
              <a:rPr lang="en-US" b="1">
                <a:solidFill>
                  <a:srgbClr val="FFFF00"/>
                </a:solidFill>
              </a:rPr>
              <a:t>and position of a touch inside the display region. The user can touch </a:t>
            </a:r>
          </a:p>
          <a:p>
            <a:pPr>
              <a:lnSpc>
                <a:spcPct val="150000"/>
              </a:lnSpc>
            </a:pPr>
            <a:r>
              <a:rPr lang="en-US" b="1">
                <a:solidFill>
                  <a:srgbClr val="FFFF00"/>
                </a:solidFill>
              </a:rPr>
              <a:t>the screen either by his finger or by using a stylus. These displays </a:t>
            </a:r>
          </a:p>
          <a:p>
            <a:pPr>
              <a:lnSpc>
                <a:spcPct val="150000"/>
              </a:lnSpc>
            </a:pPr>
            <a:r>
              <a:rPr lang="en-US" b="1">
                <a:solidFill>
                  <a:srgbClr val="FFFF00"/>
                </a:solidFill>
              </a:rPr>
              <a:t>can be connected to computers, laptops, PDAs, cell phones etc. </a:t>
            </a:r>
          </a:p>
          <a:p>
            <a:pPr>
              <a:lnSpc>
                <a:spcPct val="150000"/>
              </a:lnSpc>
            </a:pPr>
            <a:endParaRPr lang="en-US" b="1">
              <a:solidFill>
                <a:srgbClr val="FFFF00"/>
              </a:solidFill>
            </a:endParaRPr>
          </a:p>
          <a:p>
            <a:pPr>
              <a:lnSpc>
                <a:spcPct val="150000"/>
              </a:lnSpc>
            </a:pPr>
            <a:endParaRPr lang="en-US" b="1">
              <a:solidFill>
                <a:srgbClr val="FFFF00"/>
              </a:solidFill>
            </a:endParaRPr>
          </a:p>
          <a:p>
            <a:pPr>
              <a:lnSpc>
                <a:spcPct val="150000"/>
              </a:lnSpc>
            </a:pPr>
            <a:endParaRPr lang="en-US" b="1">
              <a:solidFill>
                <a:srgbClr val="FFFF00"/>
              </a:solidFill>
            </a:endParaRPr>
          </a:p>
        </p:txBody>
      </p:sp>
      <p:pic>
        <p:nvPicPr>
          <p:cNvPr id="9219" name="Picture 2" descr="Joystick.bmp"/>
          <p:cNvPicPr>
            <a:picLocks noChangeAspect="1" noChangeArrowheads="1"/>
          </p:cNvPicPr>
          <p:nvPr/>
        </p:nvPicPr>
        <p:blipFill>
          <a:blip r:embed="rId2" cstate="print"/>
          <a:srcRect/>
          <a:stretch>
            <a:fillRect/>
          </a:stretch>
        </p:blipFill>
        <p:spPr bwMode="auto">
          <a:xfrm>
            <a:off x="8001000" y="838200"/>
            <a:ext cx="885825" cy="1112838"/>
          </a:xfrm>
          <a:prstGeom prst="rect">
            <a:avLst/>
          </a:prstGeom>
          <a:noFill/>
          <a:ln w="9525">
            <a:noFill/>
            <a:miter lim="800000"/>
            <a:headEnd/>
            <a:tailEnd/>
          </a:ln>
        </p:spPr>
      </p:pic>
      <p:pic>
        <p:nvPicPr>
          <p:cNvPr id="9220" name="Picture 3" descr="Touch Screen.jpg"/>
          <p:cNvPicPr>
            <a:picLocks noChangeAspect="1" noChangeArrowheads="1"/>
          </p:cNvPicPr>
          <p:nvPr/>
        </p:nvPicPr>
        <p:blipFill>
          <a:blip r:embed="rId3" cstate="print"/>
          <a:srcRect/>
          <a:stretch>
            <a:fillRect/>
          </a:stretch>
        </p:blipFill>
        <p:spPr bwMode="auto">
          <a:xfrm>
            <a:off x="7772400" y="5410200"/>
            <a:ext cx="1025525" cy="963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p:cNvSpPr txBox="1">
            <a:spLocks noChangeArrowheads="1"/>
          </p:cNvSpPr>
          <p:nvPr/>
        </p:nvSpPr>
        <p:spPr bwMode="auto">
          <a:xfrm>
            <a:off x="0" y="0"/>
            <a:ext cx="9144000" cy="7156450"/>
          </a:xfrm>
          <a:prstGeom prst="rect">
            <a:avLst/>
          </a:prstGeom>
          <a:noFill/>
          <a:ln w="9525">
            <a:noFill/>
            <a:miter lim="800000"/>
            <a:headEnd/>
            <a:tailEnd/>
          </a:ln>
        </p:spPr>
        <p:txBody>
          <a:bodyPr>
            <a:spAutoFit/>
          </a:bodyPr>
          <a:lstStyle/>
          <a:p>
            <a:pPr>
              <a:lnSpc>
                <a:spcPct val="150000"/>
              </a:lnSpc>
            </a:pPr>
            <a:r>
              <a:rPr lang="en-US" b="1">
                <a:solidFill>
                  <a:srgbClr val="FFCCFF"/>
                </a:solidFill>
              </a:rPr>
              <a:t>BARCODE READERS</a:t>
            </a:r>
          </a:p>
          <a:p>
            <a:pPr algn="just">
              <a:lnSpc>
                <a:spcPct val="150000"/>
              </a:lnSpc>
            </a:pPr>
            <a:r>
              <a:rPr lang="en-US" b="1">
                <a:solidFill>
                  <a:srgbClr val="FFFF00"/>
                </a:solidFill>
              </a:rPr>
              <a:t>A barcode reader (or price scanner or point-of-sale scanner) is a hand-held input device which is used to capture and read information stored in a barcode. A barcode reader consists of a scanner, a decoder, and a cable used to connect the reader with a computer. </a:t>
            </a:r>
          </a:p>
          <a:p>
            <a:pPr algn="just">
              <a:lnSpc>
                <a:spcPct val="150000"/>
              </a:lnSpc>
            </a:pPr>
            <a:r>
              <a:rPr lang="en-US" b="1">
                <a:solidFill>
                  <a:srgbClr val="FFFF00"/>
                </a:solidFill>
              </a:rPr>
              <a:t>The barcode reader merely captures and translates the barcode into numbers and/or letters. To make use of the information captured it must be connected to a computer for further processing. For this purpose, the barcode reader is connected to a computer through a serial port, keyboard port, or an interface device called a wedge. </a:t>
            </a:r>
          </a:p>
          <a:p>
            <a:pPr>
              <a:lnSpc>
                <a:spcPct val="150000"/>
              </a:lnSpc>
            </a:pPr>
            <a:r>
              <a:rPr lang="en-US" b="1" i="1">
                <a:solidFill>
                  <a:srgbClr val="FFCCFF"/>
                </a:solidFill>
              </a:rPr>
              <a:t>Advantages:</a:t>
            </a:r>
            <a:endParaRPr lang="en-US" b="1">
              <a:solidFill>
                <a:srgbClr val="FFCCFF"/>
              </a:solidFill>
            </a:endParaRPr>
          </a:p>
          <a:p>
            <a:pPr>
              <a:lnSpc>
                <a:spcPct val="150000"/>
              </a:lnSpc>
            </a:pPr>
            <a:r>
              <a:rPr lang="en-US" b="1">
                <a:solidFill>
                  <a:srgbClr val="FFFF00"/>
                </a:solidFill>
              </a:rPr>
              <a:t>Cheap</a:t>
            </a:r>
          </a:p>
          <a:p>
            <a:pPr>
              <a:lnSpc>
                <a:spcPct val="150000"/>
              </a:lnSpc>
            </a:pPr>
            <a:r>
              <a:rPr lang="en-US" b="1">
                <a:solidFill>
                  <a:srgbClr val="FFFF00"/>
                </a:solidFill>
              </a:rPr>
              <a:t>Portable</a:t>
            </a:r>
          </a:p>
          <a:p>
            <a:pPr>
              <a:lnSpc>
                <a:spcPct val="150000"/>
              </a:lnSpc>
            </a:pPr>
            <a:r>
              <a:rPr lang="en-US" b="1">
                <a:solidFill>
                  <a:srgbClr val="FFFF00"/>
                </a:solidFill>
              </a:rPr>
              <a:t>Used to read data stored in bar codes</a:t>
            </a:r>
          </a:p>
          <a:p>
            <a:pPr>
              <a:lnSpc>
                <a:spcPct val="150000"/>
              </a:lnSpc>
            </a:pPr>
            <a:r>
              <a:rPr lang="en-US" b="1">
                <a:solidFill>
                  <a:srgbClr val="FFFF00"/>
                </a:solidFill>
              </a:rPr>
              <a:t>Handy and easy to use</a:t>
            </a:r>
          </a:p>
          <a:p>
            <a:pPr>
              <a:lnSpc>
                <a:spcPct val="150000"/>
              </a:lnSpc>
            </a:pPr>
            <a:endParaRPr lang="en-US" b="1">
              <a:solidFill>
                <a:srgbClr val="FFFF00"/>
              </a:solidFill>
            </a:endParaRPr>
          </a:p>
          <a:p>
            <a:pPr>
              <a:lnSpc>
                <a:spcPct val="150000"/>
              </a:lnSpc>
            </a:pPr>
            <a:endParaRPr lang="en-US" b="1">
              <a:solidFill>
                <a:srgbClr val="FFFF00"/>
              </a:solidFill>
            </a:endParaRPr>
          </a:p>
        </p:txBody>
      </p:sp>
      <p:pic>
        <p:nvPicPr>
          <p:cNvPr id="10243" name="Picture 3" descr="D:\d drive data\kids\reema\Computer Fundamentals and Programming in C\Images\Barcode Reader.jpg"/>
          <p:cNvPicPr>
            <a:picLocks noChangeAspect="1" noChangeArrowheads="1"/>
          </p:cNvPicPr>
          <p:nvPr/>
        </p:nvPicPr>
        <p:blipFill>
          <a:blip r:embed="rId2" cstate="print"/>
          <a:srcRect/>
          <a:stretch>
            <a:fillRect/>
          </a:stretch>
        </p:blipFill>
        <p:spPr bwMode="auto">
          <a:xfrm>
            <a:off x="7086600" y="4419600"/>
            <a:ext cx="1338263"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547</TotalTime>
  <Words>3905</Words>
  <Application>Microsoft Office PowerPoint</Application>
  <PresentationFormat>On-screen Show (4:3)</PresentationFormat>
  <Paragraphs>287</Paragraphs>
  <Slides>37</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4" baseType="lpstr">
      <vt:lpstr>Arial</vt:lpstr>
      <vt:lpstr>Calibri</vt:lpstr>
      <vt:lpstr>Aharoni</vt:lpstr>
      <vt:lpstr>Times New Roman</vt:lpstr>
      <vt:lpstr>Georgia</vt:lpstr>
      <vt:lpstr>Default Design</vt:lpstr>
      <vt:lpstr>Paintbrush Picture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manisha.mathews</dc:creator>
  <cp:lastModifiedBy>gagan</cp:lastModifiedBy>
  <cp:revision>318</cp:revision>
  <dcterms:created xsi:type="dcterms:W3CDTF">2009-07-24T09:58:34Z</dcterms:created>
  <dcterms:modified xsi:type="dcterms:W3CDTF">2012-11-09T07:46:12Z</dcterms:modified>
</cp:coreProperties>
</file>