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571" y="195072"/>
            <a:ext cx="7612549" cy="3389376"/>
          </a:xfrm>
        </p:spPr>
        <p:txBody>
          <a:bodyPr/>
          <a:lstStyle/>
          <a:p>
            <a:pPr algn="l"/>
            <a:r>
              <a:rPr lang="en-US" sz="3600" b="1" dirty="0" smtClean="0">
                <a:solidFill>
                  <a:schemeClr val="accent1">
                    <a:lumMod val="50000"/>
                  </a:schemeClr>
                </a:solidFill>
              </a:rPr>
              <a:t>PROJECT REPORT </a:t>
            </a:r>
            <a:r>
              <a:rPr lang="en-GB" sz="3600" dirty="0">
                <a:solidFill>
                  <a:schemeClr val="accent1">
                    <a:lumMod val="50000"/>
                  </a:schemeClr>
                </a:solidFill>
              </a:rPr>
              <a:t/>
            </a:r>
            <a:br>
              <a:rPr lang="en-GB" sz="3600" dirty="0">
                <a:solidFill>
                  <a:schemeClr val="accent1">
                    <a:lumMod val="50000"/>
                  </a:schemeClr>
                </a:solidFill>
              </a:rPr>
            </a:br>
            <a:r>
              <a:rPr lang="en-US" sz="3600" b="1" dirty="0">
                <a:solidFill>
                  <a:schemeClr val="accent1">
                    <a:lumMod val="50000"/>
                  </a:schemeClr>
                </a:solidFill>
              </a:rPr>
              <a:t>on</a:t>
            </a:r>
            <a:r>
              <a:rPr lang="en-GB" sz="3600" dirty="0">
                <a:solidFill>
                  <a:schemeClr val="accent1">
                    <a:lumMod val="50000"/>
                  </a:schemeClr>
                </a:solidFill>
              </a:rPr>
              <a:t/>
            </a:r>
            <a:br>
              <a:rPr lang="en-GB" sz="3600" dirty="0">
                <a:solidFill>
                  <a:schemeClr val="accent1">
                    <a:lumMod val="50000"/>
                  </a:schemeClr>
                </a:solidFill>
              </a:rPr>
            </a:br>
            <a:r>
              <a:rPr lang="en-US" sz="3600" b="1" dirty="0">
                <a:solidFill>
                  <a:schemeClr val="accent1">
                    <a:lumMod val="50000"/>
                  </a:schemeClr>
                </a:solidFill>
              </a:rPr>
              <a:t>RECOMMENDATION </a:t>
            </a:r>
            <a:r>
              <a:rPr lang="en-US" sz="3600" b="1" dirty="0" smtClean="0">
                <a:solidFill>
                  <a:schemeClr val="accent1">
                    <a:lumMod val="50000"/>
                  </a:schemeClr>
                </a:solidFill>
              </a:rPr>
              <a:t>SYSTEM</a:t>
            </a:r>
            <a:br>
              <a:rPr lang="en-US" sz="3600" b="1" dirty="0" smtClean="0">
                <a:solidFill>
                  <a:schemeClr val="accent1">
                    <a:lumMod val="50000"/>
                  </a:schemeClr>
                </a:solidFill>
              </a:rPr>
            </a:br>
            <a:r>
              <a:rPr lang="en-US" sz="3600" b="1" dirty="0" smtClean="0">
                <a:solidFill>
                  <a:schemeClr val="accent1">
                    <a:lumMod val="50000"/>
                  </a:schemeClr>
                </a:solidFill>
              </a:rPr>
              <a:t>USING </a:t>
            </a:r>
            <a:r>
              <a:rPr lang="en-US" sz="3600" b="1" dirty="0">
                <a:solidFill>
                  <a:schemeClr val="accent1">
                    <a:lumMod val="50000"/>
                  </a:schemeClr>
                </a:solidFill>
              </a:rPr>
              <a:t>APRIORI ALGORITHM</a:t>
            </a:r>
            <a:r>
              <a:rPr lang="en-GB" sz="3600" dirty="0"/>
              <a:t/>
            </a:r>
            <a:br>
              <a:rPr lang="en-GB" sz="3600" dirty="0"/>
            </a:br>
            <a:r>
              <a:rPr lang="en-US" sz="3600" dirty="0"/>
              <a:t> </a:t>
            </a:r>
            <a:r>
              <a:rPr lang="en-GB" sz="3600" dirty="0"/>
              <a:t/>
            </a:r>
            <a:br>
              <a:rPr lang="en-GB" sz="3600" dirty="0"/>
            </a:br>
            <a:endParaRPr lang="en-GB" sz="3600" dirty="0"/>
          </a:p>
        </p:txBody>
      </p:sp>
      <p:sp>
        <p:nvSpPr>
          <p:cNvPr id="3" name="Subtitle 2"/>
          <p:cNvSpPr>
            <a:spLocks noGrp="1"/>
          </p:cNvSpPr>
          <p:nvPr>
            <p:ph type="subTitle" idx="1"/>
          </p:nvPr>
        </p:nvSpPr>
        <p:spPr>
          <a:xfrm>
            <a:off x="1348571" y="2899172"/>
            <a:ext cx="4966885" cy="2109216"/>
          </a:xfrm>
        </p:spPr>
        <p:txBody>
          <a:bodyPr>
            <a:noAutofit/>
          </a:bodyPr>
          <a:lstStyle/>
          <a:p>
            <a:pPr algn="l">
              <a:spcBef>
                <a:spcPct val="0"/>
              </a:spcBef>
            </a:pPr>
            <a:r>
              <a:rPr lang="en-IN" sz="2000" b="1" dirty="0">
                <a:solidFill>
                  <a:schemeClr val="accent1">
                    <a:lumMod val="50000"/>
                  </a:schemeClr>
                </a:solidFill>
                <a:latin typeface="+mj-lt"/>
                <a:ea typeface="+mj-ea"/>
                <a:cs typeface="+mj-cs"/>
              </a:rPr>
              <a:t>Under the guidance of</a:t>
            </a:r>
          </a:p>
          <a:p>
            <a:pPr algn="l">
              <a:spcBef>
                <a:spcPct val="0"/>
              </a:spcBef>
            </a:pPr>
            <a:r>
              <a:rPr lang="en-IN" sz="2000" b="1" dirty="0">
                <a:solidFill>
                  <a:schemeClr val="accent1">
                    <a:lumMod val="50000"/>
                  </a:schemeClr>
                </a:solidFill>
                <a:latin typeface="+mj-lt"/>
                <a:ea typeface="+mj-ea"/>
                <a:cs typeface="+mj-cs"/>
              </a:rPr>
              <a:t> </a:t>
            </a:r>
          </a:p>
          <a:p>
            <a:pPr algn="l">
              <a:spcBef>
                <a:spcPct val="0"/>
              </a:spcBef>
            </a:pPr>
            <a:r>
              <a:rPr lang="en-IN" sz="2000" b="1" dirty="0">
                <a:solidFill>
                  <a:schemeClr val="accent1">
                    <a:lumMod val="50000"/>
                  </a:schemeClr>
                </a:solidFill>
                <a:latin typeface="+mj-lt"/>
                <a:ea typeface="+mj-ea"/>
                <a:cs typeface="+mj-cs"/>
              </a:rPr>
              <a:t>Dr. Anurag </a:t>
            </a:r>
            <a:r>
              <a:rPr lang="en-IN" sz="2000" b="1" dirty="0">
                <a:solidFill>
                  <a:schemeClr val="accent1">
                    <a:lumMod val="50000"/>
                  </a:schemeClr>
                </a:solidFill>
                <a:latin typeface="+mj-lt"/>
                <a:ea typeface="+mj-ea"/>
                <a:cs typeface="+mj-cs"/>
              </a:rPr>
              <a:t>Jain</a:t>
            </a:r>
          </a:p>
          <a:p>
            <a:pPr algn="l">
              <a:spcBef>
                <a:spcPct val="0"/>
              </a:spcBef>
            </a:pPr>
            <a:r>
              <a:rPr lang="en-IN" sz="2000" b="1" dirty="0">
                <a:solidFill>
                  <a:schemeClr val="accent1">
                    <a:lumMod val="50000"/>
                  </a:schemeClr>
                </a:solidFill>
                <a:latin typeface="+mj-lt"/>
                <a:ea typeface="+mj-ea"/>
                <a:cs typeface="+mj-cs"/>
              </a:rPr>
              <a:t>Assistant Professor(CIT)</a:t>
            </a:r>
          </a:p>
          <a:p>
            <a:pPr algn="l">
              <a:spcBef>
                <a:spcPct val="0"/>
              </a:spcBef>
            </a:pPr>
            <a:r>
              <a:rPr lang="en-IN" sz="2000" b="1" dirty="0">
                <a:solidFill>
                  <a:schemeClr val="accent1">
                    <a:lumMod val="50000"/>
                  </a:schemeClr>
                </a:solidFill>
                <a:latin typeface="+mj-lt"/>
                <a:ea typeface="+mj-ea"/>
                <a:cs typeface="+mj-cs"/>
              </a:rPr>
              <a:t>Department of Virtualisation</a:t>
            </a:r>
          </a:p>
          <a:p>
            <a:pPr algn="l">
              <a:spcBef>
                <a:spcPct val="0"/>
              </a:spcBef>
            </a:pPr>
            <a:r>
              <a:rPr lang="en-IN" sz="2000" b="1" dirty="0">
                <a:solidFill>
                  <a:schemeClr val="accent1">
                    <a:lumMod val="50000"/>
                  </a:schemeClr>
                </a:solidFill>
                <a:latin typeface="+mj-lt"/>
                <a:ea typeface="+mj-ea"/>
                <a:cs typeface="+mj-cs"/>
              </a:rPr>
              <a:t>School of Computer Science</a:t>
            </a:r>
            <a:endParaRPr lang="en-US" sz="2000" b="1" dirty="0">
              <a:solidFill>
                <a:schemeClr val="accent1">
                  <a:lumMod val="50000"/>
                </a:schemeClr>
              </a:solidFill>
              <a:latin typeface="+mj-lt"/>
              <a:ea typeface="+mj-ea"/>
              <a:cs typeface="+mj-cs"/>
            </a:endParaRPr>
          </a:p>
        </p:txBody>
      </p:sp>
      <p:sp>
        <p:nvSpPr>
          <p:cNvPr id="4" name="TextBox 3"/>
          <p:cNvSpPr txBox="1"/>
          <p:nvPr/>
        </p:nvSpPr>
        <p:spPr>
          <a:xfrm>
            <a:off x="652271" y="5277350"/>
            <a:ext cx="1786128" cy="369332"/>
          </a:xfrm>
          <a:prstGeom prst="rect">
            <a:avLst/>
          </a:prstGeom>
          <a:noFill/>
        </p:spPr>
        <p:txBody>
          <a:bodyPr wrap="square" rtlCol="0">
            <a:spAutoFit/>
          </a:bodyPr>
          <a:lstStyle/>
          <a:p>
            <a:r>
              <a:rPr lang="en-GB" b="1" dirty="0" smtClean="0"/>
              <a:t>Submitted by -</a:t>
            </a:r>
            <a:endParaRPr lang="en-GB" b="1" dirty="0"/>
          </a:p>
        </p:txBody>
      </p:sp>
      <p:sp>
        <p:nvSpPr>
          <p:cNvPr id="5" name="TextBox 4"/>
          <p:cNvSpPr txBox="1"/>
          <p:nvPr/>
        </p:nvSpPr>
        <p:spPr>
          <a:xfrm>
            <a:off x="615695" y="5646682"/>
            <a:ext cx="7906512" cy="923330"/>
          </a:xfrm>
          <a:prstGeom prst="rect">
            <a:avLst/>
          </a:prstGeom>
          <a:noFill/>
        </p:spPr>
        <p:txBody>
          <a:bodyPr wrap="square" rtlCol="0">
            <a:spAutoFit/>
          </a:bodyPr>
          <a:lstStyle/>
          <a:p>
            <a:r>
              <a:rPr lang="en-GB" dirty="0">
                <a:latin typeface="Arial" panose="020B0604020202020204" pitchFamily="34" charset="0"/>
                <a:ea typeface="+mj-ea"/>
                <a:cs typeface="Arial" panose="020B0604020202020204" pitchFamily="34" charset="0"/>
              </a:rPr>
              <a:t>Anshika Sharma              Divyanshu Singh               Kaustavdeep Goswami</a:t>
            </a:r>
          </a:p>
          <a:p>
            <a:r>
              <a:rPr lang="en-US" dirty="0">
                <a:latin typeface="Arial" panose="020B0604020202020204" pitchFamily="34" charset="0"/>
                <a:ea typeface="+mj-ea"/>
                <a:cs typeface="Arial" panose="020B0604020202020204" pitchFamily="34" charset="0"/>
              </a:rPr>
              <a:t> (R610217003)                  </a:t>
            </a:r>
            <a:r>
              <a:rPr lang="en-US" dirty="0">
                <a:latin typeface="Arial" panose="020B0604020202020204" pitchFamily="34" charset="0"/>
                <a:ea typeface="+mj-ea"/>
                <a:cs typeface="Arial" panose="020B0604020202020204" pitchFamily="34" charset="0"/>
              </a:rPr>
              <a:t>(</a:t>
            </a:r>
            <a:r>
              <a:rPr lang="en-US" dirty="0">
                <a:latin typeface="Arial" panose="020B0604020202020204" pitchFamily="34" charset="0"/>
                <a:ea typeface="+mj-ea"/>
                <a:cs typeface="Arial" panose="020B0604020202020204" pitchFamily="34" charset="0"/>
              </a:rPr>
              <a:t>R610217007)                       (R610217010)</a:t>
            </a:r>
            <a:endParaRPr lang="en-GB" dirty="0">
              <a:latin typeface="Arial" panose="020B0604020202020204" pitchFamily="34" charset="0"/>
              <a:ea typeface="+mj-ea"/>
              <a:cs typeface="Arial" panose="020B0604020202020204" pitchFamily="34" charset="0"/>
            </a:endParaRPr>
          </a:p>
          <a:p>
            <a:endParaRPr lang="en-GB" dirty="0"/>
          </a:p>
        </p:txBody>
      </p:sp>
      <p:pic>
        <p:nvPicPr>
          <p:cNvPr id="9" name="Picture 2" descr="C:\Users\Surbhi Jain\Documents\Minor 1\-Ul3yjPv_400x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9904" y="195073"/>
            <a:ext cx="2155180" cy="81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246476"/>
      </p:ext>
    </p:extLst>
  </p:cSld>
  <p:clrMapOvr>
    <a:masterClrMapping/>
  </p:clrMapOvr>
  <mc:AlternateContent xmlns:mc="http://schemas.openxmlformats.org/markup-compatibility/2006">
    <mc:Choice xmlns:p14="http://schemas.microsoft.com/office/powerpoint/2010/main" Requires="p14">
      <p:transition spd="slow" p14:dur="2000" advTm="6560"/>
    </mc:Choice>
    <mc:Fallback>
      <p:transition spd="slow" advTm="656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t>
            </a:r>
            <a:r>
              <a:rPr lang="en-US" b="1" dirty="0" smtClean="0"/>
              <a:t>REQUIREMENTS</a:t>
            </a:r>
            <a:r>
              <a:rPr lang="en-GB" dirty="0"/>
              <a:t/>
            </a:r>
            <a:br>
              <a:rPr lang="en-GB" dirty="0"/>
            </a:br>
            <a:endParaRPr lang="en-GB"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09910526"/>
              </p:ext>
            </p:extLst>
          </p:nvPr>
        </p:nvGraphicFramePr>
        <p:xfrm>
          <a:off x="677863" y="2160588"/>
          <a:ext cx="8596312" cy="1486146"/>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46700062"/>
                    </a:ext>
                  </a:extLst>
                </a:gridCol>
                <a:gridCol w="4298156">
                  <a:extLst>
                    <a:ext uri="{9D8B030D-6E8A-4147-A177-3AD203B41FA5}">
                      <a16:colId xmlns:a16="http://schemas.microsoft.com/office/drawing/2014/main" val="486673813"/>
                    </a:ext>
                  </a:extLst>
                </a:gridCol>
              </a:tblGrid>
              <a:tr h="459034">
                <a:tc>
                  <a:txBody>
                    <a:bodyPr/>
                    <a:lstStyle/>
                    <a:p>
                      <a:pPr algn="ctr"/>
                      <a:r>
                        <a:rPr lang="en-US" sz="1800" b="1" kern="1200" dirty="0" smtClean="0">
                          <a:solidFill>
                            <a:schemeClr val="lt1"/>
                          </a:solidFill>
                          <a:effectLst/>
                          <a:latin typeface="+mn-lt"/>
                          <a:ea typeface="+mn-ea"/>
                          <a:cs typeface="+mn-cs"/>
                        </a:rPr>
                        <a:t>Name of Component</a:t>
                      </a:r>
                      <a:endParaRPr lang="en-GB" dirty="0"/>
                    </a:p>
                  </a:txBody>
                  <a:tcPr/>
                </a:tc>
                <a:tc>
                  <a:txBody>
                    <a:bodyPr/>
                    <a:lstStyle/>
                    <a:p>
                      <a:pPr algn="ctr"/>
                      <a:r>
                        <a:rPr lang="en-US" sz="1800" b="1" kern="1200" dirty="0" smtClean="0">
                          <a:solidFill>
                            <a:schemeClr val="lt1"/>
                          </a:solidFill>
                          <a:effectLst/>
                          <a:latin typeface="+mn-lt"/>
                          <a:ea typeface="+mn-ea"/>
                          <a:cs typeface="+mn-cs"/>
                        </a:rPr>
                        <a:t>Specification </a:t>
                      </a:r>
                      <a:endParaRPr lang="en-GB" dirty="0"/>
                    </a:p>
                  </a:txBody>
                  <a:tcPr/>
                </a:tc>
                <a:extLst>
                  <a:ext uri="{0D108BD9-81ED-4DB2-BD59-A6C34878D82A}">
                    <a16:rowId xmlns:a16="http://schemas.microsoft.com/office/drawing/2014/main" val="1468742868"/>
                  </a:ext>
                </a:extLst>
              </a:tr>
              <a:tr h="568078">
                <a:tc>
                  <a:txBody>
                    <a:bodyPr/>
                    <a:lstStyle/>
                    <a:p>
                      <a:pPr indent="685800" algn="ctr">
                        <a:spcAft>
                          <a:spcPts val="0"/>
                        </a:spcAft>
                      </a:pPr>
                      <a:r>
                        <a:rPr lang="en-US" sz="3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endParaRPr lang="en-GB" sz="3200" baseline="-25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800" kern="1200" dirty="0" smtClean="0">
                          <a:solidFill>
                            <a:schemeClr val="dk1"/>
                          </a:solidFill>
                          <a:effectLst/>
                          <a:latin typeface="+mn-lt"/>
                          <a:ea typeface="+mn-ea"/>
                          <a:cs typeface="+mn-cs"/>
                        </a:rPr>
                        <a:t>Windows 98 and above, Linux</a:t>
                      </a:r>
                      <a:endParaRPr lang="en-GB" dirty="0"/>
                    </a:p>
                  </a:txBody>
                  <a:tcPr/>
                </a:tc>
                <a:extLst>
                  <a:ext uri="{0D108BD9-81ED-4DB2-BD59-A6C34878D82A}">
                    <a16:rowId xmlns:a16="http://schemas.microsoft.com/office/drawing/2014/main" val="3375252382"/>
                  </a:ext>
                </a:extLst>
              </a:tr>
              <a:tr h="459034">
                <a:tc>
                  <a:txBody>
                    <a:bodyPr/>
                    <a:lstStyle/>
                    <a:p>
                      <a:pPr algn="ctr"/>
                      <a:r>
                        <a:rPr lang="en-US" sz="1800" kern="1200" dirty="0" smtClean="0">
                          <a:solidFill>
                            <a:schemeClr val="dk1"/>
                          </a:solidFill>
                          <a:effectLst/>
                          <a:latin typeface="+mn-lt"/>
                          <a:ea typeface="+mn-ea"/>
                          <a:cs typeface="+mn-cs"/>
                        </a:rPr>
                        <a:t> Compiler</a:t>
                      </a:r>
                      <a:endParaRPr lang="en-GB" dirty="0"/>
                    </a:p>
                  </a:txBody>
                  <a:tcPr/>
                </a:tc>
                <a:tc>
                  <a:txBody>
                    <a:bodyPr/>
                    <a:lstStyle/>
                    <a:p>
                      <a:pPr algn="ctr"/>
                      <a:r>
                        <a:rPr lang="en-US" sz="1800" kern="1200" dirty="0" smtClean="0">
                          <a:solidFill>
                            <a:schemeClr val="dk1"/>
                          </a:solidFill>
                          <a:effectLst/>
                          <a:latin typeface="+mn-lt"/>
                          <a:ea typeface="+mn-ea"/>
                          <a:cs typeface="+mn-cs"/>
                        </a:rPr>
                        <a:t>GCC</a:t>
                      </a:r>
                      <a:endParaRPr lang="en-GB" dirty="0"/>
                    </a:p>
                  </a:txBody>
                  <a:tcPr/>
                </a:tc>
                <a:extLst>
                  <a:ext uri="{0D108BD9-81ED-4DB2-BD59-A6C34878D82A}">
                    <a16:rowId xmlns:a16="http://schemas.microsoft.com/office/drawing/2014/main" val="4218821479"/>
                  </a:ext>
                </a:extLst>
              </a:tr>
            </a:tbl>
          </a:graphicData>
        </a:graphic>
      </p:graphicFrame>
      <p:sp>
        <p:nvSpPr>
          <p:cNvPr id="9" name="TextBox 8"/>
          <p:cNvSpPr txBox="1"/>
          <p:nvPr/>
        </p:nvSpPr>
        <p:spPr>
          <a:xfrm>
            <a:off x="677334" y="1561068"/>
            <a:ext cx="4140200" cy="369332"/>
          </a:xfrm>
          <a:prstGeom prst="rect">
            <a:avLst/>
          </a:prstGeom>
          <a:noFill/>
        </p:spPr>
        <p:txBody>
          <a:bodyPr wrap="square" rtlCol="0">
            <a:spAutoFit/>
          </a:bodyPr>
          <a:lstStyle/>
          <a:p>
            <a:r>
              <a:rPr lang="en-US" dirty="0"/>
              <a:t>Software Requirements</a:t>
            </a:r>
            <a:endParaRPr lang="en-GB" dirty="0"/>
          </a:p>
        </p:txBody>
      </p:sp>
      <p:sp>
        <p:nvSpPr>
          <p:cNvPr id="10" name="TextBox 9"/>
          <p:cNvSpPr txBox="1"/>
          <p:nvPr/>
        </p:nvSpPr>
        <p:spPr>
          <a:xfrm>
            <a:off x="677334" y="3999468"/>
            <a:ext cx="4140200" cy="369332"/>
          </a:xfrm>
          <a:prstGeom prst="rect">
            <a:avLst/>
          </a:prstGeom>
          <a:noFill/>
        </p:spPr>
        <p:txBody>
          <a:bodyPr wrap="square" rtlCol="0">
            <a:spAutoFit/>
          </a:bodyPr>
          <a:lstStyle/>
          <a:p>
            <a:r>
              <a:rPr lang="en-US" dirty="0"/>
              <a:t>Hardware</a:t>
            </a:r>
            <a:r>
              <a:rPr lang="en-US" dirty="0" smtClean="0"/>
              <a:t> </a:t>
            </a:r>
            <a:r>
              <a:rPr lang="en-US" dirty="0"/>
              <a:t>Requirements</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2618446091"/>
              </p:ext>
            </p:extLst>
          </p:nvPr>
        </p:nvGraphicFramePr>
        <p:xfrm>
          <a:off x="753534" y="4546598"/>
          <a:ext cx="8520468" cy="1658296"/>
        </p:xfrm>
        <a:graphic>
          <a:graphicData uri="http://schemas.openxmlformats.org/drawingml/2006/table">
            <a:tbl>
              <a:tblPr firstRow="1" bandRow="1">
                <a:tableStyleId>{5C22544A-7EE6-4342-B048-85BDC9FD1C3A}</a:tableStyleId>
              </a:tblPr>
              <a:tblGrid>
                <a:gridCol w="4260234">
                  <a:extLst>
                    <a:ext uri="{9D8B030D-6E8A-4147-A177-3AD203B41FA5}">
                      <a16:colId xmlns:a16="http://schemas.microsoft.com/office/drawing/2014/main" val="3898785238"/>
                    </a:ext>
                  </a:extLst>
                </a:gridCol>
                <a:gridCol w="4260234">
                  <a:extLst>
                    <a:ext uri="{9D8B030D-6E8A-4147-A177-3AD203B41FA5}">
                      <a16:colId xmlns:a16="http://schemas.microsoft.com/office/drawing/2014/main" val="2734368670"/>
                    </a:ext>
                  </a:extLst>
                </a:gridCol>
              </a:tblGrid>
              <a:tr h="414574">
                <a:tc>
                  <a:txBody>
                    <a:bodyPr/>
                    <a:lstStyle/>
                    <a:p>
                      <a:pPr algn="ctr"/>
                      <a:r>
                        <a:rPr lang="en-US" sz="1800" b="1" kern="1200" dirty="0" smtClean="0">
                          <a:solidFill>
                            <a:schemeClr val="lt1"/>
                          </a:solidFill>
                          <a:effectLst/>
                          <a:latin typeface="+mn-lt"/>
                          <a:ea typeface="+mn-ea"/>
                          <a:cs typeface="+mn-cs"/>
                        </a:rPr>
                        <a:t>Name of Component</a:t>
                      </a:r>
                      <a:endParaRPr lang="en-GB" dirty="0"/>
                    </a:p>
                  </a:txBody>
                  <a:tcPr/>
                </a:tc>
                <a:tc>
                  <a:txBody>
                    <a:bodyPr/>
                    <a:lstStyle/>
                    <a:p>
                      <a:pPr algn="ctr"/>
                      <a:r>
                        <a:rPr lang="en-US" sz="1800" b="1" kern="1200" dirty="0" smtClean="0">
                          <a:solidFill>
                            <a:schemeClr val="lt1"/>
                          </a:solidFill>
                          <a:effectLst/>
                          <a:latin typeface="+mn-lt"/>
                          <a:ea typeface="+mn-ea"/>
                          <a:cs typeface="+mn-cs"/>
                        </a:rPr>
                        <a:t>Specification </a:t>
                      </a:r>
                      <a:endParaRPr lang="en-GB" dirty="0"/>
                    </a:p>
                  </a:txBody>
                  <a:tcPr/>
                </a:tc>
                <a:extLst>
                  <a:ext uri="{0D108BD9-81ED-4DB2-BD59-A6C34878D82A}">
                    <a16:rowId xmlns:a16="http://schemas.microsoft.com/office/drawing/2014/main" val="416149024"/>
                  </a:ext>
                </a:extLst>
              </a:tr>
              <a:tr h="414574">
                <a:tc>
                  <a:txBody>
                    <a:bodyPr/>
                    <a:lstStyle/>
                    <a:p>
                      <a:pPr marL="0" indent="685800" algn="ctr" defTabSz="457200" rtl="0" eaLnBrk="1" latinLnBrk="0" hangingPunct="1">
                        <a:spcAft>
                          <a:spcPts val="0"/>
                        </a:spcAft>
                      </a:pPr>
                      <a:r>
                        <a:rPr lang="en-US" sz="2800" kern="1200" baseline="-250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Processor</a:t>
                      </a:r>
                      <a:endParaRPr lang="en-GB" sz="2800" kern="1200" baseline="-250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685800" algn="ctr" defTabSz="457200" rtl="0" eaLnBrk="1" latinLnBrk="0" hangingPunct="1">
                        <a:spcAft>
                          <a:spcPts val="0"/>
                        </a:spcAft>
                      </a:pPr>
                      <a:r>
                        <a:rPr lang="en-US" sz="2800" kern="1200" baseline="-250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Processor with speed of 500MHz</a:t>
                      </a:r>
                      <a:endParaRPr lang="en-GB" sz="2800" kern="1200" baseline="-250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8987005"/>
                  </a:ext>
                </a:extLst>
              </a:tr>
              <a:tr h="414574">
                <a:tc>
                  <a:txBody>
                    <a:bodyPr/>
                    <a:lstStyle/>
                    <a:p>
                      <a:pPr marL="0" indent="685800" algn="ctr" defTabSz="457200" rtl="0" eaLnBrk="1" latinLnBrk="0" hangingPunct="1">
                        <a:spcAft>
                          <a:spcPts val="0"/>
                        </a:spcAft>
                      </a:pPr>
                      <a:r>
                        <a:rPr lang="en-US" sz="2800" kern="1200" baseline="-2500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GB" sz="2800" kern="1200" baseline="-2500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685800" algn="ctr" defTabSz="457200" rtl="0" eaLnBrk="1" latinLnBrk="0" hangingPunct="1">
                        <a:spcAft>
                          <a:spcPts val="0"/>
                        </a:spcAft>
                      </a:pPr>
                      <a:r>
                        <a:rPr lang="en-US" sz="2800" kern="1200" baseline="-2500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128 MB</a:t>
                      </a:r>
                      <a:endParaRPr lang="en-GB" sz="2800" kern="1200" baseline="-2500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5280792"/>
                  </a:ext>
                </a:extLst>
              </a:tr>
              <a:tr h="414574">
                <a:tc>
                  <a:txBody>
                    <a:bodyPr/>
                    <a:lstStyle/>
                    <a:p>
                      <a:pPr marL="0" indent="685800" algn="ctr" defTabSz="457200" rtl="0" eaLnBrk="1" latinLnBrk="0" hangingPunct="1">
                        <a:spcAft>
                          <a:spcPts val="0"/>
                        </a:spcAft>
                      </a:pPr>
                      <a:r>
                        <a:rPr lang="en-US" sz="2800" kern="1200" baseline="-2500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Hard Disk</a:t>
                      </a:r>
                      <a:endParaRPr lang="en-GB" sz="2800" kern="1200" baseline="-2500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indent="685800" algn="ctr" defTabSz="457200" rtl="0" eaLnBrk="1" latinLnBrk="0" hangingPunct="1">
                        <a:spcAft>
                          <a:spcPts val="0"/>
                        </a:spcAft>
                      </a:pPr>
                      <a:r>
                        <a:rPr lang="en-US" sz="2800" kern="1200" baseline="-250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512 GB</a:t>
                      </a:r>
                      <a:endParaRPr lang="en-GB" sz="2800" kern="1200" baseline="-250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9081413"/>
                  </a:ext>
                </a:extLst>
              </a:tr>
            </a:tbl>
          </a:graphicData>
        </a:graphic>
      </p:graphicFrame>
      <p:pic>
        <p:nvPicPr>
          <p:cNvPr id="12" name="Audio 1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460979247"/>
      </p:ext>
    </p:extLst>
  </p:cSld>
  <p:clrMapOvr>
    <a:masterClrMapping/>
  </p:clrMapOvr>
  <mc:AlternateContent xmlns:mc="http://schemas.openxmlformats.org/markup-compatibility/2006">
    <mc:Choice xmlns:p14="http://schemas.microsoft.com/office/powerpoint/2010/main" Requires="p14">
      <p:transition spd="slow" p14:dur="2000" advTm="4023"/>
    </mc:Choice>
    <mc:Fallback>
      <p:transition spd="slow" advTm="40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739" y="85344"/>
            <a:ext cx="2712042" cy="670560"/>
          </a:xfrm>
        </p:spPr>
        <p:txBody>
          <a:bodyPr>
            <a:normAutofit fontScale="90000"/>
          </a:bodyPr>
          <a:lstStyle/>
          <a:p>
            <a:pPr algn="ctr"/>
            <a:r>
              <a:rPr lang="en-US" b="1" dirty="0"/>
              <a:t>SCHEDULE</a:t>
            </a:r>
            <a:r>
              <a:rPr lang="en-GB" dirty="0"/>
              <a:t/>
            </a:r>
            <a:br>
              <a:rPr lang="en-GB" dirty="0"/>
            </a:br>
            <a:endParaRPr lang="en-GB" dirty="0"/>
          </a:p>
        </p:txBody>
      </p:sp>
      <p:pic>
        <p:nvPicPr>
          <p:cNvPr id="4" name="Content Placeholder 3" descr="C:\Users\500062812\Pictures\pert.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34609" y="841248"/>
            <a:ext cx="10672303" cy="5870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883319617"/>
      </p:ext>
    </p:extLst>
  </p:cSld>
  <p:clrMapOvr>
    <a:masterClrMapping/>
  </p:clrMapOvr>
  <mc:AlternateContent xmlns:mc="http://schemas.openxmlformats.org/markup-compatibility/2006">
    <mc:Choice xmlns:p14="http://schemas.microsoft.com/office/powerpoint/2010/main" Requires="p14">
      <p:transition spd="slow" p14:dur="2000" advTm="5045"/>
    </mc:Choice>
    <mc:Fallback>
      <p:transition spd="slow" advTm="50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stretch>
            <a:fillRect/>
          </a:stretch>
        </p:blipFill>
        <p:spPr>
          <a:xfrm>
            <a:off x="146104" y="109728"/>
            <a:ext cx="11899592" cy="6620256"/>
          </a:xfrm>
          <a:prstGeom prst="rect">
            <a:avLst/>
          </a:prstGeom>
        </p:spPr>
      </p:pic>
      <p:sp>
        <p:nvSpPr>
          <p:cNvPr id="2" name="Title 1"/>
          <p:cNvSpPr>
            <a:spLocks noGrp="1"/>
          </p:cNvSpPr>
          <p:nvPr>
            <p:ph type="title"/>
          </p:nvPr>
        </p:nvSpPr>
        <p:spPr>
          <a:xfrm>
            <a:off x="4791456" y="3669792"/>
            <a:ext cx="2840736" cy="780288"/>
          </a:xfrm>
        </p:spPr>
        <p:txBody>
          <a:bodyPr>
            <a:normAutofit/>
          </a:bodyPr>
          <a:lstStyle/>
          <a:p>
            <a:r>
              <a:rPr lang="en-GB" sz="4400" dirty="0" smtClean="0">
                <a:solidFill>
                  <a:schemeClr val="tx1"/>
                </a:solidFill>
                <a:latin typeface="Adobe Garamond Pro Bold" panose="02020702060506020403" pitchFamily="18" charset="0"/>
              </a:rPr>
              <a:t>Thankyou</a:t>
            </a:r>
            <a:endParaRPr lang="en-GB" sz="4400" dirty="0">
              <a:solidFill>
                <a:schemeClr val="tx1"/>
              </a:solidFill>
              <a:latin typeface="Adobe Garamond Pro Bold" panose="02020702060506020403" pitchFamily="18" charset="0"/>
            </a:endParaRP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787063822"/>
      </p:ext>
    </p:extLst>
  </p:cSld>
  <p:clrMapOvr>
    <a:masterClrMapping/>
  </p:clrMapOvr>
  <mc:AlternateContent xmlns:mc="http://schemas.openxmlformats.org/markup-compatibility/2006">
    <mc:Choice xmlns:p14="http://schemas.microsoft.com/office/powerpoint/2010/main" Requires="p14">
      <p:transition spd="slow" p14:dur="2000" advTm="1248"/>
    </mc:Choice>
    <mc:Fallback>
      <p:transition spd="slow" advTm="12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325701109"/>
              </p:ext>
            </p:extLst>
          </p:nvPr>
        </p:nvGraphicFramePr>
        <p:xfrm>
          <a:off x="677862" y="1389888"/>
          <a:ext cx="8185721" cy="4163741"/>
        </p:xfrm>
        <a:graphic>
          <a:graphicData uri="http://schemas.openxmlformats.org/drawingml/2006/table">
            <a:tbl>
              <a:tblPr firstRow="1" bandRow="1">
                <a:tableStyleId>{073A0DAA-6AF3-43AB-8588-CEC1D06C72B9}</a:tableStyleId>
              </a:tblPr>
              <a:tblGrid>
                <a:gridCol w="1419162">
                  <a:extLst>
                    <a:ext uri="{9D8B030D-6E8A-4147-A177-3AD203B41FA5}">
                      <a16:colId xmlns:a16="http://schemas.microsoft.com/office/drawing/2014/main" val="4035252454"/>
                    </a:ext>
                  </a:extLst>
                </a:gridCol>
                <a:gridCol w="6766559">
                  <a:extLst>
                    <a:ext uri="{9D8B030D-6E8A-4147-A177-3AD203B41FA5}">
                      <a16:colId xmlns:a16="http://schemas.microsoft.com/office/drawing/2014/main" val="2890532231"/>
                    </a:ext>
                  </a:extLst>
                </a:gridCol>
              </a:tblGrid>
              <a:tr h="411436">
                <a:tc>
                  <a:txBody>
                    <a:bodyPr/>
                    <a:lstStyle/>
                    <a:p>
                      <a:pPr algn="l"/>
                      <a:r>
                        <a:rPr lang="en-IN" sz="1600" dirty="0" smtClean="0">
                          <a:latin typeface="Times New Roman" panose="02020603050405020304" pitchFamily="18" charset="0"/>
                          <a:cs typeface="Times New Roman" panose="02020603050405020304" pitchFamily="18" charset="0"/>
                        </a:rPr>
                        <a:t>Serial no.</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smtClean="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1615943"/>
                  </a:ext>
                </a:extLst>
              </a:tr>
              <a:tr h="411436">
                <a:tc>
                  <a:txBody>
                    <a:bodyPr/>
                    <a:lstStyle/>
                    <a:p>
                      <a:pPr marL="0" indent="0" algn="l">
                        <a:buFont typeface="Arial" pitchFamily="34" charset="0"/>
                        <a:buNone/>
                      </a:pPr>
                      <a:r>
                        <a:rPr lang="en-IN" sz="1600" dirty="0" smtClean="0">
                          <a:solidFill>
                            <a:schemeClr val="tx1"/>
                          </a:solidFill>
                          <a:latin typeface="Times New Roman" panose="02020603050405020304" pitchFamily="18" charset="0"/>
                          <a:cs typeface="Times New Roman" panose="02020603050405020304" pitchFamily="18" charset="0"/>
                        </a:rPr>
                        <a:t>1</a:t>
                      </a:r>
                    </a:p>
                  </a:txBody>
                  <a:tcPr>
                    <a:solidFill>
                      <a:schemeClr val="bg1">
                        <a:lumMod val="85000"/>
                      </a:schemeClr>
                    </a:solidFill>
                  </a:tcPr>
                </a:tc>
                <a:tc>
                  <a:txBody>
                    <a:bodyPr/>
                    <a:lstStyle/>
                    <a:p>
                      <a:pPr algn="l"/>
                      <a:r>
                        <a:rPr lang="en-IN" sz="1600" dirty="0" smtClean="0">
                          <a:solidFill>
                            <a:schemeClr val="tx1"/>
                          </a:solidFill>
                          <a:latin typeface="Times New Roman" panose="02020603050405020304" pitchFamily="18" charset="0"/>
                          <a:cs typeface="Times New Roman" panose="02020603050405020304" pitchFamily="18" charset="0"/>
                        </a:rPr>
                        <a:t>Abstract</a:t>
                      </a:r>
                      <a:endParaRPr lang="en-US" sz="160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493824248"/>
                  </a:ext>
                </a:extLst>
              </a:tr>
              <a:tr h="411436">
                <a:tc>
                  <a:txBody>
                    <a:bodyPr/>
                    <a:lstStyle/>
                    <a:p>
                      <a:pPr marL="0" indent="0" algn="l">
                        <a:buFont typeface="Arial" pitchFamily="34" charset="0"/>
                        <a:buNone/>
                      </a:pPr>
                      <a:r>
                        <a:rPr lang="en-IN"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smtClean="0">
                          <a:latin typeface="Times New Roman" panose="02020603050405020304" pitchFamily="18" charset="0"/>
                          <a:cs typeface="Times New Roman" panose="02020603050405020304" pitchFamily="18" charset="0"/>
                        </a:rPr>
                        <a:t>Introduction</a:t>
                      </a:r>
                    </a:p>
                  </a:txBody>
                  <a:tcPr/>
                </a:tc>
                <a:extLst>
                  <a:ext uri="{0D108BD9-81ED-4DB2-BD59-A6C34878D82A}">
                    <a16:rowId xmlns:a16="http://schemas.microsoft.com/office/drawing/2014/main" val="3245261235"/>
                  </a:ext>
                </a:extLst>
              </a:tr>
              <a:tr h="411436">
                <a:tc>
                  <a:txBody>
                    <a:bodyPr/>
                    <a:lstStyle/>
                    <a:p>
                      <a:pPr marL="0" indent="0" algn="l">
                        <a:buFont typeface="Arial" pitchFamily="34" charset="0"/>
                        <a:buNone/>
                      </a:pPr>
                      <a:r>
                        <a:rPr lang="en-IN"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cs typeface="Times New Roman" panose="02020603050405020304" pitchFamily="18" charset="0"/>
                        </a:rPr>
                        <a:t>Problem Statement</a:t>
                      </a:r>
                    </a:p>
                  </a:txBody>
                  <a:tcPr/>
                </a:tc>
                <a:extLst>
                  <a:ext uri="{0D108BD9-81ED-4DB2-BD59-A6C34878D82A}">
                    <a16:rowId xmlns:a16="http://schemas.microsoft.com/office/drawing/2014/main" val="4247586783"/>
                  </a:ext>
                </a:extLst>
              </a:tr>
              <a:tr h="411436">
                <a:tc>
                  <a:txBody>
                    <a:bodyPr/>
                    <a:lstStyle/>
                    <a:p>
                      <a:pPr marL="0" indent="0" algn="l">
                        <a:buFont typeface="Arial" pitchFamily="34" charset="0"/>
                        <a:buNone/>
                      </a:pPr>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smtClean="0">
                          <a:latin typeface="Times New Roman" panose="02020603050405020304" pitchFamily="18" charset="0"/>
                          <a:cs typeface="Times New Roman" panose="02020603050405020304" pitchFamily="18" charset="0"/>
                        </a:rPr>
                        <a:t>Literature Review </a:t>
                      </a:r>
                      <a:endParaRPr lang="en-IN"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1923101"/>
                  </a:ext>
                </a:extLst>
              </a:tr>
              <a:tr h="411436">
                <a:tc>
                  <a:txBody>
                    <a:bodyPr/>
                    <a:lstStyle/>
                    <a:p>
                      <a:pPr marL="0" indent="0" algn="l">
                        <a:buFont typeface="Arial" pitchFamily="34" charset="0"/>
                        <a:buNone/>
                      </a:pPr>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cs typeface="Times New Roman" panose="02020603050405020304" pitchFamily="18" charset="0"/>
                        </a:rPr>
                        <a:t>Objective</a:t>
                      </a:r>
                      <a:endParaRPr 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9642033"/>
                  </a:ext>
                </a:extLst>
              </a:tr>
              <a:tr h="460817">
                <a:tc>
                  <a:txBody>
                    <a:bodyPr/>
                    <a:lstStyle/>
                    <a:p>
                      <a:pPr marL="0" indent="0" algn="l">
                        <a:buFont typeface="Arial" pitchFamily="34" charset="0"/>
                        <a:buNone/>
                      </a:pPr>
                      <a:r>
                        <a:rPr lang="en-IN"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latin typeface="Times New Roman" panose="02020603050405020304" pitchFamily="18" charset="0"/>
                          <a:cs typeface="Times New Roman" panose="02020603050405020304" pitchFamily="18" charset="0"/>
                        </a:rPr>
                        <a:t>Methodology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5361387"/>
                  </a:ext>
                </a:extLst>
              </a:tr>
              <a:tr h="411436">
                <a:tc>
                  <a:txBody>
                    <a:bodyPr/>
                    <a:lstStyle/>
                    <a:p>
                      <a:pPr marL="0" indent="0" algn="l">
                        <a:buFont typeface="Arial" pitchFamily="34" charset="0"/>
                        <a:buNone/>
                      </a:pPr>
                      <a:r>
                        <a:rPr lang="en-IN"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smtClean="0">
                          <a:latin typeface="Times New Roman" panose="02020603050405020304" pitchFamily="18" charset="0"/>
                          <a:cs typeface="Times New Roman" panose="02020603050405020304" pitchFamily="18" charset="0"/>
                        </a:rPr>
                        <a:t>System</a:t>
                      </a:r>
                      <a:r>
                        <a:rPr lang="en-US" sz="1600" baseline="0" dirty="0" smtClean="0">
                          <a:latin typeface="Times New Roman" panose="02020603050405020304" pitchFamily="18" charset="0"/>
                          <a:cs typeface="Times New Roman" panose="02020603050405020304" pitchFamily="18" charset="0"/>
                        </a:rPr>
                        <a:t> requirements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9679531"/>
                  </a:ext>
                </a:extLst>
              </a:tr>
              <a:tr h="411436">
                <a:tc>
                  <a:txBody>
                    <a:bodyPr/>
                    <a:lstStyle/>
                    <a:p>
                      <a:pPr marL="0" indent="0" algn="l">
                        <a:buFont typeface="Arial" pitchFamily="34" charset="0"/>
                        <a:buNone/>
                      </a:pPr>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cs typeface="Times New Roman" panose="02020603050405020304" pitchFamily="18" charset="0"/>
                        </a:rPr>
                        <a:t>Schedule (Pert Chart)</a:t>
                      </a:r>
                      <a:endParaRPr 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66611"/>
                  </a:ext>
                </a:extLst>
              </a:tr>
              <a:tr h="411436">
                <a:tc>
                  <a:txBody>
                    <a:bodyPr/>
                    <a:lstStyle/>
                    <a:p>
                      <a:pPr marL="0" indent="0" algn="l">
                        <a:buFont typeface="Arial" pitchFamily="34" charset="0"/>
                        <a:buNone/>
                      </a:pPr>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cs typeface="Times New Roman" panose="02020603050405020304" pitchFamily="18" charset="0"/>
                        </a:rPr>
                        <a:t>References</a:t>
                      </a:r>
                      <a:endParaRPr lang="en-US" sz="16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1042688"/>
                  </a:ext>
                </a:extLst>
              </a:tr>
            </a:tbl>
          </a:graphicData>
        </a:graphic>
      </p:graphicFrame>
      <p:sp>
        <p:nvSpPr>
          <p:cNvPr id="13" name="Rectangle 12"/>
          <p:cNvSpPr/>
          <p:nvPr/>
        </p:nvSpPr>
        <p:spPr>
          <a:xfrm>
            <a:off x="3313469" y="805934"/>
            <a:ext cx="273651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 </a:t>
            </a:r>
            <a:r>
              <a:rPr lang="en-IN" dirty="0">
                <a:latin typeface="Arial Rounded MT Bold" pitchFamily="34" charset="0"/>
                <a:cs typeface="Times New Roman" panose="02020603050405020304" pitchFamily="18" charset="0"/>
              </a:rPr>
              <a:t>TABLE OF CONTENTS</a:t>
            </a:r>
            <a:endParaRPr lang="en-GB" dirty="0"/>
          </a:p>
        </p:txBody>
      </p:sp>
      <p:pic>
        <p:nvPicPr>
          <p:cNvPr id="14" name="Audio 1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974796112"/>
      </p:ext>
    </p:extLst>
  </p:cSld>
  <p:clrMapOvr>
    <a:masterClrMapping/>
  </p:clrMapOvr>
  <mc:AlternateContent xmlns:mc="http://schemas.openxmlformats.org/markup-compatibility/2006">
    <mc:Choice xmlns:p14="http://schemas.microsoft.com/office/powerpoint/2010/main" Requires="p14">
      <p:transition spd="slow" p14:dur="2000" advTm="5567"/>
    </mc:Choice>
    <mc:Fallback>
      <p:transition spd="slow" advTm="55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r>
              <a:rPr lang="en-GB" dirty="0"/>
              <a:t/>
            </a:r>
            <a:br>
              <a:rPr lang="en-GB" dirty="0"/>
            </a:br>
            <a:endParaRPr lang="en-GB" dirty="0"/>
          </a:p>
        </p:txBody>
      </p:sp>
      <p:sp>
        <p:nvSpPr>
          <p:cNvPr id="3" name="Content Placeholder 2"/>
          <p:cNvSpPr>
            <a:spLocks noGrp="1"/>
          </p:cNvSpPr>
          <p:nvPr>
            <p:ph idx="1"/>
          </p:nvPr>
        </p:nvSpPr>
        <p:spPr>
          <a:xfrm>
            <a:off x="384726" y="1392493"/>
            <a:ext cx="9027498" cy="4666931"/>
          </a:xfrm>
        </p:spPr>
        <p:txBody>
          <a:bodyPr>
            <a:normAutofit fontScale="92500" lnSpcReduction="10000"/>
          </a:bodyPr>
          <a:lstStyle/>
          <a:p>
            <a:pPr marL="0" indent="0" algn="just">
              <a:buNone/>
            </a:pPr>
            <a:endParaRPr lang="en-GB" dirty="0">
              <a:solidFill>
                <a:schemeClr val="tx1"/>
              </a:solidFill>
            </a:endParaRPr>
          </a:p>
          <a:p>
            <a:pPr algn="just"/>
            <a:r>
              <a:rPr lang="en-US" dirty="0">
                <a:solidFill>
                  <a:schemeClr val="tx1"/>
                </a:solidFill>
              </a:rPr>
              <a:t>The world now stands on data. From morning till night each and every of our work is related to data and the data is stored in the data warehouse. Unfortunately, majority of our data remains unused. The trend has now changed. Today, most of the data is analyzed and processed to gain certain knowledge to profit the company. </a:t>
            </a:r>
            <a:endParaRPr lang="en-GB" dirty="0">
              <a:solidFill>
                <a:schemeClr val="tx1"/>
              </a:solidFill>
            </a:endParaRPr>
          </a:p>
          <a:p>
            <a:pPr algn="just"/>
            <a:r>
              <a:rPr lang="en-US" dirty="0">
                <a:solidFill>
                  <a:schemeClr val="tx1"/>
                </a:solidFill>
              </a:rPr>
              <a:t>Data mining is the process of analyzing hidden patterns of data according to different perspectives for categorization into useful information, which is collected and assembled in common areas, such as data warehouses, for efficient analysis, data mining algorithms, facilitating business decision making and other information requirements to ultimately cut costs and increase revenue.</a:t>
            </a:r>
            <a:endParaRPr lang="en-GB" dirty="0">
              <a:solidFill>
                <a:schemeClr val="tx1"/>
              </a:solidFill>
            </a:endParaRPr>
          </a:p>
          <a:p>
            <a:pPr algn="just"/>
            <a:r>
              <a:rPr lang="en-US" dirty="0">
                <a:solidFill>
                  <a:schemeClr val="tx1"/>
                </a:solidFill>
              </a:rPr>
              <a:t>Data mining programs analyze relationships and patterns in data based on user’s request. Data mining can be a cause for concern when a company uses only selected information, which is not representative of the overall sample group, to prove a certain hypothesis.</a:t>
            </a:r>
            <a:endParaRPr lang="en-GB" dirty="0">
              <a:solidFill>
                <a:schemeClr val="tx1"/>
              </a:solidFill>
            </a:endParaRPr>
          </a:p>
          <a:p>
            <a:pPr algn="just"/>
            <a:r>
              <a:rPr lang="en-US" dirty="0">
                <a:solidFill>
                  <a:schemeClr val="tx1"/>
                </a:solidFill>
              </a:rPr>
              <a:t>To sum up, data mining is the eye of our future, without it the world is blind.</a:t>
            </a:r>
            <a:endParaRPr lang="en-GB" dirty="0">
              <a:solidFill>
                <a:schemeClr val="tx1"/>
              </a:solidFill>
            </a:endParaRPr>
          </a:p>
          <a:p>
            <a:pPr algn="just"/>
            <a:r>
              <a:rPr lang="en-US" dirty="0">
                <a:solidFill>
                  <a:schemeClr val="tx1"/>
                </a:solidFill>
              </a:rPr>
              <a:t>Keywords:  Data Mining, Apriori algorithm, Market-basket analysis, Association rule,</a:t>
            </a:r>
            <a:endParaRPr lang="en-GB" dirty="0">
              <a:solidFill>
                <a:schemeClr val="tx1"/>
              </a:solidFill>
            </a:endParaRPr>
          </a:p>
          <a:p>
            <a:pPr algn="just"/>
            <a:endParaRPr lang="en-GB"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877622642"/>
      </p:ext>
    </p:extLst>
  </p:cSld>
  <p:clrMapOvr>
    <a:masterClrMapping/>
  </p:clrMapOvr>
  <mc:AlternateContent xmlns:mc="http://schemas.openxmlformats.org/markup-compatibility/2006">
    <mc:Choice xmlns:p14="http://schemas.microsoft.com/office/powerpoint/2010/main" Requires="p14">
      <p:transition spd="slow" p14:dur="2000" advTm="4834"/>
    </mc:Choice>
    <mc:Fallback>
      <p:transition spd="slow" advTm="48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GB" dirty="0"/>
              <a:t/>
            </a:r>
            <a:br>
              <a:rPr lang="en-GB" dirty="0"/>
            </a:br>
            <a:endParaRPr lang="en-GB" dirty="0"/>
          </a:p>
        </p:txBody>
      </p:sp>
      <p:sp>
        <p:nvSpPr>
          <p:cNvPr id="3" name="Content Placeholder 2"/>
          <p:cNvSpPr>
            <a:spLocks noGrp="1"/>
          </p:cNvSpPr>
          <p:nvPr>
            <p:ph idx="1"/>
          </p:nvPr>
        </p:nvSpPr>
        <p:spPr>
          <a:xfrm>
            <a:off x="677334" y="1414273"/>
            <a:ext cx="8596668" cy="4627090"/>
          </a:xfrm>
        </p:spPr>
        <p:txBody>
          <a:bodyPr>
            <a:normAutofit fontScale="92500" lnSpcReduction="20000"/>
          </a:bodyPr>
          <a:lstStyle/>
          <a:p>
            <a:pPr marL="0" indent="0">
              <a:buNone/>
            </a:pPr>
            <a:endParaRPr lang="en-GB" dirty="0">
              <a:solidFill>
                <a:schemeClr val="tx1"/>
              </a:solidFill>
            </a:endParaRPr>
          </a:p>
          <a:p>
            <a:pPr algn="just"/>
            <a:r>
              <a:rPr lang="en-US" dirty="0">
                <a:solidFill>
                  <a:schemeClr val="tx1"/>
                </a:solidFill>
              </a:rPr>
              <a:t>The process of digging through data to discover hidden connections and predict future trends has a long history. Sometimes referred to as "knowledge discovery in databases".</a:t>
            </a:r>
            <a:endParaRPr lang="en-GB" dirty="0">
              <a:solidFill>
                <a:schemeClr val="tx1"/>
              </a:solidFill>
            </a:endParaRPr>
          </a:p>
          <a:p>
            <a:pPr algn="just"/>
            <a:r>
              <a:rPr lang="en-US" dirty="0">
                <a:solidFill>
                  <a:schemeClr val="tx1"/>
                </a:solidFill>
              </a:rPr>
              <a:t>Data mining is the process of finding anomalies, patterns and correlations within large data sets to predict future outcomes. Using a broad range of techniques, we can use information to increase revenues, cut costs, improve customer relationships and reduce risks. The more complex the data sets, the more potential there is to uncover relevant insights.</a:t>
            </a:r>
            <a:r>
              <a:rPr lang="en-GB" dirty="0">
                <a:solidFill>
                  <a:schemeClr val="tx1"/>
                </a:solidFill>
              </a:rPr>
              <a:t> Data can be mined whether it is stored in flat files, spreadsheets, database tables, or some other storage format. The important criteria for the data is not the storage format, but its applicability to the problem to be solved</a:t>
            </a:r>
            <a:r>
              <a:rPr lang="en-GB" dirty="0" smtClean="0">
                <a:solidFill>
                  <a:schemeClr val="tx1"/>
                </a:solidFill>
              </a:rPr>
              <a:t>.</a:t>
            </a:r>
            <a:endParaRPr lang="en-GB" dirty="0">
              <a:solidFill>
                <a:schemeClr val="tx1"/>
              </a:solidFill>
            </a:endParaRPr>
          </a:p>
          <a:p>
            <a:pPr algn="just"/>
            <a:r>
              <a:rPr lang="en-US" dirty="0">
                <a:solidFill>
                  <a:schemeClr val="tx1"/>
                </a:solidFill>
              </a:rPr>
              <a:t>Data mining is accomplished by building models. A model uses an algorithm to act on a set of data. The notion of automatic discovery refers to the execution of data mining models.</a:t>
            </a:r>
            <a:endParaRPr lang="en-GB" dirty="0">
              <a:solidFill>
                <a:schemeClr val="tx1"/>
              </a:solidFill>
            </a:endParaRPr>
          </a:p>
          <a:p>
            <a:pPr algn="just"/>
            <a:r>
              <a:rPr lang="en-US" dirty="0">
                <a:solidFill>
                  <a:schemeClr val="tx1"/>
                </a:solidFill>
              </a:rPr>
              <a:t>The main purpose of data mining process is to discover those records of information and summarize it in a simpler format for the purpose of increasing customer loyalty, find hidden profitability, finding patterns and increasing customer satisfaction.</a:t>
            </a:r>
            <a:endParaRPr lang="en-GB" dirty="0">
              <a:solidFill>
                <a:schemeClr val="tx1"/>
              </a:solidFill>
            </a:endParaRPr>
          </a:p>
          <a:p>
            <a:pPr algn="just"/>
            <a:endParaRPr lang="en-GB"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880910166"/>
      </p:ext>
    </p:extLst>
  </p:cSld>
  <p:clrMapOvr>
    <a:masterClrMapping/>
  </p:clrMapOvr>
  <mc:AlternateContent xmlns:mc="http://schemas.openxmlformats.org/markup-compatibility/2006">
    <mc:Choice xmlns:p14="http://schemas.microsoft.com/office/powerpoint/2010/main" Requires="p14">
      <p:transition spd="slow" p14:dur="2000" advTm="5283"/>
    </mc:Choice>
    <mc:Fallback>
      <p:transition spd="slow" advTm="52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Once </a:t>
            </a:r>
            <a:r>
              <a:rPr lang="en-US" dirty="0">
                <a:solidFill>
                  <a:schemeClr val="tx1"/>
                </a:solidFill>
              </a:rPr>
              <a:t>it is known that customers who buy one product are likely to buy another, it is possible for the company to market the products together, or to make the purchasers of one product the target prospects for another.  </a:t>
            </a:r>
            <a:endParaRPr lang="en-US" dirty="0" smtClean="0">
              <a:solidFill>
                <a:schemeClr val="tx1"/>
              </a:solidFill>
            </a:endParaRPr>
          </a:p>
          <a:p>
            <a:pPr algn="just"/>
            <a:r>
              <a:rPr lang="en-US" dirty="0" smtClean="0">
                <a:solidFill>
                  <a:schemeClr val="tx1"/>
                </a:solidFill>
              </a:rPr>
              <a:t>If </a:t>
            </a:r>
            <a:r>
              <a:rPr lang="en-US" dirty="0">
                <a:solidFill>
                  <a:schemeClr val="tx1"/>
                </a:solidFill>
              </a:rPr>
              <a:t>customers who purchase tomatoes are already likely to purchase onions, they’ll be even more likely to </a:t>
            </a:r>
            <a:r>
              <a:rPr lang="en-US" dirty="0" smtClean="0">
                <a:solidFill>
                  <a:schemeClr val="tx1"/>
                </a:solidFill>
              </a:rPr>
              <a:t>buy it, if </a:t>
            </a:r>
            <a:r>
              <a:rPr lang="en-US" dirty="0">
                <a:solidFill>
                  <a:schemeClr val="tx1"/>
                </a:solidFill>
              </a:rPr>
              <a:t>there happens to be an onion crate just beside the tomato aisle. </a:t>
            </a:r>
            <a:endParaRPr lang="en-US" dirty="0" smtClean="0">
              <a:solidFill>
                <a:schemeClr val="tx1"/>
              </a:solidFill>
            </a:endParaRPr>
          </a:p>
          <a:p>
            <a:pPr algn="just"/>
            <a:r>
              <a:rPr lang="en-US" dirty="0" smtClean="0">
                <a:solidFill>
                  <a:schemeClr val="tx1"/>
                </a:solidFill>
              </a:rPr>
              <a:t>By </a:t>
            </a:r>
            <a:r>
              <a:rPr lang="en-US" dirty="0">
                <a:solidFill>
                  <a:schemeClr val="tx1"/>
                </a:solidFill>
              </a:rPr>
              <a:t>targeting customers, the effectiveness of marketing can be significantly increased – regardless of if the marketing takes the form of in-store displays, catalog layout design, or direct offers to customers. </a:t>
            </a:r>
            <a:endParaRPr lang="en-US" dirty="0" smtClean="0">
              <a:solidFill>
                <a:schemeClr val="tx1"/>
              </a:solidFill>
            </a:endParaRPr>
          </a:p>
          <a:p>
            <a:pPr algn="just"/>
            <a:r>
              <a:rPr lang="en-US" dirty="0" smtClean="0">
                <a:solidFill>
                  <a:schemeClr val="tx1"/>
                </a:solidFill>
              </a:rPr>
              <a:t>This </a:t>
            </a:r>
            <a:r>
              <a:rPr lang="en-US" dirty="0">
                <a:solidFill>
                  <a:schemeClr val="tx1"/>
                </a:solidFill>
              </a:rPr>
              <a:t>is the purpose of market basket analysis – to improve the effectiveness of marketing and sales tactics using customer data already available to the company.</a:t>
            </a:r>
            <a:endParaRPr lang="en-GB" dirty="0">
              <a:solidFill>
                <a:schemeClr val="tx1"/>
              </a:solidFill>
            </a:endParaRPr>
          </a:p>
          <a:p>
            <a:endParaRPr lang="en-GB"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302008060"/>
      </p:ext>
    </p:extLst>
  </p:cSld>
  <p:clrMapOvr>
    <a:masterClrMapping/>
  </p:clrMapOvr>
  <mc:AlternateContent xmlns:mc="http://schemas.openxmlformats.org/markup-compatibility/2006">
    <mc:Choice xmlns:p14="http://schemas.microsoft.com/office/powerpoint/2010/main" Requires="p14">
      <p:transition spd="slow" p14:dur="2000" advTm="4311"/>
    </mc:Choice>
    <mc:Fallback>
      <p:transition spd="slow" advTm="43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r>
              <a:rPr lang="en-GB" dirty="0"/>
              <a:t/>
            </a:r>
            <a:br>
              <a:rPr lang="en-GB" dirty="0"/>
            </a:br>
            <a:endParaRPr lang="en-GB" dirty="0"/>
          </a:p>
        </p:txBody>
      </p:sp>
      <p:sp>
        <p:nvSpPr>
          <p:cNvPr id="3" name="Content Placeholder 2"/>
          <p:cNvSpPr>
            <a:spLocks noGrp="1"/>
          </p:cNvSpPr>
          <p:nvPr>
            <p:ph idx="1"/>
          </p:nvPr>
        </p:nvSpPr>
        <p:spPr>
          <a:xfrm>
            <a:off x="677334" y="1490029"/>
            <a:ext cx="8596668" cy="3880773"/>
          </a:xfrm>
        </p:spPr>
        <p:txBody>
          <a:bodyPr/>
          <a:lstStyle/>
          <a:p>
            <a:pPr algn="just"/>
            <a:r>
              <a:rPr lang="en-US" dirty="0">
                <a:solidFill>
                  <a:schemeClr val="tx1"/>
                </a:solidFill>
              </a:rPr>
              <a:t>Md. </a:t>
            </a:r>
            <a:r>
              <a:rPr lang="en-US" dirty="0" err="1">
                <a:solidFill>
                  <a:schemeClr val="tx1"/>
                </a:solidFill>
              </a:rPr>
              <a:t>Mahamud</a:t>
            </a:r>
            <a:r>
              <a:rPr lang="en-US" dirty="0">
                <a:solidFill>
                  <a:schemeClr val="tx1"/>
                </a:solidFill>
              </a:rPr>
              <a:t> </a:t>
            </a:r>
            <a:r>
              <a:rPr lang="en-US" dirty="0" smtClean="0">
                <a:solidFill>
                  <a:schemeClr val="tx1"/>
                </a:solidFill>
              </a:rPr>
              <a:t>Hasan, in his research paper said that, </a:t>
            </a:r>
            <a:r>
              <a:rPr lang="en-US" dirty="0">
                <a:solidFill>
                  <a:schemeClr val="tx1"/>
                </a:solidFill>
              </a:rPr>
              <a:t>the data mining with market basket analysis method is implemented, where it can analyze the buying habit of the customers. Searching for frequent </a:t>
            </a:r>
            <a:r>
              <a:rPr lang="en-US" dirty="0" err="1">
                <a:solidFill>
                  <a:schemeClr val="tx1"/>
                </a:solidFill>
              </a:rPr>
              <a:t>itemsets</a:t>
            </a:r>
            <a:r>
              <a:rPr lang="en-US" dirty="0">
                <a:solidFill>
                  <a:schemeClr val="tx1"/>
                </a:solidFill>
              </a:rPr>
              <a:t> performed by Apriori algorithm to get the items that often appear in the database and the pair of items in one transaction. </a:t>
            </a:r>
            <a:endParaRPr lang="en-US" dirty="0" smtClean="0">
              <a:solidFill>
                <a:schemeClr val="tx1"/>
              </a:solidFill>
            </a:endParaRPr>
          </a:p>
          <a:p>
            <a:pPr algn="just"/>
            <a:r>
              <a:rPr lang="en-US" dirty="0">
                <a:solidFill>
                  <a:schemeClr val="tx1"/>
                </a:solidFill>
              </a:rPr>
              <a:t>Wan </a:t>
            </a:r>
            <a:r>
              <a:rPr lang="en-US" dirty="0" err="1">
                <a:solidFill>
                  <a:schemeClr val="tx1"/>
                </a:solidFill>
              </a:rPr>
              <a:t>Faezah</a:t>
            </a:r>
            <a:r>
              <a:rPr lang="en-US" dirty="0">
                <a:solidFill>
                  <a:schemeClr val="tx1"/>
                </a:solidFill>
              </a:rPr>
              <a:t> </a:t>
            </a:r>
            <a:r>
              <a:rPr lang="en-US" dirty="0" smtClean="0">
                <a:solidFill>
                  <a:schemeClr val="tx1"/>
                </a:solidFill>
              </a:rPr>
              <a:t>Abbas said that, Market-Basket </a:t>
            </a:r>
            <a:r>
              <a:rPr lang="en-US" dirty="0">
                <a:solidFill>
                  <a:schemeClr val="tx1"/>
                </a:solidFill>
              </a:rPr>
              <a:t>Analysis is a process to analyze the habits of buyers to find the relationship between different items in their market basket. The discovery of these relationships can help the merchant to develop a sales strategy by considering the items frequently purchased together by customers. </a:t>
            </a:r>
            <a:endParaRPr lang="en-GB"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017327668"/>
      </p:ext>
    </p:extLst>
  </p:cSld>
  <p:clrMapOvr>
    <a:masterClrMapping/>
  </p:clrMapOvr>
  <mc:AlternateContent xmlns:mc="http://schemas.openxmlformats.org/markup-compatibility/2006">
    <mc:Choice xmlns:p14="http://schemas.microsoft.com/office/powerpoint/2010/main" Requires="p14">
      <p:transition spd="slow" p14:dur="2000" advTm="3974"/>
    </mc:Choice>
    <mc:Fallback>
      <p:transition spd="slow" advTm="39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891802"/>
            <a:ext cx="8596668" cy="780288"/>
          </a:xfrm>
        </p:spPr>
        <p:txBody>
          <a:bodyPr>
            <a:normAutofit fontScale="90000"/>
          </a:bodyPr>
          <a:lstStyle/>
          <a:p>
            <a:r>
              <a:rPr lang="en-US" b="1" dirty="0" smtClean="0"/>
              <a:t>OBJECTIVE -</a:t>
            </a:r>
            <a:r>
              <a:rPr lang="en-US" dirty="0" smtClean="0"/>
              <a:t/>
            </a:r>
            <a:br>
              <a:rPr lang="en-US" dirty="0" smtClean="0"/>
            </a:br>
            <a:r>
              <a:rPr lang="en-US" dirty="0" smtClean="0"/>
              <a:t/>
            </a:r>
            <a:br>
              <a:rPr lang="en-US" dirty="0" smtClean="0"/>
            </a:br>
            <a:r>
              <a:rPr lang="en-GB" dirty="0"/>
              <a:t/>
            </a:r>
            <a:br>
              <a:rPr lang="en-GB" dirty="0"/>
            </a:br>
            <a:r>
              <a:rPr lang="en-GB" dirty="0"/>
              <a:t/>
            </a:r>
            <a:br>
              <a:rPr lang="en-GB" dirty="0"/>
            </a:br>
            <a:r>
              <a:rPr lang="en-US" b="1" dirty="0"/>
              <a:t> </a:t>
            </a:r>
            <a:r>
              <a:rPr lang="en-GB" dirty="0"/>
              <a:t/>
            </a:r>
            <a:br>
              <a:rPr lang="en-GB" dirty="0"/>
            </a:br>
            <a:r>
              <a:rPr lang="en-US" dirty="0"/>
              <a:t> </a:t>
            </a:r>
            <a:r>
              <a:rPr lang="en-GB" dirty="0"/>
              <a:t/>
            </a:r>
            <a:br>
              <a:rPr lang="en-GB" dirty="0"/>
            </a:br>
            <a:endParaRPr lang="en-GB" dirty="0"/>
          </a:p>
        </p:txBody>
      </p:sp>
      <p:sp>
        <p:nvSpPr>
          <p:cNvPr id="3" name="Content Placeholder 2"/>
          <p:cNvSpPr>
            <a:spLocks noGrp="1"/>
          </p:cNvSpPr>
          <p:nvPr>
            <p:ph idx="1"/>
          </p:nvPr>
        </p:nvSpPr>
        <p:spPr>
          <a:xfrm>
            <a:off x="677334" y="2721421"/>
            <a:ext cx="8596668" cy="3880773"/>
          </a:xfrm>
        </p:spPr>
        <p:txBody>
          <a:bodyPr/>
          <a:lstStyle/>
          <a:p>
            <a:endParaRPr lang="en-GB" dirty="0">
              <a:solidFill>
                <a:schemeClr val="tx1"/>
              </a:solidFill>
            </a:endParaRPr>
          </a:p>
          <a:p>
            <a:pPr lvl="0"/>
            <a:r>
              <a:rPr lang="en-US" dirty="0">
                <a:solidFill>
                  <a:schemeClr val="tx1"/>
                </a:solidFill>
              </a:rPr>
              <a:t>To generate patterns and relationships among data elements, render relevant information, which may increase organizational revenue.</a:t>
            </a:r>
            <a:endParaRPr lang="en-GB" dirty="0">
              <a:solidFill>
                <a:schemeClr val="tx1"/>
              </a:solidFill>
            </a:endParaRPr>
          </a:p>
          <a:p>
            <a:pPr lvl="0"/>
            <a:r>
              <a:rPr lang="en-US" dirty="0">
                <a:solidFill>
                  <a:schemeClr val="tx1"/>
                </a:solidFill>
              </a:rPr>
              <a:t>To analyze and draw conclusions about trends in consumer’s marketing behavior.</a:t>
            </a:r>
            <a:endParaRPr lang="en-GB" dirty="0">
              <a:solidFill>
                <a:schemeClr val="tx1"/>
              </a:solidFill>
            </a:endParaRPr>
          </a:p>
          <a:p>
            <a:pPr marL="0" indent="0">
              <a:buNone/>
            </a:pPr>
            <a:endParaRPr lang="en-GB" dirty="0">
              <a:solidFill>
                <a:schemeClr val="tx1"/>
              </a:solidFill>
            </a:endParaRPr>
          </a:p>
        </p:txBody>
      </p:sp>
      <p:sp>
        <p:nvSpPr>
          <p:cNvPr id="4" name="TextBox 3"/>
          <p:cNvSpPr txBox="1"/>
          <p:nvPr/>
        </p:nvSpPr>
        <p:spPr>
          <a:xfrm>
            <a:off x="902208" y="1890424"/>
            <a:ext cx="6803136" cy="830997"/>
          </a:xfrm>
          <a:prstGeom prst="rect">
            <a:avLst/>
          </a:prstGeom>
          <a:noFill/>
        </p:spPr>
        <p:txBody>
          <a:bodyPr wrap="square" rtlCol="0">
            <a:spAutoFit/>
          </a:bodyPr>
          <a:lstStyle/>
          <a:p>
            <a:r>
              <a:rPr lang="en-US" sz="2400" dirty="0"/>
              <a:t>To create Recommendation system based on Data Mining</a:t>
            </a:r>
            <a:endParaRPr lang="en-GB" sz="2400"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053475018"/>
      </p:ext>
    </p:extLst>
  </p:cSld>
  <p:clrMapOvr>
    <a:masterClrMapping/>
  </p:clrMapOvr>
  <mc:AlternateContent xmlns:mc="http://schemas.openxmlformats.org/markup-compatibility/2006">
    <mc:Choice xmlns:p14="http://schemas.microsoft.com/office/powerpoint/2010/main" Requires="p14">
      <p:transition spd="slow" p14:dur="2000" advTm="2782"/>
    </mc:Choice>
    <mc:Fallback>
      <p:transition spd="slow" advTm="27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r>
              <a:rPr lang="en-GB" dirty="0"/>
              <a:t/>
            </a:r>
            <a:br>
              <a:rPr lang="en-GB" dirty="0"/>
            </a:br>
            <a:r>
              <a:rPr lang="en-US" dirty="0"/>
              <a:t> </a:t>
            </a:r>
            <a:r>
              <a:rPr lang="en-GB" dirty="0"/>
              <a:t/>
            </a:r>
            <a:br>
              <a:rPr lang="en-GB" dirty="0"/>
            </a:br>
            <a:r>
              <a:rPr lang="en-US" dirty="0"/>
              <a:t> </a:t>
            </a:r>
            <a:r>
              <a:rPr lang="en-GB" dirty="0"/>
              <a:t/>
            </a:r>
            <a:br>
              <a:rPr lang="en-GB" dirty="0"/>
            </a:br>
            <a:endParaRPr lang="en-GB" dirty="0"/>
          </a:p>
        </p:txBody>
      </p:sp>
      <p:sp>
        <p:nvSpPr>
          <p:cNvPr id="3" name="Content Placeholder 2"/>
          <p:cNvSpPr>
            <a:spLocks noGrp="1"/>
          </p:cNvSpPr>
          <p:nvPr>
            <p:ph idx="1"/>
          </p:nvPr>
        </p:nvSpPr>
        <p:spPr>
          <a:xfrm>
            <a:off x="677334" y="1463041"/>
            <a:ext cx="8596668" cy="4578322"/>
          </a:xfrm>
        </p:spPr>
        <p:txBody>
          <a:bodyPr>
            <a:normAutofit fontScale="77500" lnSpcReduction="20000"/>
          </a:bodyPr>
          <a:lstStyle/>
          <a:p>
            <a:r>
              <a:rPr lang="en-US" b="1" u="sng" dirty="0" smtClean="0">
                <a:solidFill>
                  <a:schemeClr val="tx1"/>
                </a:solidFill>
              </a:rPr>
              <a:t>Phase </a:t>
            </a:r>
            <a:r>
              <a:rPr lang="en-US" b="1" u="sng" dirty="0">
                <a:solidFill>
                  <a:schemeClr val="tx1"/>
                </a:solidFill>
              </a:rPr>
              <a:t>1</a:t>
            </a:r>
            <a:endParaRPr lang="en-GB" u="sng" dirty="0">
              <a:solidFill>
                <a:schemeClr val="tx1"/>
              </a:solidFill>
            </a:endParaRPr>
          </a:p>
          <a:p>
            <a:pPr marL="0" indent="0">
              <a:buNone/>
            </a:pPr>
            <a:r>
              <a:rPr lang="en-US" b="1" dirty="0" smtClean="0">
                <a:solidFill>
                  <a:schemeClr val="tx1"/>
                </a:solidFill>
              </a:rPr>
              <a:t>      </a:t>
            </a:r>
            <a:r>
              <a:rPr lang="en-US" b="1" u="sng" dirty="0" smtClean="0">
                <a:solidFill>
                  <a:schemeClr val="tx1"/>
                </a:solidFill>
              </a:rPr>
              <a:t>Requirement </a:t>
            </a:r>
            <a:r>
              <a:rPr lang="en-US" b="1" u="sng" dirty="0">
                <a:solidFill>
                  <a:schemeClr val="tx1"/>
                </a:solidFill>
              </a:rPr>
              <a:t>analysis</a:t>
            </a:r>
            <a:endParaRPr lang="en-GB" u="sng" dirty="0">
              <a:solidFill>
                <a:schemeClr val="tx1"/>
              </a:solidFill>
            </a:endParaRPr>
          </a:p>
          <a:p>
            <a:pPr>
              <a:buFont typeface="Wingdings" panose="05000000000000000000" pitchFamily="2" charset="2"/>
              <a:buChar char="v"/>
            </a:pPr>
            <a:endParaRPr lang="en-GB" dirty="0">
              <a:solidFill>
                <a:schemeClr val="tx1"/>
              </a:solidFill>
            </a:endParaRPr>
          </a:p>
          <a:p>
            <a:pPr lvl="0">
              <a:buFont typeface="Wingdings" panose="05000000000000000000" pitchFamily="2" charset="2"/>
              <a:buChar char="v"/>
            </a:pPr>
            <a:r>
              <a:rPr lang="en-US" dirty="0" smtClean="0">
                <a:solidFill>
                  <a:schemeClr val="tx1"/>
                </a:solidFill>
              </a:rPr>
              <a:t>Study </a:t>
            </a:r>
            <a:r>
              <a:rPr lang="en-US" dirty="0">
                <a:solidFill>
                  <a:schemeClr val="tx1"/>
                </a:solidFill>
              </a:rPr>
              <a:t>concepts of Data Mining.</a:t>
            </a:r>
            <a:endParaRPr lang="en-GB" dirty="0">
              <a:solidFill>
                <a:schemeClr val="tx1"/>
              </a:solidFill>
            </a:endParaRPr>
          </a:p>
          <a:p>
            <a:pPr lvl="0">
              <a:buFont typeface="Wingdings" panose="05000000000000000000" pitchFamily="2" charset="2"/>
              <a:buChar char="v"/>
            </a:pPr>
            <a:r>
              <a:rPr lang="en-US" dirty="0">
                <a:solidFill>
                  <a:schemeClr val="tx1"/>
                </a:solidFill>
              </a:rPr>
              <a:t>Study of Association rule mining and Apriori Algorithm</a:t>
            </a:r>
            <a:r>
              <a:rPr lang="en-US" dirty="0" smtClean="0">
                <a:solidFill>
                  <a:schemeClr val="tx1"/>
                </a:solidFill>
              </a:rPr>
              <a:t>.</a:t>
            </a:r>
          </a:p>
          <a:p>
            <a:pPr marL="0" lvl="0" indent="0">
              <a:buNone/>
            </a:pPr>
            <a:endParaRPr lang="en-GB" dirty="0">
              <a:solidFill>
                <a:schemeClr val="tx1"/>
              </a:solidFill>
            </a:endParaRPr>
          </a:p>
          <a:p>
            <a:r>
              <a:rPr lang="en-US" b="1" u="sng" dirty="0">
                <a:solidFill>
                  <a:schemeClr val="tx1"/>
                </a:solidFill>
              </a:rPr>
              <a:t>Phase 2</a:t>
            </a:r>
            <a:endParaRPr lang="en-GB" u="sng" dirty="0">
              <a:solidFill>
                <a:schemeClr val="tx1"/>
              </a:solidFill>
            </a:endParaRPr>
          </a:p>
          <a:p>
            <a:pPr marL="0" indent="0">
              <a:buNone/>
            </a:pPr>
            <a:r>
              <a:rPr lang="en-US" b="1" dirty="0" smtClean="0">
                <a:solidFill>
                  <a:schemeClr val="tx1"/>
                </a:solidFill>
              </a:rPr>
              <a:t>      </a:t>
            </a:r>
            <a:r>
              <a:rPr lang="en-US" b="1" u="sng" dirty="0" smtClean="0">
                <a:solidFill>
                  <a:schemeClr val="tx1"/>
                </a:solidFill>
              </a:rPr>
              <a:t>Designing </a:t>
            </a:r>
            <a:r>
              <a:rPr lang="en-US" b="1" u="sng" dirty="0">
                <a:solidFill>
                  <a:schemeClr val="tx1"/>
                </a:solidFill>
              </a:rPr>
              <a:t>and </a:t>
            </a:r>
            <a:r>
              <a:rPr lang="en-US" b="1" u="sng" dirty="0" smtClean="0">
                <a:solidFill>
                  <a:schemeClr val="tx1"/>
                </a:solidFill>
              </a:rPr>
              <a:t>development</a:t>
            </a:r>
          </a:p>
          <a:p>
            <a:pPr marL="0" indent="0">
              <a:buNone/>
            </a:pPr>
            <a:endParaRPr lang="en-GB" dirty="0">
              <a:solidFill>
                <a:schemeClr val="tx1"/>
              </a:solidFill>
            </a:endParaRPr>
          </a:p>
          <a:p>
            <a:pPr>
              <a:buFont typeface="Wingdings" panose="05000000000000000000" pitchFamily="2" charset="2"/>
              <a:buChar char="v"/>
            </a:pPr>
            <a:r>
              <a:rPr lang="en-GB" dirty="0">
                <a:solidFill>
                  <a:schemeClr val="tx1"/>
                </a:solidFill>
              </a:rPr>
              <a:t>Figuring out a mathematically optimized algorithm which will be used to develop Recommendation system.</a:t>
            </a:r>
          </a:p>
          <a:p>
            <a:pPr>
              <a:buFont typeface="Wingdings" panose="05000000000000000000" pitchFamily="2" charset="2"/>
              <a:buChar char="v"/>
            </a:pPr>
            <a:r>
              <a:rPr lang="en-GB" dirty="0">
                <a:solidFill>
                  <a:schemeClr val="tx1"/>
                </a:solidFill>
              </a:rPr>
              <a:t>Designing and development is further divided into various phases.</a:t>
            </a:r>
          </a:p>
          <a:p>
            <a:pPr>
              <a:buFont typeface="Wingdings" panose="05000000000000000000" pitchFamily="2" charset="2"/>
              <a:buChar char="v"/>
            </a:pPr>
            <a:r>
              <a:rPr lang="en-GB" dirty="0">
                <a:solidFill>
                  <a:schemeClr val="tx1"/>
                </a:solidFill>
              </a:rPr>
              <a:t>This phase starts with the input from the Requirement and Analysis phase which will clarify the problem definition which will lead this project to the model development phase where a model will be created and further lead to the designing of the algorithm.</a:t>
            </a:r>
          </a:p>
          <a:p>
            <a:pPr>
              <a:buFont typeface="Wingdings" panose="05000000000000000000" pitchFamily="2" charset="2"/>
              <a:buChar char="v"/>
            </a:pPr>
            <a:r>
              <a:rPr lang="en-GB" dirty="0">
                <a:solidFill>
                  <a:schemeClr val="tx1"/>
                </a:solidFill>
              </a:rPr>
              <a:t>After completion of the designing of the algorithm phase, the focus will shift on the analysis of the algorithms and their implementation in this project.</a:t>
            </a:r>
          </a:p>
          <a:p>
            <a:pPr marL="0" indent="0">
              <a:buNone/>
            </a:pPr>
            <a:endParaRPr lang="en-GB"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677068896"/>
      </p:ext>
    </p:extLst>
  </p:cSld>
  <p:clrMapOvr>
    <a:masterClrMapping/>
  </p:clrMapOvr>
  <mc:AlternateContent xmlns:mc="http://schemas.openxmlformats.org/markup-compatibility/2006">
    <mc:Choice xmlns:p14="http://schemas.microsoft.com/office/powerpoint/2010/main" Requires="p14">
      <p:transition spd="slow" p14:dur="2000" advTm="2334"/>
    </mc:Choice>
    <mc:Fallback>
      <p:transition spd="slow" advTm="23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9184"/>
            <a:ext cx="9442026" cy="6278879"/>
          </a:xfrm>
        </p:spPr>
        <p:txBody>
          <a:bodyPr>
            <a:normAutofit fontScale="85000" lnSpcReduction="20000"/>
          </a:bodyPr>
          <a:lstStyle/>
          <a:p>
            <a:r>
              <a:rPr lang="en-GB" b="1" u="sng" dirty="0">
                <a:solidFill>
                  <a:schemeClr val="tx1"/>
                </a:solidFill>
              </a:rPr>
              <a:t>Phase </a:t>
            </a:r>
            <a:r>
              <a:rPr lang="en-GB" b="1" u="sng" dirty="0" smtClean="0">
                <a:solidFill>
                  <a:schemeClr val="tx1"/>
                </a:solidFill>
              </a:rPr>
              <a:t>3</a:t>
            </a:r>
            <a:r>
              <a:rPr lang="en-GB" u="sng" dirty="0" smtClean="0">
                <a:solidFill>
                  <a:schemeClr val="tx1"/>
                </a:solidFill>
              </a:rPr>
              <a:t> </a:t>
            </a:r>
          </a:p>
          <a:p>
            <a:pPr marL="0" indent="0">
              <a:buNone/>
            </a:pPr>
            <a:r>
              <a:rPr lang="en-GB" b="1" dirty="0">
                <a:solidFill>
                  <a:schemeClr val="tx1"/>
                </a:solidFill>
              </a:rPr>
              <a:t> </a:t>
            </a:r>
            <a:r>
              <a:rPr lang="en-GB" b="1" dirty="0" smtClean="0">
                <a:solidFill>
                  <a:schemeClr val="tx1"/>
                </a:solidFill>
              </a:rPr>
              <a:t>     </a:t>
            </a:r>
            <a:r>
              <a:rPr lang="en-GB" b="1" u="sng" dirty="0" smtClean="0">
                <a:solidFill>
                  <a:schemeClr val="tx1"/>
                </a:solidFill>
              </a:rPr>
              <a:t>Coding</a:t>
            </a:r>
            <a:endParaRPr lang="en-GB" u="sng" dirty="0">
              <a:solidFill>
                <a:schemeClr val="tx1"/>
              </a:solidFill>
            </a:endParaRPr>
          </a:p>
          <a:p>
            <a:pPr marL="0" indent="0">
              <a:buNone/>
            </a:pPr>
            <a:r>
              <a:rPr lang="en-GB" dirty="0" smtClean="0">
                <a:solidFill>
                  <a:schemeClr val="tx1"/>
                </a:solidFill>
              </a:rPr>
              <a:t>	On </a:t>
            </a:r>
            <a:r>
              <a:rPr lang="en-GB" dirty="0">
                <a:solidFill>
                  <a:schemeClr val="tx1"/>
                </a:solidFill>
              </a:rPr>
              <a:t>receiving system design documents, the work is divided into modules/unit and distributed among </a:t>
            </a:r>
            <a:r>
              <a:rPr lang="en-GB" dirty="0" smtClean="0">
                <a:solidFill>
                  <a:schemeClr val="tx1"/>
                </a:solidFill>
              </a:rPr>
              <a:t>	the </a:t>
            </a:r>
            <a:r>
              <a:rPr lang="en-GB" dirty="0">
                <a:solidFill>
                  <a:schemeClr val="tx1"/>
                </a:solidFill>
              </a:rPr>
              <a:t>team members and actual coding is started. Since in this phase the code is produced so it is the </a:t>
            </a:r>
            <a:r>
              <a:rPr lang="en-GB" dirty="0" smtClean="0">
                <a:solidFill>
                  <a:schemeClr val="tx1"/>
                </a:solidFill>
              </a:rPr>
              <a:t>	main focus </a:t>
            </a:r>
            <a:r>
              <a:rPr lang="en-GB" dirty="0">
                <a:solidFill>
                  <a:schemeClr val="tx1"/>
                </a:solidFill>
              </a:rPr>
              <a:t>of the developers. This is going to be the longest phase in this project.</a:t>
            </a:r>
          </a:p>
          <a:p>
            <a:pPr marL="0" indent="0">
              <a:buNone/>
            </a:pPr>
            <a:r>
              <a:rPr lang="en-GB" dirty="0" smtClean="0">
                <a:solidFill>
                  <a:schemeClr val="tx1"/>
                </a:solidFill>
              </a:rPr>
              <a:t>	The </a:t>
            </a:r>
            <a:r>
              <a:rPr lang="en-GB" dirty="0">
                <a:solidFill>
                  <a:schemeClr val="tx1"/>
                </a:solidFill>
              </a:rPr>
              <a:t>implementation of this project starts in terms of writing program in the suitable programming </a:t>
            </a:r>
            <a:r>
              <a:rPr lang="en-GB" dirty="0" smtClean="0">
                <a:solidFill>
                  <a:schemeClr val="tx1"/>
                </a:solidFill>
              </a:rPr>
              <a:t>	language </a:t>
            </a:r>
            <a:r>
              <a:rPr lang="en-GB" dirty="0">
                <a:solidFill>
                  <a:schemeClr val="tx1"/>
                </a:solidFill>
              </a:rPr>
              <a:t>and developing error free executable program efficiently, this phase primarily focuses on </a:t>
            </a:r>
            <a:r>
              <a:rPr lang="en-GB" dirty="0" smtClean="0">
                <a:solidFill>
                  <a:schemeClr val="tx1"/>
                </a:solidFill>
              </a:rPr>
              <a:t>	coding</a:t>
            </a:r>
            <a:r>
              <a:rPr lang="en-GB" dirty="0">
                <a:solidFill>
                  <a:schemeClr val="tx1"/>
                </a:solidFill>
              </a:rPr>
              <a:t>.</a:t>
            </a:r>
          </a:p>
          <a:p>
            <a:pPr marL="0" indent="0">
              <a:buNone/>
            </a:pPr>
            <a:r>
              <a:rPr lang="en-GB" b="1" dirty="0" smtClean="0">
                <a:solidFill>
                  <a:schemeClr val="tx1"/>
                </a:solidFill>
              </a:rPr>
              <a:t>	</a:t>
            </a:r>
          </a:p>
          <a:p>
            <a:pPr marL="0" indent="0">
              <a:buNone/>
            </a:pPr>
            <a:r>
              <a:rPr lang="en-GB" b="1" dirty="0" smtClean="0">
                <a:solidFill>
                  <a:schemeClr val="tx1"/>
                </a:solidFill>
              </a:rPr>
              <a:t>Implementation</a:t>
            </a:r>
            <a:endParaRPr lang="en-GB" b="1" dirty="0">
              <a:solidFill>
                <a:schemeClr val="tx1"/>
              </a:solidFill>
            </a:endParaRPr>
          </a:p>
          <a:p>
            <a:pPr>
              <a:buFont typeface="Wingdings" panose="05000000000000000000" pitchFamily="2" charset="2"/>
              <a:buChar char="v"/>
            </a:pPr>
            <a:r>
              <a:rPr lang="en-US" dirty="0">
                <a:solidFill>
                  <a:schemeClr val="tx1"/>
                </a:solidFill>
              </a:rPr>
              <a:t>Creating a File(.txt) for data analysis.</a:t>
            </a:r>
            <a:endParaRPr lang="en-GB" dirty="0">
              <a:solidFill>
                <a:schemeClr val="tx1"/>
              </a:solidFill>
            </a:endParaRPr>
          </a:p>
          <a:p>
            <a:pPr>
              <a:buFont typeface="Wingdings" panose="05000000000000000000" pitchFamily="2" charset="2"/>
              <a:buChar char="v"/>
            </a:pPr>
            <a:r>
              <a:rPr lang="en-US" dirty="0">
                <a:solidFill>
                  <a:schemeClr val="tx1"/>
                </a:solidFill>
              </a:rPr>
              <a:t>Implementation of Apriori algorithm</a:t>
            </a:r>
            <a:endParaRPr lang="en-GB" dirty="0">
              <a:solidFill>
                <a:schemeClr val="tx1"/>
              </a:solidFill>
            </a:endParaRPr>
          </a:p>
          <a:p>
            <a:pPr>
              <a:buFont typeface="Wingdings" panose="05000000000000000000" pitchFamily="2" charset="2"/>
              <a:buChar char="v"/>
            </a:pPr>
            <a:r>
              <a:rPr lang="en-US" dirty="0">
                <a:solidFill>
                  <a:schemeClr val="tx1"/>
                </a:solidFill>
              </a:rPr>
              <a:t>Generating patterns and sets with Confidence value.                    </a:t>
            </a:r>
            <a:endParaRPr lang="en-GB" dirty="0">
              <a:solidFill>
                <a:schemeClr val="tx1"/>
              </a:solidFill>
            </a:endParaRPr>
          </a:p>
          <a:p>
            <a:pPr>
              <a:buFont typeface="Wingdings" panose="05000000000000000000" pitchFamily="2" charset="2"/>
              <a:buChar char="v"/>
            </a:pPr>
            <a:r>
              <a:rPr lang="en-US" dirty="0">
                <a:solidFill>
                  <a:schemeClr val="tx1"/>
                </a:solidFill>
              </a:rPr>
              <a:t>Applying market-basket analysis using association rule.</a:t>
            </a:r>
            <a:endParaRPr lang="en-GB" dirty="0">
              <a:solidFill>
                <a:schemeClr val="tx1"/>
              </a:solidFill>
            </a:endParaRPr>
          </a:p>
          <a:p>
            <a:pPr>
              <a:buFont typeface="Wingdings" panose="05000000000000000000" pitchFamily="2" charset="2"/>
              <a:buChar char="v"/>
            </a:pPr>
            <a:r>
              <a:rPr lang="en-US" dirty="0" smtClean="0">
                <a:solidFill>
                  <a:schemeClr val="tx1"/>
                </a:solidFill>
              </a:rPr>
              <a:t>Analyzing </a:t>
            </a:r>
            <a:r>
              <a:rPr lang="en-US" dirty="0">
                <a:solidFill>
                  <a:schemeClr val="tx1"/>
                </a:solidFill>
              </a:rPr>
              <a:t>and drawing conclusions of recommendation system with the required sets and patterns.</a:t>
            </a:r>
            <a:endParaRPr lang="en-GB" dirty="0">
              <a:solidFill>
                <a:schemeClr val="tx1"/>
              </a:solidFill>
            </a:endParaRPr>
          </a:p>
          <a:p>
            <a:pPr marL="0" indent="0">
              <a:buNone/>
            </a:pPr>
            <a:endParaRPr lang="en-GB" dirty="0">
              <a:solidFill>
                <a:schemeClr val="tx1"/>
              </a:solidFill>
            </a:endParaRPr>
          </a:p>
          <a:p>
            <a:r>
              <a:rPr lang="en-GB" b="1" u="sng" dirty="0">
                <a:solidFill>
                  <a:schemeClr val="tx1"/>
                </a:solidFill>
              </a:rPr>
              <a:t>Phase 4 </a:t>
            </a:r>
            <a:endParaRPr lang="en-GB" u="sng" dirty="0">
              <a:solidFill>
                <a:schemeClr val="tx1"/>
              </a:solidFill>
            </a:endParaRPr>
          </a:p>
          <a:p>
            <a:pPr marL="0" indent="0">
              <a:buNone/>
            </a:pPr>
            <a:r>
              <a:rPr lang="en-GB" b="1" dirty="0" smtClean="0">
                <a:solidFill>
                  <a:schemeClr val="tx1"/>
                </a:solidFill>
              </a:rPr>
              <a:t>      </a:t>
            </a:r>
            <a:r>
              <a:rPr lang="en-GB" b="1" u="sng" dirty="0" smtClean="0">
                <a:solidFill>
                  <a:schemeClr val="tx1"/>
                </a:solidFill>
              </a:rPr>
              <a:t>Testing</a:t>
            </a:r>
          </a:p>
          <a:p>
            <a:pPr>
              <a:buFont typeface="Wingdings" panose="05000000000000000000" pitchFamily="2" charset="2"/>
              <a:buChar char="v"/>
            </a:pPr>
            <a:r>
              <a:rPr lang="en-GB" dirty="0" smtClean="0">
                <a:solidFill>
                  <a:schemeClr val="tx1"/>
                </a:solidFill>
              </a:rPr>
              <a:t>Manual Testing</a:t>
            </a:r>
          </a:p>
          <a:p>
            <a:pPr marL="0" lvl="0" indent="0">
              <a:buNone/>
            </a:pPr>
            <a:endParaRPr lang="en-GB" dirty="0">
              <a:solidFill>
                <a:schemeClr val="tx1"/>
              </a:solidFill>
            </a:endParaRPr>
          </a:p>
          <a:p>
            <a:r>
              <a:rPr lang="en-GB" b="1" u="sng" dirty="0">
                <a:solidFill>
                  <a:schemeClr val="tx1"/>
                </a:solidFill>
              </a:rPr>
              <a:t>Phase 5</a:t>
            </a:r>
            <a:endParaRPr lang="en-GB" u="sng" dirty="0">
              <a:solidFill>
                <a:schemeClr val="tx1"/>
              </a:solidFill>
            </a:endParaRPr>
          </a:p>
          <a:p>
            <a:pPr>
              <a:buFont typeface="Wingdings" panose="05000000000000000000" pitchFamily="2" charset="2"/>
              <a:buChar char="v"/>
            </a:pPr>
            <a:r>
              <a:rPr lang="en-US" dirty="0">
                <a:solidFill>
                  <a:schemeClr val="tx1"/>
                </a:solidFill>
              </a:rPr>
              <a:t>Integrating and implementing all the above phases.</a:t>
            </a:r>
            <a:endParaRPr lang="en-GB" dirty="0">
              <a:solidFill>
                <a:schemeClr val="tx1"/>
              </a:solidFill>
            </a:endParaRPr>
          </a:p>
          <a:p>
            <a:endParaRPr lang="en-GB" dirty="0">
              <a:solidFill>
                <a:schemeClr val="tx1"/>
              </a:solidFill>
            </a:endParaRPr>
          </a:p>
          <a:p>
            <a:endParaRPr lang="en-GB"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071844332"/>
      </p:ext>
    </p:extLst>
  </p:cSld>
  <p:clrMapOvr>
    <a:masterClrMapping/>
  </p:clrMapOvr>
  <mc:AlternateContent xmlns:mc="http://schemas.openxmlformats.org/markup-compatibility/2006">
    <mc:Choice xmlns:p14="http://schemas.microsoft.com/office/powerpoint/2010/main" Requires="p14">
      <p:transition spd="slow" p14:dur="2000" advTm="3174"/>
    </mc:Choice>
    <mc:Fallback>
      <p:transition spd="slow" advTm="3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1081</TotalTime>
  <Words>741</Words>
  <Application>Microsoft Office PowerPoint</Application>
  <PresentationFormat>Widescreen</PresentationFormat>
  <Paragraphs>108</Paragraphs>
  <Slides>12</Slides>
  <Notes>0</Notes>
  <HiddenSlides>0</HiddenSlides>
  <MMClips>11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Adobe Garamond Pro Bold</vt:lpstr>
      <vt:lpstr>Arial</vt:lpstr>
      <vt:lpstr>Arial Rounded MT Bold</vt:lpstr>
      <vt:lpstr>Times New Roman</vt:lpstr>
      <vt:lpstr>Trebuchet MS</vt:lpstr>
      <vt:lpstr>Wingdings</vt:lpstr>
      <vt:lpstr>Wingdings 3</vt:lpstr>
      <vt:lpstr>Facet</vt:lpstr>
      <vt:lpstr>PROJECT REPORT  on RECOMMENDATION SYSTEM USING APRIORI ALGORITHM   </vt:lpstr>
      <vt:lpstr>PowerPoint Presentation</vt:lpstr>
      <vt:lpstr>ABSTRACT </vt:lpstr>
      <vt:lpstr>INTRODUCTION </vt:lpstr>
      <vt:lpstr>PROBLEM STATEMENT </vt:lpstr>
      <vt:lpstr>LITERATURE REVIEW </vt:lpstr>
      <vt:lpstr>OBJECTIVE -        </vt:lpstr>
      <vt:lpstr>METHODOLOGY     </vt:lpstr>
      <vt:lpstr>PowerPoint Presentation</vt:lpstr>
      <vt:lpstr>SYSTEM REQUIREMENTS </vt:lpstr>
      <vt:lpstr>SCHEDULE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RECOMMENDATION SYSTEM USING APRIORI ALGORITHM</dc:title>
  <dc:creator>500062812</dc:creator>
  <cp:lastModifiedBy>500062812</cp:lastModifiedBy>
  <cp:revision>12</cp:revision>
  <dcterms:created xsi:type="dcterms:W3CDTF">2019-08-23T14:13:28Z</dcterms:created>
  <dcterms:modified xsi:type="dcterms:W3CDTF">2019-08-24T08:15:02Z</dcterms:modified>
</cp:coreProperties>
</file>