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1" r:id="rId4"/>
  </p:sldMasterIdLst>
  <p:notesMasterIdLst>
    <p:notesMasterId r:id="rId15"/>
  </p:notesMasterIdLst>
  <p:handoutMasterIdLst>
    <p:handoutMasterId r:id="rId23"/>
  </p:handoutMasterIdLst>
  <p:sldIdLst>
    <p:sldId id="503" r:id="rId5"/>
    <p:sldId id="504" r:id="rId6"/>
    <p:sldId id="505" r:id="rId7"/>
    <p:sldId id="506" r:id="rId8"/>
    <p:sldId id="508" r:id="rId9"/>
    <p:sldId id="509" r:id="rId10"/>
    <p:sldId id="516" r:id="rId11"/>
    <p:sldId id="517" r:id="rId12"/>
    <p:sldId id="510" r:id="rId13"/>
    <p:sldId id="511" r:id="rId14"/>
    <p:sldId id="512" r:id="rId16"/>
    <p:sldId id="514" r:id="rId17"/>
    <p:sldId id="515" r:id="rId18"/>
    <p:sldId id="518" r:id="rId19"/>
    <p:sldId id="457" r:id="rId20"/>
    <p:sldId id="484" r:id="rId21"/>
    <p:sldId id="393" r:id="rId22"/>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d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C0CB"/>
    <a:srgbClr val="E9629B"/>
    <a:srgbClr val="87E53B"/>
    <a:srgbClr val="00BBD6"/>
    <a:srgbClr val="F49D15"/>
    <a:srgbClr val="F51141"/>
    <a:srgbClr val="FFCC01"/>
    <a:srgbClr val="AC59C1"/>
    <a:srgbClr val="B2D2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250"/>
    <p:restoredTop sz="94434"/>
  </p:normalViewPr>
  <p:slideViewPr>
    <p:cSldViewPr snapToGrid="0" showGuides="1">
      <p:cViewPr varScale="1">
        <p:scale>
          <a:sx n="103" d="100"/>
          <a:sy n="103" d="100"/>
        </p:scale>
        <p:origin x="366" y="102"/>
      </p:cViewPr>
      <p:guideLst>
        <p:guide orient="horz" pos="2146"/>
        <p:guide pos="3806"/>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notesMaster" Target="notesMasters/notes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4100"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4101"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p>
            <a:pPr lvl="0"/>
            <a:r>
              <a:rPr lang="zh-CN" altLang="en-US"/>
              <a:t>Click to edit Master text style</a:t>
            </a:r>
            <a:endParaRPr lang="zh-CN" altLang="en-US"/>
          </a:p>
          <a:p>
            <a:pPr lvl="1" indent="0"/>
            <a:r>
              <a:rPr lang="zh-CN" altLang="en-US"/>
              <a:t>Second level</a:t>
            </a:r>
            <a:endParaRPr lang="zh-CN" altLang="en-US"/>
          </a:p>
          <a:p>
            <a:pPr lvl="2" indent="0"/>
            <a:r>
              <a:rPr lang="zh-CN" altLang="en-US"/>
              <a:t>Third level</a:t>
            </a:r>
            <a:endParaRPr lang="zh-CN" altLang="en-US"/>
          </a:p>
          <a:p>
            <a:pPr lvl="3" indent="0"/>
            <a:r>
              <a:rPr lang="zh-CN" altLang="en-US"/>
              <a:t>Fourth level</a:t>
            </a:r>
            <a:endParaRPr lang="zh-CN" altLang="en-US"/>
          </a:p>
          <a:p>
            <a:pPr lvl="4" indent="0"/>
            <a:r>
              <a:rPr lang="zh-CN" altLang="en-US"/>
              <a:t>Fifth level</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pPr fontAlgn="auto"/>
            <a:r>
              <a:rPr lang="en-US" strike="noStrike" noProof="1"/>
              <a:t>Click to edit Master title style</a:t>
            </a:r>
            <a:endParaRPr lang="en-US" strike="noStrike"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Date Placeholder 3"/>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Date Placeholder 3"/>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Date Placeholder 3"/>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D7C03AA-D59E-4F38-9F50-6993286DD1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D7C03AA-D59E-4F38-9F50-6993286DD1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D7C03AA-D59E-4F38-9F50-6993286DD1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D7C03AA-D59E-4F38-9F50-6993286DD19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D7C03AA-D59E-4F38-9F50-6993286DD19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D7C03AA-D59E-4F38-9F50-6993286DD19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7C03AA-D59E-4F38-9F50-6993286DD19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D7C03AA-D59E-4F38-9F50-6993286DD19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pPr fontAlgn="auto"/>
            <a:r>
              <a:rPr lang="en-US" strike="noStrike" noProof="1"/>
              <a:t>Click to edit Master title style</a:t>
            </a:r>
            <a:endParaRPr lang="en-US" strike="noStrike"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11"/>
          </p:nvPr>
        </p:nvSpPr>
        <p:spPr/>
        <p:txBody>
          <a:bodyPr/>
          <a:p>
            <a:pPr fontAlgn="auto"/>
            <a:endParaRPr lang="en-US" strike="noStrike" noProof="1"/>
          </a:p>
        </p:txBody>
      </p:sp>
      <p:sp>
        <p:nvSpPr>
          <p:cNvPr id="6" name="Slide Number Placeholder 5"/>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D7C03AA-D59E-4F38-9F50-6993286DD19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D7C03AA-D59E-4F38-9F50-6993286DD1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D7C03AA-D59E-4F38-9F50-6993286DD1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4F297E-5C29-4C6A-82A8-01BD14A7F4A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Content Placeholder 2"/>
          <p:cNvSpPr>
            <a:spLocks noGrp="1"/>
          </p:cNvSpPr>
          <p:nvPr>
            <p:ph sz="half" idx="1"/>
          </p:nvPr>
        </p:nvSpPr>
        <p:spPr>
          <a:xfrm>
            <a:off x="838200" y="1825625"/>
            <a:ext cx="5181600" cy="4351338"/>
          </a:xfrm>
        </p:spPr>
        <p:txBody>
          <a:body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Content Placeholder 3"/>
          <p:cNvSpPr>
            <a:spLocks noGrp="1"/>
          </p:cNvSpPr>
          <p:nvPr>
            <p:ph sz="half" idx="2"/>
          </p:nvPr>
        </p:nvSpPr>
        <p:spPr>
          <a:xfrm>
            <a:off x="6172200" y="1825625"/>
            <a:ext cx="5181600" cy="4351338"/>
          </a:xfrm>
        </p:spPr>
        <p:txBody>
          <a:body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5" name="Date Placeholder 4"/>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en-US" strike="noStrike" noProof="1"/>
              <a:t>Click to edit Master title style</a:t>
            </a:r>
            <a:endParaRPr lang="en-US" strike="noStrike"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endParaRPr lang="en-US" strike="noStrike" noProof="1"/>
          </a:p>
        </p:txBody>
      </p:sp>
      <p:sp>
        <p:nvSpPr>
          <p:cNvPr id="4" name="Content Placeholder 3"/>
          <p:cNvSpPr>
            <a:spLocks noGrp="1"/>
          </p:cNvSpPr>
          <p:nvPr>
            <p:ph sz="half" idx="2"/>
          </p:nvPr>
        </p:nvSpPr>
        <p:spPr>
          <a:xfrm>
            <a:off x="839788" y="2505075"/>
            <a:ext cx="5157787" cy="3684588"/>
          </a:xfrm>
        </p:spPr>
        <p:txBody>
          <a:body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6172200" y="2505075"/>
            <a:ext cx="5183188" cy="3684588"/>
          </a:xfrm>
        </p:spPr>
        <p:txBody>
          <a:body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7" name="Date Placeholder 6"/>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8" name="Footer Placeholder 7"/>
          <p:cNvSpPr>
            <a:spLocks noGrp="1"/>
          </p:cNvSpPr>
          <p:nvPr>
            <p:ph type="ftr" sz="quarter" idx="11"/>
          </p:nvPr>
        </p:nvSpPr>
        <p:spPr/>
        <p:txBody>
          <a:bodyPr/>
          <a:p>
            <a:pPr fontAlgn="auto"/>
            <a:endParaRPr lang="en-US" strike="noStrike" noProof="1"/>
          </a:p>
        </p:txBody>
      </p:sp>
      <p:sp>
        <p:nvSpPr>
          <p:cNvPr id="9" name="Slide Number Placeholder 8"/>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4" name="Footer Placeholder 3"/>
          <p:cNvSpPr>
            <a:spLocks noGrp="1"/>
          </p:cNvSpPr>
          <p:nvPr>
            <p:ph type="ftr" sz="quarter" idx="11"/>
          </p:nvPr>
        </p:nvSpPr>
        <p:spPr/>
        <p:txBody>
          <a:bodyPr/>
          <a:p>
            <a:pPr fontAlgn="auto"/>
            <a:endParaRPr lang="en-US" strike="noStrike" noProof="1"/>
          </a:p>
        </p:txBody>
      </p:sp>
      <p:sp>
        <p:nvSpPr>
          <p:cNvPr id="5" name="Slide Number Placeholder 4"/>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3" name="Footer Placeholder 2"/>
          <p:cNvSpPr>
            <a:spLocks noGrp="1"/>
          </p:cNvSpPr>
          <p:nvPr>
            <p:ph type="ftr" sz="quarter" idx="11"/>
          </p:nvPr>
        </p:nvSpPr>
        <p:spPr/>
        <p:txBody>
          <a:bodyPr/>
          <a:p>
            <a:pPr fontAlgn="auto"/>
            <a:endParaRPr lang="en-US" strike="noStrike" noProof="1"/>
          </a:p>
        </p:txBody>
      </p:sp>
      <p:sp>
        <p:nvSpPr>
          <p:cNvPr id="4" name="Slide Number Placeholder 3"/>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a:t>Click to edit Master title style</a:t>
            </a:r>
            <a:endParaRPr lang="en-US" strike="noStrike"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en-US" strike="noStrike" noProof="1"/>
              <a:t>Click to edit Master text styles</a:t>
            </a:r>
            <a:endParaRPr lang="en-US" strike="noStrike" noProof="1"/>
          </a:p>
          <a:p>
            <a:pPr lvl="1" fontAlgn="auto"/>
            <a:r>
              <a:rPr lang="en-US" strike="noStrike" noProof="1"/>
              <a:t>Second level</a:t>
            </a:r>
            <a:endParaRPr lang="en-US" strike="noStrike" noProof="1"/>
          </a:p>
          <a:p>
            <a:pPr lvl="2" fontAlgn="auto"/>
            <a:r>
              <a:rPr lang="en-US" strike="noStrike" noProof="1"/>
              <a:t>Third level</a:t>
            </a:r>
            <a:endParaRPr lang="en-US" strike="noStrike" noProof="1"/>
          </a:p>
          <a:p>
            <a:pPr lvl="3" fontAlgn="auto"/>
            <a:r>
              <a:rPr lang="en-US" strike="noStrike" noProof="1"/>
              <a:t>Fourth level</a:t>
            </a:r>
            <a:endParaRPr lang="en-US" strike="noStrike" noProof="1"/>
          </a:p>
          <a:p>
            <a:pPr lvl="4" fontAlgn="auto"/>
            <a:r>
              <a:rPr lang="en-US" strike="noStrike" noProof="1"/>
              <a:t>Fifth level</a:t>
            </a:r>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en-US" strike="noStrike"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fontAlgn="auto"/>
            <a:fld id="{3D7C03AA-D59E-4F38-9F50-6993286DD190}" type="datetimeFigureOut">
              <a:rPr lang="en-US" strike="noStrike" noProof="1" smtClean="0">
                <a:latin typeface="+mn-lt"/>
                <a:ea typeface="+mn-ea"/>
                <a:cs typeface="+mn-cs"/>
              </a:rPr>
            </a:fld>
            <a:endParaRPr lang="en-US" strike="noStrike" noProof="1"/>
          </a:p>
        </p:txBody>
      </p:sp>
      <p:sp>
        <p:nvSpPr>
          <p:cNvPr id="6" name="Footer Placeholder 5"/>
          <p:cNvSpPr>
            <a:spLocks noGrp="1"/>
          </p:cNvSpPr>
          <p:nvPr>
            <p:ph type="ftr" sz="quarter" idx="11"/>
          </p:nvPr>
        </p:nvSpPr>
        <p:spPr/>
        <p:txBody>
          <a:bodyPr/>
          <a:p>
            <a:pPr fontAlgn="auto"/>
            <a:endParaRPr lang="en-US" strike="noStrike" noProof="1"/>
          </a:p>
        </p:txBody>
      </p:sp>
      <p:sp>
        <p:nvSpPr>
          <p:cNvPr id="7" name="Slide Number Placeholder 6"/>
          <p:cNvSpPr>
            <a:spLocks noGrp="1"/>
          </p:cNvSpPr>
          <p:nvPr>
            <p:ph type="sldNum" sz="quarter" idx="12"/>
          </p:nvPr>
        </p:nvSpPr>
        <p:spPr/>
        <p:txBody>
          <a:bodyPr/>
          <a:p>
            <a:pPr fontAlgn="auto"/>
            <a:fld id="{184F297E-5C29-4C6A-82A8-01BD14A7F4A8}" type="slidenum">
              <a:rPr lang="en-US" strike="noStrike" noProof="1" smtClean="0">
                <a:latin typeface="+mn-lt"/>
                <a:ea typeface="+mn-ea"/>
                <a:cs typeface="+mn-cs"/>
              </a:rPr>
            </a:fld>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0.xml"/><Relationship Id="rId8" Type="http://schemas.openxmlformats.org/officeDocument/2006/relationships/slideLayout" Target="../slideLayouts/slideLayout29.xml"/><Relationship Id="rId7" Type="http://schemas.openxmlformats.org/officeDocument/2006/relationships/slideLayout" Target="../slideLayouts/slideLayout28.xml"/><Relationship Id="rId6" Type="http://schemas.openxmlformats.org/officeDocument/2006/relationships/slideLayout" Target="../slideLayouts/slideLayout27.xml"/><Relationship Id="rId5" Type="http://schemas.openxmlformats.org/officeDocument/2006/relationships/slideLayout" Target="../slideLayouts/slideLayout26.xml"/><Relationship Id="rId4" Type="http://schemas.openxmlformats.org/officeDocument/2006/relationships/slideLayout" Target="../slideLayouts/slideLayout25.xml"/><Relationship Id="rId3" Type="http://schemas.openxmlformats.org/officeDocument/2006/relationships/slideLayout" Target="../slideLayouts/slideLayout24.xml"/><Relationship Id="rId2" Type="http://schemas.openxmlformats.org/officeDocument/2006/relationships/slideLayout" Target="../slideLayouts/slideLayout23.xml"/><Relationship Id="rId12" Type="http://schemas.openxmlformats.org/officeDocument/2006/relationships/theme" Target="../theme/theme3.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nchorCtr="0"/>
          <a:p>
            <a:pPr lvl="0"/>
            <a:r>
              <a:rPr lang="en-US" altLang="zh-CN"/>
              <a:t>Click to edit Master title style</a:t>
            </a:r>
            <a:endParaRPr lang="en-US" altLang="zh-CN"/>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nchorCtr="0"/>
          <a:p>
            <a:pPr lvl="0"/>
            <a:r>
              <a:rPr lang="en-US" altLang="zh-CN"/>
              <a:t>Click to edit Master text styles</a:t>
            </a:r>
            <a:endParaRPr lang="en-US" altLang="zh-CN"/>
          </a:p>
          <a:p>
            <a:pPr lvl="1" indent="-228600"/>
            <a:r>
              <a:rPr lang="en-US" altLang="zh-CN"/>
              <a:t>Second level</a:t>
            </a:r>
            <a:endParaRPr lang="en-US" altLang="zh-CN"/>
          </a:p>
          <a:p>
            <a:pPr lvl="2" indent="-228600"/>
            <a:r>
              <a:rPr lang="en-US" altLang="zh-CN"/>
              <a:t>Third level</a:t>
            </a:r>
            <a:endParaRPr lang="en-US" altLang="zh-CN"/>
          </a:p>
          <a:p>
            <a:pPr lvl="3" indent="-228600"/>
            <a:r>
              <a:rPr lang="en-US" altLang="zh-CN"/>
              <a:t>Fourth level</a:t>
            </a:r>
            <a:endParaRPr lang="en-US" altLang="zh-CN"/>
          </a:p>
          <a:p>
            <a:pPr lvl="4" indent="-228600"/>
            <a:r>
              <a:rPr lang="en-US" altLang="zh-CN"/>
              <a:t>Fifth level</a:t>
            </a:r>
            <a:endParaRPr lang="en-US" altLang="zh-C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fld id="{3D7C03AA-D59E-4F38-9F50-6993286DD190}" type="datetimeFigureOut">
              <a:rPr lang="en-US" strike="noStrike" noProof="1" smtClean="0">
                <a:latin typeface="+mn-lt"/>
                <a:ea typeface="+mn-ea"/>
                <a:cs typeface="+mn-cs"/>
              </a:rPr>
            </a:fld>
            <a:endParaRPr 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endParaRPr 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fld id="{184F297E-5C29-4C6A-82A8-01BD14A7F4A8}" type="slidenum">
              <a:rPr lang="en-US" strike="noStrike" noProof="1" smtClean="0">
                <a:latin typeface="+mn-lt"/>
                <a:ea typeface="+mn-ea"/>
                <a:cs typeface="+mn-cs"/>
              </a:rPr>
            </a:fld>
            <a:endParaRPr 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charset="0"/>
                <a:ea typeface="Calibri" panose="020F0502020204030204" charset="0"/>
                <a:cs typeface="Calibri" panose="020F0502020204030204" charset="0"/>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charset="0"/>
                <a:ea typeface="Calibri" panose="020F0502020204030204" charset="0"/>
                <a:cs typeface="Calibri" panose="020F0502020204030204" charset="0"/>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Calibri" panose="020F0502020204030204" charset="0"/>
                <a:ea typeface="Calibri" panose="020F0502020204030204" charset="0"/>
                <a:cs typeface="Calibri" panose="020F0502020204030204" charset="0"/>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Calibri" panose="020F0502020204030204" charset="0"/>
              <a:ea typeface="Calibri" panose="020F0502020204030204" charset="0"/>
              <a:cs typeface="Calibri" panose="020F050202020403020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charset="0"/>
          <a:ea typeface="Calibri" panose="020F0502020204030204" charset="0"/>
          <a:cs typeface="Calibri" panose="020F050202020403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Calibri" panose="020F0502020204030204" charset="0"/>
          <a:ea typeface="Calibri" panose="020F0502020204030204" charset="0"/>
          <a:cs typeface="Calibri" panose="020F050202020403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Calibri" panose="020F0502020204030204" charset="0"/>
          <a:cs typeface="Calibri" panose="020F050202020403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Calibri" panose="020F0502020204030204" charset="0"/>
          <a:cs typeface="Calibri" panose="020F050202020403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C03AA-D59E-4F38-9F50-6993286DD190}"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4F297E-5C29-4C6A-82A8-01BD14A7F4A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4.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xml"/><Relationship Id="rId2" Type="http://schemas.openxmlformats.org/officeDocument/2006/relationships/image" Target="../media/image16.png"/><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tags" Target="../tags/tag8.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tags" Target="../tags/tag10.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GI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5" Type="http://schemas.openxmlformats.org/officeDocument/2006/relationships/slideLayout" Target="../slideLayouts/slideLayout1.xml"/><Relationship Id="rId14" Type="http://schemas.openxmlformats.org/officeDocument/2006/relationships/image" Target="../media/image4.png"/><Relationship Id="rId13" Type="http://schemas.openxmlformats.org/officeDocument/2006/relationships/image" Target="../media/image33.emf"/><Relationship Id="rId12" Type="http://schemas.openxmlformats.org/officeDocument/2006/relationships/image" Target="../media/image32.png"/><Relationship Id="rId11" Type="http://schemas.openxmlformats.org/officeDocument/2006/relationships/image" Target="../media/image31.png"/><Relationship Id="rId10" Type="http://schemas.openxmlformats.org/officeDocument/2006/relationships/image" Target="../media/image30.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p:nvPr/>
        </p:nvSpPr>
        <p:spPr>
          <a:xfrm>
            <a:off x="635" y="-12700"/>
            <a:ext cx="12192000" cy="6858000"/>
          </a:xfrm>
          <a:prstGeom prst="rect">
            <a:avLst/>
          </a:prstGeom>
          <a:blipFill dpi="0" rotWithShape="1">
            <a:blip r:embed="rId1"/>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z="2400" strike="noStrike" noProof="1">
                <a:latin typeface="Arial" panose="020B0604020202020204" pitchFamily="34" charset="0"/>
                <a:ea typeface="Microsoft YaHei" panose="020B0503020204020204" pitchFamily="34" charset="-122"/>
                <a:sym typeface="Arial" panose="020B0604020202020204" pitchFamily="34" charset="0"/>
              </a:rPr>
              <a:t>l</a:t>
            </a:r>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4" name="Rectangle 3"/>
          <p:cNvSpPr/>
          <p:nvPr/>
        </p:nvSpPr>
        <p:spPr>
          <a:xfrm>
            <a:off x="546100" y="1360170"/>
            <a:ext cx="3705860" cy="1579245"/>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IN" altLang="en-US" sz="4400" b="1" dirty="0" smtClean="0">
                <a:latin typeface="Arial" panose="020B0604020202020204" pitchFamily="34" charset="0"/>
                <a:ea typeface="Microsoft YaHei" panose="020B0503020204020204" pitchFamily="34" charset="-122"/>
                <a:sym typeface="+mn-ea"/>
              </a:rPr>
              <a:t>CAB CASE STUDY</a:t>
            </a:r>
            <a:endParaRPr lang="en-IN" altLang="en-US" sz="4400" b="1" strike="noStrike" noProof="1" dirty="0" smtClean="0">
              <a:latin typeface="Arial" panose="020B0604020202020204" pitchFamily="34" charset="0"/>
              <a:ea typeface="Microsoft YaHei" panose="020B0503020204020204" pitchFamily="34" charset="-122"/>
              <a:sym typeface="+mn-ea"/>
            </a:endParaRPr>
          </a:p>
        </p:txBody>
      </p:sp>
      <p:sp>
        <p:nvSpPr>
          <p:cNvPr id="5123" name="TextBox 5"/>
          <p:cNvSpPr txBox="1"/>
          <p:nvPr/>
        </p:nvSpPr>
        <p:spPr>
          <a:xfrm>
            <a:off x="2822575" y="2230438"/>
            <a:ext cx="309563" cy="398462"/>
          </a:xfrm>
          <a:prstGeom prst="rect">
            <a:avLst/>
          </a:prstGeom>
          <a:noFill/>
          <a:ln w="9525">
            <a:noFill/>
          </a:ln>
        </p:spPr>
        <p:txBody>
          <a:bodyPr wrap="none" anchor="t" anchorCtr="0">
            <a:spAutoFit/>
          </a:bodyPr>
          <a:p>
            <a:pPr algn="ctr"/>
            <a:endParaRPr lang="en-US" altLang="zh-CN" sz="20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5124" name="图片 100"/>
          <p:cNvPicPr>
            <a:picLocks noChangeAspect="1"/>
          </p:cNvPicPr>
          <p:nvPr/>
        </p:nvPicPr>
        <p:blipFill>
          <a:blip r:embed="rId2"/>
          <a:stretch>
            <a:fillRect/>
          </a:stretch>
        </p:blipFill>
        <p:spPr>
          <a:xfrm>
            <a:off x="171133" y="2628583"/>
            <a:ext cx="6511925" cy="4665662"/>
          </a:xfrm>
          <a:prstGeom prst="rect">
            <a:avLst/>
          </a:prstGeom>
          <a:noFill/>
          <a:ln w="9525">
            <a:noFill/>
          </a:ln>
        </p:spPr>
      </p:pic>
      <p:pic>
        <p:nvPicPr>
          <p:cNvPr id="5125" name="图片 13"/>
          <p:cNvPicPr>
            <a:picLocks noChangeAspect="1"/>
          </p:cNvPicPr>
          <p:nvPr/>
        </p:nvPicPr>
        <p:blipFill>
          <a:blip r:embed="rId3"/>
          <a:stretch>
            <a:fillRect/>
          </a:stretch>
        </p:blipFill>
        <p:spPr>
          <a:xfrm>
            <a:off x="9910763" y="142875"/>
            <a:ext cx="1487487" cy="1425575"/>
          </a:xfrm>
          <a:prstGeom prst="rect">
            <a:avLst/>
          </a:prstGeom>
          <a:noFill/>
          <a:ln w="9525">
            <a:noFill/>
          </a:ln>
        </p:spPr>
      </p:pic>
      <p:pic>
        <p:nvPicPr>
          <p:cNvPr id="5126" name="图片 11"/>
          <p:cNvPicPr>
            <a:picLocks noChangeAspect="1"/>
          </p:cNvPicPr>
          <p:nvPr/>
        </p:nvPicPr>
        <p:blipFill>
          <a:blip r:embed="rId4"/>
          <a:srcRect l="294" r="55466" b="81497"/>
          <a:stretch>
            <a:fillRect/>
          </a:stretch>
        </p:blipFill>
        <p:spPr>
          <a:xfrm>
            <a:off x="7007225" y="274638"/>
            <a:ext cx="2187575" cy="1162050"/>
          </a:xfrm>
          <a:prstGeom prst="rect">
            <a:avLst/>
          </a:prstGeom>
          <a:noFill/>
          <a:ln w="9525">
            <a:noFill/>
          </a:ln>
        </p:spPr>
      </p:pic>
      <p:pic>
        <p:nvPicPr>
          <p:cNvPr id="5128" name="图片 15"/>
          <p:cNvPicPr>
            <a:picLocks noChangeAspect="1"/>
          </p:cNvPicPr>
          <p:nvPr/>
        </p:nvPicPr>
        <p:blipFill>
          <a:blip r:embed="rId5"/>
          <a:stretch>
            <a:fillRect/>
          </a:stretch>
        </p:blipFill>
        <p:spPr>
          <a:xfrm>
            <a:off x="7415213" y="6221413"/>
            <a:ext cx="642937" cy="636587"/>
          </a:xfrm>
          <a:prstGeom prst="rect">
            <a:avLst/>
          </a:prstGeom>
          <a:noFill/>
          <a:ln w="9525">
            <a:noFill/>
          </a:ln>
        </p:spPr>
      </p:pic>
      <p:pic>
        <p:nvPicPr>
          <p:cNvPr id="5129" name="图片 18"/>
          <p:cNvPicPr>
            <a:picLocks noChangeAspect="1"/>
          </p:cNvPicPr>
          <p:nvPr/>
        </p:nvPicPr>
        <p:blipFill>
          <a:blip r:embed="rId6"/>
          <a:stretch>
            <a:fillRect/>
          </a:stretch>
        </p:blipFill>
        <p:spPr>
          <a:xfrm>
            <a:off x="7007225" y="6419850"/>
            <a:ext cx="531813" cy="438150"/>
          </a:xfrm>
          <a:prstGeom prst="rect">
            <a:avLst/>
          </a:prstGeom>
          <a:noFill/>
          <a:ln w="9525">
            <a:noFill/>
          </a:ln>
        </p:spPr>
      </p:pic>
      <p:sp>
        <p:nvSpPr>
          <p:cNvPr id="2" name="Rectangles 1"/>
          <p:cNvSpPr/>
          <p:nvPr/>
        </p:nvSpPr>
        <p:spPr>
          <a:xfrm>
            <a:off x="1628775" y="2279650"/>
            <a:ext cx="9382125" cy="3611563"/>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fontAlgn="base"/>
            <a:endParaRPr lang="en-US" strike="noStrike" noProof="1"/>
          </a:p>
        </p:txBody>
      </p:sp>
      <p:sp>
        <p:nvSpPr>
          <p:cNvPr id="6" name="Text Box 5"/>
          <p:cNvSpPr txBox="1"/>
          <p:nvPr/>
        </p:nvSpPr>
        <p:spPr>
          <a:xfrm>
            <a:off x="8058150" y="5371465"/>
            <a:ext cx="3782060" cy="398780"/>
          </a:xfrm>
          <a:prstGeom prst="rect">
            <a:avLst/>
          </a:prstGeom>
          <a:noFill/>
        </p:spPr>
        <p:txBody>
          <a:bodyPr wrap="none" rtlCol="0">
            <a:spAutoFit/>
          </a:bodyPr>
          <a:p>
            <a:r>
              <a:rPr lang="en-IN" altLang="en-US" sz="2000">
                <a:solidFill>
                  <a:schemeClr val="bg1"/>
                </a:solidFill>
              </a:rPr>
              <a:t>- By Divyaranjan Sahoo (21053386)</a:t>
            </a:r>
            <a:endParaRPr lang="en-IN" altLang="en-US" sz="2000">
              <a:solidFill>
                <a:schemeClr val="bg1"/>
              </a:solidFill>
            </a:endParaRPr>
          </a:p>
        </p:txBody>
      </p:sp>
      <p:sp>
        <p:nvSpPr>
          <p:cNvPr id="8" name="Text Box 7"/>
          <p:cNvSpPr txBox="1"/>
          <p:nvPr/>
        </p:nvSpPr>
        <p:spPr>
          <a:xfrm>
            <a:off x="1748790" y="656590"/>
            <a:ext cx="3014345" cy="398780"/>
          </a:xfrm>
          <a:prstGeom prst="rect">
            <a:avLst/>
          </a:prstGeom>
          <a:noFill/>
        </p:spPr>
        <p:txBody>
          <a:bodyPr wrap="none" rtlCol="0">
            <a:spAutoFit/>
          </a:bodyPr>
          <a:p>
            <a:r>
              <a:rPr lang="en-IN" altLang="en-US" sz="2000" b="1">
                <a:solidFill>
                  <a:schemeClr val="bg1"/>
                </a:solidFill>
              </a:rPr>
              <a:t>Nebula Space Organisation</a:t>
            </a:r>
            <a:endParaRPr lang="en-IN" altLang="en-US" sz="2000" b="1">
              <a:solidFill>
                <a:schemeClr val="bg1"/>
              </a:solidFill>
            </a:endParaRPr>
          </a:p>
        </p:txBody>
      </p:sp>
      <p:pic>
        <p:nvPicPr>
          <p:cNvPr id="100" name="Picture 99"/>
          <p:cNvPicPr/>
          <p:nvPr/>
        </p:nvPicPr>
        <p:blipFill>
          <a:blip r:embed="rId7"/>
          <a:srcRect l="25873" t="25411" r="19039" b="24247"/>
          <a:stretch>
            <a:fillRect/>
          </a:stretch>
        </p:blipFill>
        <p:spPr>
          <a:xfrm>
            <a:off x="171450" y="274955"/>
            <a:ext cx="1602105" cy="933450"/>
          </a:xfrm>
          <a:prstGeom prst="rect">
            <a:avLst/>
          </a:prstGeom>
          <a:noFill/>
          <a:ln w="9525">
            <a:noFill/>
          </a:ln>
        </p:spPr>
      </p:pic>
    </p:spTree>
    <p:custDataLst>
      <p:tags r:id="rId8"/>
    </p:custDataLst>
  </p:cSld>
  <p:clrMapOvr>
    <a:masterClrMapping/>
  </p:clrMapOvr>
  <p:transition spd="slow" advTm="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grpId="0" nodeType="clickEffect">
                                  <p:stCondLst>
                                    <p:cond delay="0"/>
                                  </p:stCondLst>
                                  <p:childTnLst>
                                    <p:set>
                                      <p:cBhvr>
                                        <p:cTn id="11" dur="3000" fill="hold">
                                          <p:stCondLst>
                                            <p:cond delay="0"/>
                                          </p:stCondLst>
                                        </p:cTn>
                                        <p:tgtEl>
                                          <p:spTgt spid="2"/>
                                        </p:tgtEl>
                                        <p:attrNameLst>
                                          <p:attrName>style.visibility</p:attrName>
                                        </p:attrNameLst>
                                      </p:cBhvr>
                                      <p:to>
                                        <p:strVal val="visible"/>
                                      </p:to>
                                    </p:set>
                                    <p:animEffect transition="in" filter="fade">
                                      <p:cBhvr>
                                        <p:cTn id="12" dur="3000"/>
                                        <p:tgtEl>
                                          <p:spTgt spid="2"/>
                                        </p:tgtEl>
                                      </p:cBhvr>
                                    </p:animEffect>
                                    <p:anim calcmode="lin" valueType="num">
                                      <p:cBhvr>
                                        <p:cTn id="13" dur="3000" fill="hold"/>
                                        <p:tgtEl>
                                          <p:spTgt spid="2"/>
                                        </p:tgtEl>
                                        <p:attrNameLst>
                                          <p:attrName>style.rotation</p:attrName>
                                        </p:attrNameLst>
                                      </p:cBhvr>
                                      <p:tavLst>
                                        <p:tav tm="0">
                                          <p:val>
                                            <p:fltVal val="720.000000"/>
                                          </p:val>
                                        </p:tav>
                                        <p:tav tm="100000">
                                          <p:val>
                                            <p:fltVal val="0.000000"/>
                                          </p:val>
                                        </p:tav>
                                      </p:tavLst>
                                    </p:anim>
                                    <p:anim calcmode="lin" valueType="num">
                                      <p:cBhvr>
                                        <p:cTn id="14" dur="3000" fill="hold"/>
                                        <p:tgtEl>
                                          <p:spTgt spid="2"/>
                                        </p:tgtEl>
                                        <p:attrNameLst>
                                          <p:attrName>ppt_h</p:attrName>
                                        </p:attrNameLst>
                                      </p:cBhvr>
                                      <p:tavLst>
                                        <p:tav tm="0">
                                          <p:val>
                                            <p:fltVal val="0.000000"/>
                                          </p:val>
                                        </p:tav>
                                        <p:tav tm="100000">
                                          <p:val>
                                            <p:strVal val="#ppt_h"/>
                                          </p:val>
                                        </p:tav>
                                      </p:tavLst>
                                    </p:anim>
                                    <p:anim calcmode="lin" valueType="num">
                                      <p:cBhvr>
                                        <p:cTn id="15" dur="3000" fill="hold"/>
                                        <p:tgtEl>
                                          <p:spTgt spid="2"/>
                                        </p:tgtEl>
                                        <p:attrNameLst>
                                          <p:attrName>ppt_w</p:attrName>
                                        </p:attrNameLst>
                                      </p:cBhvr>
                                      <p:tavLst>
                                        <p:tav tm="0">
                                          <p:val>
                                            <p:fltVal val="0.00000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83000">
              <a:schemeClr val="accent5">
                <a:lumMod val="20000"/>
                <a:lumOff val="80000"/>
              </a:schemeClr>
            </a:gs>
            <a:gs pos="17000">
              <a:schemeClr val="bg1">
                <a:lumMod val="98000"/>
                <a:alpha val="4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1907832" y="4956326"/>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1207172" y="6095999"/>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7"/>
          <p:cNvSpPr/>
          <p:nvPr/>
        </p:nvSpPr>
        <p:spPr>
          <a:xfrm>
            <a:off x="3703321" y="379573"/>
            <a:ext cx="5090160" cy="706755"/>
          </a:xfrm>
          <a:prstGeom prst="rect">
            <a:avLst/>
          </a:prstGeom>
        </p:spPr>
        <p:txBody>
          <a:bodyPr wrap="none">
            <a:spAutoFit/>
          </a:bodyPr>
          <a:lstStyle/>
          <a:p>
            <a:pPr algn="ctr"/>
            <a:r>
              <a:rPr lang="en-IN" altLang="en-US" sz="4000" b="1">
                <a:solidFill>
                  <a:schemeClr val="tx1">
                    <a:lumMod val="75000"/>
                    <a:lumOff val="25000"/>
                  </a:schemeClr>
                </a:solidFill>
                <a:latin typeface="Century Gothic" panose="020B0502020202020204" pitchFamily="34" charset="0"/>
                <a:ea typeface="Arial" panose="020B0604020202020204" pitchFamily="34" charset="0"/>
              </a:rPr>
              <a:t>HYPOTHESIS TESTING</a:t>
            </a:r>
            <a:endParaRPr lang="en-IN" altLang="en-US" sz="4000" b="1" dirty="0">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518298" y="1230573"/>
            <a:ext cx="4762500" cy="4571101"/>
          </a:xfrm>
          <a:prstGeom prst="rect">
            <a:avLst/>
          </a:prstGeom>
        </p:spPr>
      </p:pic>
      <p:sp>
        <p:nvSpPr>
          <p:cNvPr id="11" name="矩形 10"/>
          <p:cNvSpPr/>
          <p:nvPr/>
        </p:nvSpPr>
        <p:spPr>
          <a:xfrm>
            <a:off x="5669280" y="3609340"/>
            <a:ext cx="2042160" cy="829945"/>
          </a:xfrm>
          <a:prstGeom prst="rect">
            <a:avLst/>
          </a:prstGeom>
        </p:spPr>
        <p:txBody>
          <a:bodyPr wrap="square">
            <a:spAutoFit/>
          </a:bodyPr>
          <a:lstStyle/>
          <a:p>
            <a:r>
              <a:rPr lang="en-US" altLang="zh-CN" sz="2400" b="1">
                <a:solidFill>
                  <a:srgbClr val="9193C7"/>
                </a:solidFill>
                <a:latin typeface="Century Gothic" panose="020B0502020202020204" pitchFamily="34" charset="0"/>
                <a:cs typeface="Arial" panose="020B0604020202020204" pitchFamily="34" charset="0"/>
              </a:rPr>
              <a:t>Formulating</a:t>
            </a:r>
            <a:endParaRPr lang="en-US" altLang="zh-CN" sz="2400" b="1">
              <a:solidFill>
                <a:srgbClr val="9193C7"/>
              </a:solidFill>
              <a:latin typeface="Century Gothic" panose="020B0502020202020204" pitchFamily="34" charset="0"/>
              <a:cs typeface="Arial" panose="020B0604020202020204" pitchFamily="34" charset="0"/>
            </a:endParaRPr>
          </a:p>
          <a:p>
            <a:endParaRPr lang="en-US" altLang="zh-CN" sz="2400" b="1">
              <a:solidFill>
                <a:srgbClr val="9193C7"/>
              </a:solidFill>
              <a:latin typeface="Century Gothic" panose="020B0502020202020204" pitchFamily="34" charset="0"/>
              <a:cs typeface="Arial" panose="020B0604020202020204" pitchFamily="34" charset="0"/>
            </a:endParaRPr>
          </a:p>
        </p:txBody>
      </p:sp>
      <p:sp>
        <p:nvSpPr>
          <p:cNvPr id="12" name="矩形: 圆角 11"/>
          <p:cNvSpPr/>
          <p:nvPr/>
        </p:nvSpPr>
        <p:spPr>
          <a:xfrm>
            <a:off x="7907224" y="3745387"/>
            <a:ext cx="3276599" cy="37259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3" name="矩形: 圆角 12"/>
          <p:cNvSpPr/>
          <p:nvPr/>
        </p:nvSpPr>
        <p:spPr>
          <a:xfrm>
            <a:off x="8008825" y="3820391"/>
            <a:ext cx="1389175" cy="222587"/>
          </a:xfrm>
          <a:prstGeom prst="roundRect">
            <a:avLst>
              <a:gd name="adj" fmla="val 50000"/>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6" name="矩形 15"/>
          <p:cNvSpPr/>
          <p:nvPr/>
        </p:nvSpPr>
        <p:spPr>
          <a:xfrm>
            <a:off x="5745480" y="4526915"/>
            <a:ext cx="2042160" cy="460375"/>
          </a:xfrm>
          <a:prstGeom prst="rect">
            <a:avLst/>
          </a:prstGeom>
        </p:spPr>
        <p:txBody>
          <a:bodyPr wrap="square">
            <a:spAutoFit/>
          </a:bodyPr>
          <a:lstStyle/>
          <a:p>
            <a:r>
              <a:rPr lang="en-US" altLang="zh-CN" sz="2400" b="1">
                <a:solidFill>
                  <a:srgbClr val="9193C7"/>
                </a:solidFill>
                <a:latin typeface="Century Gothic" panose="020B0502020202020204" pitchFamily="34" charset="0"/>
                <a:cs typeface="Arial" panose="020B0604020202020204" pitchFamily="34" charset="0"/>
              </a:rPr>
              <a:t>Connecting </a:t>
            </a:r>
            <a:endParaRPr lang="en-US" altLang="zh-CN" sz="2400" b="1">
              <a:solidFill>
                <a:srgbClr val="9193C7"/>
              </a:solidFill>
              <a:latin typeface="Century Gothic" panose="020B0502020202020204" pitchFamily="34" charset="0"/>
              <a:cs typeface="Arial" panose="020B0604020202020204" pitchFamily="34" charset="0"/>
            </a:endParaRPr>
          </a:p>
        </p:txBody>
      </p:sp>
      <p:sp>
        <p:nvSpPr>
          <p:cNvPr id="21" name="矩形 20"/>
          <p:cNvSpPr/>
          <p:nvPr/>
        </p:nvSpPr>
        <p:spPr>
          <a:xfrm>
            <a:off x="5669280" y="5641975"/>
            <a:ext cx="2042160" cy="460375"/>
          </a:xfrm>
          <a:prstGeom prst="rect">
            <a:avLst/>
          </a:prstGeom>
        </p:spPr>
        <p:txBody>
          <a:bodyPr wrap="square">
            <a:spAutoFit/>
          </a:bodyPr>
          <a:lstStyle/>
          <a:p>
            <a:r>
              <a:rPr lang="en-US" altLang="zh-CN" sz="2400" b="1">
                <a:solidFill>
                  <a:srgbClr val="9193C7"/>
                </a:solidFill>
                <a:latin typeface="Century Gothic" panose="020B0502020202020204" pitchFamily="34" charset="0"/>
                <a:cs typeface="Arial" panose="020B0604020202020204" pitchFamily="34" charset="0"/>
              </a:rPr>
              <a:t>Emphasizing</a:t>
            </a:r>
            <a:endParaRPr lang="en-US" altLang="zh-CN" sz="2400" b="1">
              <a:solidFill>
                <a:srgbClr val="9193C7"/>
              </a:solidFill>
              <a:latin typeface="Century Gothic" panose="020B0502020202020204" pitchFamily="34" charset="0"/>
              <a:cs typeface="Arial" panose="020B0604020202020204" pitchFamily="34" charset="0"/>
            </a:endParaRPr>
          </a:p>
        </p:txBody>
      </p:sp>
      <p:sp>
        <p:nvSpPr>
          <p:cNvPr id="22" name="矩形: 圆角 21"/>
          <p:cNvSpPr/>
          <p:nvPr/>
        </p:nvSpPr>
        <p:spPr>
          <a:xfrm>
            <a:off x="7952944" y="4711231"/>
            <a:ext cx="3276599" cy="37259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3" name="矩形: 圆角 22"/>
          <p:cNvSpPr/>
          <p:nvPr/>
        </p:nvSpPr>
        <p:spPr>
          <a:xfrm>
            <a:off x="8054545" y="4786235"/>
            <a:ext cx="952295" cy="222587"/>
          </a:xfrm>
          <a:prstGeom prst="roundRect">
            <a:avLst>
              <a:gd name="adj" fmla="val 50000"/>
            </a:avLst>
          </a:prstGeom>
          <a:solidFill>
            <a:srgbClr val="F5D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7" name="矩形: 圆角 26"/>
          <p:cNvSpPr/>
          <p:nvPr/>
        </p:nvSpPr>
        <p:spPr>
          <a:xfrm>
            <a:off x="7952944" y="5887572"/>
            <a:ext cx="3276599" cy="372595"/>
          </a:xfrm>
          <a:prstGeom prst="roundRect">
            <a:avLst>
              <a:gd name="adj" fmla="val 50000"/>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8" name="矩形: 圆角 27"/>
          <p:cNvSpPr/>
          <p:nvPr/>
        </p:nvSpPr>
        <p:spPr>
          <a:xfrm>
            <a:off x="8054545" y="5962576"/>
            <a:ext cx="2501695" cy="222587"/>
          </a:xfrm>
          <a:prstGeom prst="roundRect">
            <a:avLst>
              <a:gd name="adj" fmla="val 50000"/>
            </a:avLst>
          </a:prstGeom>
          <a:solidFill>
            <a:srgbClr val="939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9" name="矩形 28"/>
          <p:cNvSpPr/>
          <p:nvPr/>
        </p:nvSpPr>
        <p:spPr>
          <a:xfrm>
            <a:off x="5570855" y="2082800"/>
            <a:ext cx="6336665" cy="1337945"/>
          </a:xfrm>
          <a:prstGeom prst="rect">
            <a:avLst/>
          </a:prstGeom>
        </p:spPr>
        <p:txBody>
          <a:bodyPr wrap="square">
            <a:spAutoFit/>
          </a:bodyPr>
          <a:lstStyle/>
          <a:p>
            <a:pPr>
              <a:lnSpc>
                <a:spcPct val="150000"/>
              </a:lnSpc>
            </a:pPr>
            <a:r>
              <a:rPr lang="en-US" altLang="zh-CN" sz="1800">
                <a:latin typeface="Arial" panose="020B0604020202020204" pitchFamily="34" charset="0"/>
              </a:rPr>
              <a:t>Hypothesis testing is a statistical method used to make inferences about a population based on sample data. Here I have done hypothesis testing by:</a:t>
            </a:r>
            <a:endParaRPr lang="en-US" altLang="zh-CN" sz="1800">
              <a:latin typeface="Arial" panose="020B0604020202020204" pitchFamily="34" charset="0"/>
            </a:endParaRPr>
          </a:p>
        </p:txBody>
      </p:sp>
      <p:sp>
        <p:nvSpPr>
          <p:cNvPr id="30" name="矩形 29"/>
          <p:cNvSpPr/>
          <p:nvPr/>
        </p:nvSpPr>
        <p:spPr>
          <a:xfrm>
            <a:off x="5537981" y="1369248"/>
            <a:ext cx="4839982" cy="583565"/>
          </a:xfrm>
          <a:prstGeom prst="rect">
            <a:avLst/>
          </a:prstGeom>
        </p:spPr>
        <p:txBody>
          <a:bodyPr wrap="square">
            <a:spAutoFit/>
          </a:bodyPr>
          <a:lstStyle/>
          <a:p>
            <a:r>
              <a:rPr lang="en-IN" altLang="en-US" sz="3200" b="1">
                <a:solidFill>
                  <a:srgbClr val="9193C7"/>
                </a:solidFill>
                <a:latin typeface="Century Gothic" panose="020B0502020202020204" pitchFamily="34" charset="0"/>
                <a:cs typeface="Arial" panose="020B0604020202020204" pitchFamily="34" charset="0"/>
              </a:rPr>
              <a:t>Investigation</a:t>
            </a:r>
            <a:endParaRPr lang="en-IN" altLang="en-US" sz="3200" b="1">
              <a:solidFill>
                <a:srgbClr val="9193C7"/>
              </a:solidFill>
              <a:latin typeface="Century Gothic" panose="020B0502020202020204" pitchFamily="34" charset="0"/>
              <a:cs typeface="Arial" panose="020B0604020202020204" pitchFamily="34" charset="0"/>
            </a:endParaRPr>
          </a:p>
        </p:txBody>
      </p:sp>
      <p:sp>
        <p:nvSpPr>
          <p:cNvPr id="2" name="矩形 10"/>
          <p:cNvSpPr/>
          <p:nvPr/>
        </p:nvSpPr>
        <p:spPr>
          <a:xfrm>
            <a:off x="5501640" y="3956685"/>
            <a:ext cx="2042160" cy="337185"/>
          </a:xfrm>
          <a:prstGeom prst="rect">
            <a:avLst/>
          </a:prstGeom>
        </p:spPr>
        <p:txBody>
          <a:bodyPr wrap="square">
            <a:spAutoFit/>
          </a:bodyPr>
          <a:p>
            <a:pPr algn="r"/>
            <a:r>
              <a:rPr lang="en-IN" altLang="en-US" sz="1600" b="1">
                <a:solidFill>
                  <a:srgbClr val="9193C7"/>
                </a:solidFill>
                <a:latin typeface="Century Gothic" panose="020B0502020202020204" pitchFamily="34" charset="0"/>
                <a:cs typeface="Arial" panose="020B0604020202020204" pitchFamily="34" charset="0"/>
              </a:rPr>
              <a:t>a</a:t>
            </a:r>
            <a:r>
              <a:rPr lang="en-US" altLang="zh-CN" sz="1600" b="1">
                <a:solidFill>
                  <a:srgbClr val="9193C7"/>
                </a:solidFill>
                <a:latin typeface="Century Gothic" panose="020B0502020202020204" pitchFamily="34" charset="0"/>
                <a:cs typeface="Arial" panose="020B0604020202020204" pitchFamily="34" charset="0"/>
              </a:rPr>
              <a:t> hypothesis</a:t>
            </a:r>
            <a:endParaRPr lang="en-US" altLang="zh-CN" sz="1600" b="1">
              <a:solidFill>
                <a:srgbClr val="9193C7"/>
              </a:solidFill>
              <a:latin typeface="Century Gothic" panose="020B0502020202020204" pitchFamily="34" charset="0"/>
              <a:cs typeface="Arial" panose="020B0604020202020204" pitchFamily="34" charset="0"/>
            </a:endParaRPr>
          </a:p>
        </p:txBody>
      </p:sp>
      <p:sp>
        <p:nvSpPr>
          <p:cNvPr id="9" name="矩形 10"/>
          <p:cNvSpPr/>
          <p:nvPr/>
        </p:nvSpPr>
        <p:spPr>
          <a:xfrm>
            <a:off x="5746115" y="4876165"/>
            <a:ext cx="1909445" cy="337185"/>
          </a:xfrm>
          <a:prstGeom prst="rect">
            <a:avLst/>
          </a:prstGeom>
        </p:spPr>
        <p:txBody>
          <a:bodyPr wrap="square">
            <a:spAutoFit/>
          </a:bodyPr>
          <a:p>
            <a:pPr algn="r"/>
            <a:r>
              <a:rPr sz="1600" b="1">
                <a:solidFill>
                  <a:srgbClr val="9193C7"/>
                </a:solidFill>
                <a:latin typeface="Century Gothic" panose="020B0502020202020204" pitchFamily="34" charset="0"/>
                <a:cs typeface="Arial" panose="020B0604020202020204" pitchFamily="34" charset="0"/>
              </a:rPr>
              <a:t>it to data analysis</a:t>
            </a:r>
            <a:endParaRPr sz="1600" b="1">
              <a:solidFill>
                <a:srgbClr val="9193C7"/>
              </a:solidFill>
              <a:latin typeface="Century Gothic" panose="020B0502020202020204" pitchFamily="34" charset="0"/>
              <a:cs typeface="Arial" panose="020B0604020202020204" pitchFamily="34" charset="0"/>
            </a:endParaRPr>
          </a:p>
        </p:txBody>
      </p:sp>
      <p:sp>
        <p:nvSpPr>
          <p:cNvPr id="10" name="矩形 10"/>
          <p:cNvSpPr/>
          <p:nvPr/>
        </p:nvSpPr>
        <p:spPr>
          <a:xfrm>
            <a:off x="5410835" y="5967730"/>
            <a:ext cx="2267585" cy="337185"/>
          </a:xfrm>
          <a:prstGeom prst="rect">
            <a:avLst/>
          </a:prstGeom>
        </p:spPr>
        <p:txBody>
          <a:bodyPr wrap="square">
            <a:spAutoFit/>
          </a:bodyPr>
          <a:p>
            <a:pPr algn="r"/>
            <a:r>
              <a:rPr sz="1600" b="1">
                <a:solidFill>
                  <a:srgbClr val="9193C7"/>
                </a:solidFill>
                <a:latin typeface="Century Gothic" panose="020B0502020202020204" pitchFamily="34" charset="0"/>
                <a:cs typeface="Arial" panose="020B0604020202020204" pitchFamily="34" charset="0"/>
              </a:rPr>
              <a:t>the value of </a:t>
            </a:r>
            <a:r>
              <a:rPr lang="en-IN" sz="1600" b="1">
                <a:solidFill>
                  <a:srgbClr val="9193C7"/>
                </a:solidFill>
                <a:latin typeface="Century Gothic" panose="020B0502020202020204" pitchFamily="34" charset="0"/>
                <a:cs typeface="Arial" panose="020B0604020202020204" pitchFamily="34" charset="0"/>
              </a:rPr>
              <a:t>i</a:t>
            </a:r>
            <a:r>
              <a:rPr sz="1600" b="1">
                <a:solidFill>
                  <a:srgbClr val="9193C7"/>
                </a:solidFill>
                <a:latin typeface="Century Gothic" panose="020B0502020202020204" pitchFamily="34" charset="0"/>
                <a:cs typeface="Arial" panose="020B0604020202020204" pitchFamily="34" charset="0"/>
              </a:rPr>
              <a:t>nsights</a:t>
            </a:r>
            <a:endParaRPr sz="1600" b="1">
              <a:solidFill>
                <a:srgbClr val="9193C7"/>
              </a:solidFill>
              <a:latin typeface="Century Gothic" panose="020B0502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4000">
              <a:schemeClr val="accent5">
                <a:lumMod val="20000"/>
                <a:lumOff val="80000"/>
              </a:schemeClr>
            </a:gs>
            <a:gs pos="53000">
              <a:schemeClr val="bg1">
                <a:lumMod val="98000"/>
                <a:alpha val="4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5" name="矩形: 圆角 24"/>
          <p:cNvSpPr/>
          <p:nvPr/>
        </p:nvSpPr>
        <p:spPr>
          <a:xfrm>
            <a:off x="533400" y="2232025"/>
            <a:ext cx="2298065" cy="461645"/>
          </a:xfrm>
          <a:prstGeom prst="roundRect">
            <a:avLst>
              <a:gd name="adj" fmla="val 50000"/>
            </a:avLst>
          </a:prstGeom>
          <a:solidFill>
            <a:srgbClr val="919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4"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1907832" y="4956326"/>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6819228" y="6476999"/>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9" name="矩形 18"/>
          <p:cNvSpPr/>
          <p:nvPr/>
        </p:nvSpPr>
        <p:spPr>
          <a:xfrm>
            <a:off x="712559" y="2229708"/>
            <a:ext cx="1845945" cy="460375"/>
          </a:xfrm>
          <a:prstGeom prst="rect">
            <a:avLst/>
          </a:prstGeom>
        </p:spPr>
        <p:txBody>
          <a:bodyPr wrap="none">
            <a:spAutoFit/>
          </a:bodyPr>
          <a:lstStyle/>
          <a:p>
            <a:pPr algn="ctr"/>
            <a:r>
              <a:rPr lang="en-IN" altLang="en-US" sz="2400" b="1">
                <a:solidFill>
                  <a:schemeClr val="bg1"/>
                </a:solidFill>
                <a:latin typeface="Century Gothic" panose="020B0502020202020204" pitchFamily="34" charset="0"/>
                <a:cs typeface="Arial" panose="020B0604020202020204" pitchFamily="34" charset="0"/>
              </a:rPr>
              <a:t>Hypotesis 1</a:t>
            </a:r>
            <a:endParaRPr lang="en-IN" altLang="en-US" sz="2400" b="1">
              <a:solidFill>
                <a:schemeClr val="bg1"/>
              </a:solidFill>
              <a:latin typeface="Century Gothic" panose="020B0502020202020204" pitchFamily="34" charset="0"/>
              <a:cs typeface="Arial" panose="020B0604020202020204" pitchFamily="34" charset="0"/>
            </a:endParaRPr>
          </a:p>
        </p:txBody>
      </p:sp>
      <p:sp>
        <p:nvSpPr>
          <p:cNvPr id="20" name="文本框 19"/>
          <p:cNvSpPr txBox="1"/>
          <p:nvPr>
            <p:custDataLst>
              <p:tags r:id="rId1"/>
            </p:custDataLst>
          </p:nvPr>
        </p:nvSpPr>
        <p:spPr>
          <a:xfrm>
            <a:off x="564057" y="2857564"/>
            <a:ext cx="4940300" cy="1323975"/>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r>
              <a:rPr lang="en-IN" altLang="en-US" sz="1800" dirty="0">
                <a:solidFill>
                  <a:schemeClr val="tx1">
                    <a:lumMod val="75000"/>
                    <a:lumOff val="25000"/>
                  </a:schemeClr>
                </a:solidFill>
                <a:ea typeface="Arial" panose="020B0604020202020204" pitchFamily="34" charset="0"/>
              </a:rPr>
              <a:t>H0 ~ </a:t>
            </a:r>
            <a:r>
              <a:rPr lang="en-US" altLang="zh-CN" sz="1800" dirty="0">
                <a:solidFill>
                  <a:schemeClr val="tx1">
                    <a:lumMod val="75000"/>
                    <a:lumOff val="25000"/>
                  </a:schemeClr>
                </a:solidFill>
                <a:ea typeface="Arial" panose="020B0604020202020204" pitchFamily="34" charset="0"/>
              </a:rPr>
              <a:t>Los angeles is the city with maximum number of running cabs</a:t>
            </a:r>
            <a:endParaRPr lang="en-US" altLang="zh-CN" sz="1800" dirty="0">
              <a:solidFill>
                <a:schemeClr val="tx1">
                  <a:lumMod val="75000"/>
                  <a:lumOff val="25000"/>
                </a:schemeClr>
              </a:solidFill>
              <a:ea typeface="Arial" panose="020B0604020202020204" pitchFamily="34" charset="0"/>
            </a:endParaRPr>
          </a:p>
          <a:p>
            <a:endParaRPr lang="en-IN" altLang="en-US" sz="1800" dirty="0">
              <a:solidFill>
                <a:schemeClr val="tx1">
                  <a:lumMod val="75000"/>
                  <a:lumOff val="25000"/>
                </a:schemeClr>
              </a:solidFill>
              <a:ea typeface="Arial" panose="020B0604020202020204" pitchFamily="34" charset="0"/>
            </a:endParaRPr>
          </a:p>
        </p:txBody>
      </p:sp>
      <p:sp>
        <p:nvSpPr>
          <p:cNvPr id="30" name="矩形 7"/>
          <p:cNvSpPr/>
          <p:nvPr/>
        </p:nvSpPr>
        <p:spPr>
          <a:xfrm>
            <a:off x="533400" y="803910"/>
            <a:ext cx="11231245" cy="755650"/>
          </a:xfrm>
          <a:prstGeom prst="rect">
            <a:avLst/>
          </a:prstGeom>
        </p:spPr>
        <p:txBody>
          <a:bodyPr wrap="square">
            <a:spAutoFit/>
          </a:bodyPr>
          <a:p>
            <a:pPr algn="ctr">
              <a:lnSpc>
                <a:spcPct val="120000"/>
              </a:lnSpc>
            </a:pPr>
            <a:r>
              <a:rPr lang="en-IN" altLang="en-US" sz="1800" dirty="0">
                <a:solidFill>
                  <a:schemeClr val="tx1">
                    <a:lumMod val="75000"/>
                    <a:lumOff val="25000"/>
                  </a:schemeClr>
                </a:solidFill>
                <a:latin typeface="Century Gothic" panose="020B0502020202020204" pitchFamily="34" charset="0"/>
                <a:ea typeface="Arial" panose="020B0604020202020204" pitchFamily="34" charset="0"/>
              </a:rPr>
              <a:t>Here, we'll procceed with our investigation on certain assumptions and</a:t>
            </a:r>
            <a:endParaRPr lang="en-IN" altLang="en-US" sz="1800" dirty="0">
              <a:solidFill>
                <a:schemeClr val="tx1">
                  <a:lumMod val="75000"/>
                  <a:lumOff val="25000"/>
                </a:schemeClr>
              </a:solidFill>
              <a:latin typeface="Century Gothic" panose="020B0502020202020204" pitchFamily="34" charset="0"/>
              <a:ea typeface="Arial" panose="020B0604020202020204" pitchFamily="34" charset="0"/>
            </a:endParaRPr>
          </a:p>
          <a:p>
            <a:pPr algn="ctr">
              <a:lnSpc>
                <a:spcPct val="120000"/>
              </a:lnSpc>
            </a:pPr>
            <a:r>
              <a:rPr lang="en-IN" altLang="en-US" sz="1800" dirty="0">
                <a:solidFill>
                  <a:schemeClr val="tx1">
                    <a:lumMod val="75000"/>
                    <a:lumOff val="25000"/>
                  </a:schemeClr>
                </a:solidFill>
                <a:latin typeface="Century Gothic" panose="020B0502020202020204" pitchFamily="34" charset="0"/>
                <a:ea typeface="Arial" panose="020B0604020202020204" pitchFamily="34" charset="0"/>
              </a:rPr>
              <a:t> get analysis results to encourage/foster our decision to invest.</a:t>
            </a:r>
            <a:endParaRPr lang="en-IN" altLang="en-US" sz="1800" dirty="0">
              <a:solidFill>
                <a:schemeClr val="tx1">
                  <a:lumMod val="75000"/>
                  <a:lumOff val="25000"/>
                </a:schemeClr>
              </a:solidFill>
              <a:latin typeface="Century Gothic" panose="020B0502020202020204" pitchFamily="34" charset="0"/>
              <a:ea typeface="Arial" panose="020B0604020202020204" pitchFamily="34" charset="0"/>
            </a:endParaRPr>
          </a:p>
        </p:txBody>
      </p:sp>
      <p:sp>
        <p:nvSpPr>
          <p:cNvPr id="32" name="矩形 7"/>
          <p:cNvSpPr/>
          <p:nvPr/>
        </p:nvSpPr>
        <p:spPr>
          <a:xfrm>
            <a:off x="4199573" y="222728"/>
            <a:ext cx="4234815" cy="521970"/>
          </a:xfrm>
          <a:prstGeom prst="rect">
            <a:avLst/>
          </a:prstGeom>
        </p:spPr>
        <p:txBody>
          <a:bodyPr wrap="none">
            <a:spAutoFit/>
          </a:bodyPr>
          <a:p>
            <a:pPr algn="ctr"/>
            <a:r>
              <a:rPr lang="en-IN" altLang="en-US" sz="2800" b="1" dirty="0">
                <a:solidFill>
                  <a:schemeClr val="tx1">
                    <a:lumMod val="75000"/>
                    <a:lumOff val="25000"/>
                  </a:schemeClr>
                </a:solidFill>
                <a:latin typeface="Century Gothic" panose="020B0502020202020204" pitchFamily="34" charset="0"/>
                <a:ea typeface="Arial" panose="020B0604020202020204" pitchFamily="34" charset="0"/>
              </a:rPr>
              <a:t>Presumed Assumptions </a:t>
            </a:r>
            <a:endParaRPr lang="en-IN" altLang="en-US" sz="2800" b="1" dirty="0">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102" name="Content Placeholder 101"/>
          <p:cNvPicPr>
            <a:picLocks noChangeAspect="1"/>
          </p:cNvPicPr>
          <p:nvPr>
            <p:ph idx="1"/>
          </p:nvPr>
        </p:nvPicPr>
        <p:blipFill>
          <a:blip r:embed="rId2"/>
          <a:stretch>
            <a:fillRect/>
          </a:stretch>
        </p:blipFill>
        <p:spPr>
          <a:xfrm>
            <a:off x="6533515" y="2037715"/>
            <a:ext cx="4835525" cy="4552315"/>
          </a:xfrm>
          <a:prstGeom prst="rect">
            <a:avLst/>
          </a:prstGeom>
          <a:noFill/>
          <a:ln w="9525">
            <a:noFill/>
          </a:ln>
        </p:spPr>
      </p:pic>
      <p:sp>
        <p:nvSpPr>
          <p:cNvPr id="34" name="矩形: 圆角 24"/>
          <p:cNvSpPr/>
          <p:nvPr/>
        </p:nvSpPr>
        <p:spPr>
          <a:xfrm>
            <a:off x="563880" y="4020185"/>
            <a:ext cx="2298065" cy="461645"/>
          </a:xfrm>
          <a:prstGeom prst="roundRect">
            <a:avLst>
              <a:gd name="adj" fmla="val 50000"/>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35" name="矩形 18"/>
          <p:cNvSpPr/>
          <p:nvPr/>
        </p:nvSpPr>
        <p:spPr>
          <a:xfrm>
            <a:off x="867817" y="4017868"/>
            <a:ext cx="1596390" cy="460375"/>
          </a:xfrm>
          <a:prstGeom prst="rect">
            <a:avLst/>
          </a:prstGeom>
        </p:spPr>
        <p:txBody>
          <a:bodyPr wrap="none">
            <a:spAutoFit/>
          </a:bodyPr>
          <a:p>
            <a:pPr algn="ctr"/>
            <a:r>
              <a:rPr lang="en-IN" altLang="en-US" sz="2400" b="1">
                <a:solidFill>
                  <a:schemeClr val="bg1"/>
                </a:solidFill>
                <a:latin typeface="Century Gothic" panose="020B0502020202020204" pitchFamily="34" charset="0"/>
                <a:cs typeface="Arial" panose="020B0604020202020204" pitchFamily="34" charset="0"/>
              </a:rPr>
              <a:t>Inference</a:t>
            </a:r>
            <a:endParaRPr lang="en-IN" altLang="en-US" sz="2400" b="1">
              <a:solidFill>
                <a:schemeClr val="bg1"/>
              </a:solidFill>
              <a:latin typeface="Century Gothic" panose="020B0502020202020204" pitchFamily="34" charset="0"/>
              <a:cs typeface="Arial" panose="020B0604020202020204" pitchFamily="34" charset="0"/>
            </a:endParaRPr>
          </a:p>
        </p:txBody>
      </p:sp>
      <p:sp>
        <p:nvSpPr>
          <p:cNvPr id="36" name="文本框 19"/>
          <p:cNvSpPr txBox="1"/>
          <p:nvPr>
            <p:custDataLst>
              <p:tags r:id="rId3"/>
            </p:custDataLst>
          </p:nvPr>
        </p:nvSpPr>
        <p:spPr>
          <a:xfrm>
            <a:off x="643432" y="4620959"/>
            <a:ext cx="4940300" cy="1684020"/>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r>
              <a:rPr lang="en-IN" altLang="en-US" sz="1800" dirty="0">
                <a:solidFill>
                  <a:schemeClr val="tx1">
                    <a:lumMod val="75000"/>
                    <a:lumOff val="25000"/>
                  </a:schemeClr>
                </a:solidFill>
                <a:ea typeface="Arial" panose="020B0604020202020204" pitchFamily="34" charset="0"/>
              </a:rPr>
              <a:t>The analysis results and plot shows New york  is the city is the one with maximum number of running cabs.</a:t>
            </a:r>
            <a:endParaRPr lang="en-IN" altLang="en-US" sz="1800" dirty="0">
              <a:solidFill>
                <a:schemeClr val="tx1">
                  <a:lumMod val="75000"/>
                  <a:lumOff val="25000"/>
                </a:schemeClr>
              </a:solidFill>
              <a:ea typeface="Arial" panose="020B0604020202020204" pitchFamily="34" charset="0"/>
            </a:endParaRPr>
          </a:p>
          <a:p>
            <a:r>
              <a:rPr lang="en-IN" altLang="en-US" sz="1800" dirty="0">
                <a:solidFill>
                  <a:schemeClr val="tx1">
                    <a:lumMod val="75000"/>
                    <a:lumOff val="25000"/>
                  </a:schemeClr>
                </a:solidFill>
                <a:ea typeface="Arial" panose="020B0604020202020204" pitchFamily="34" charset="0"/>
              </a:rPr>
              <a:t>Hypothesis failed to be true.</a:t>
            </a:r>
            <a:endParaRPr lang="en-IN" altLang="en-US" sz="1800" dirty="0">
              <a:solidFill>
                <a:schemeClr val="tx1">
                  <a:lumMod val="75000"/>
                  <a:lumOff val="25000"/>
                </a:schemeClr>
              </a:solidFill>
              <a:ea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20000">
              <a:schemeClr val="accent5">
                <a:lumMod val="20000"/>
                <a:lumOff val="80000"/>
              </a:schemeClr>
            </a:gs>
            <a:gs pos="58000">
              <a:schemeClr val="bg1">
                <a:lumMod val="70000"/>
                <a:alpha val="51000"/>
                <a:lumOff val="30000"/>
              </a:schemeClr>
            </a:gs>
          </a:gsLst>
          <a:lin ang="10800000"/>
        </a:gradFill>
        <a:effectLst/>
      </p:bgPr>
    </p:bg>
    <p:spTree>
      <p:nvGrpSpPr>
        <p:cNvPr id="1" name=""/>
        <p:cNvGrpSpPr/>
        <p:nvPr/>
      </p:nvGrpSpPr>
      <p:grpSpPr>
        <a:xfrm>
          <a:off x="0" y="0"/>
          <a:ext cx="0" cy="0"/>
          <a:chOff x="0" y="0"/>
          <a:chExt cx="0" cy="0"/>
        </a:xfrm>
      </p:grpSpPr>
      <p:sp>
        <p:nvSpPr>
          <p:cNvPr id="9" name="椭圆 8"/>
          <p:cNvSpPr/>
          <p:nvPr/>
        </p:nvSpPr>
        <p:spPr>
          <a:xfrm>
            <a:off x="2000305" y="6200791"/>
            <a:ext cx="3325569" cy="3325569"/>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0" name="椭圆 9"/>
          <p:cNvSpPr/>
          <p:nvPr/>
        </p:nvSpPr>
        <p:spPr>
          <a:xfrm>
            <a:off x="11205516" y="-1339438"/>
            <a:ext cx="1972968" cy="1972968"/>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5" name="矩形: 圆角 24"/>
          <p:cNvSpPr/>
          <p:nvPr/>
        </p:nvSpPr>
        <p:spPr>
          <a:xfrm>
            <a:off x="9113520" y="951865"/>
            <a:ext cx="2298065" cy="461645"/>
          </a:xfrm>
          <a:prstGeom prst="roundRect">
            <a:avLst>
              <a:gd name="adj" fmla="val 50000"/>
            </a:avLst>
          </a:prstGeom>
          <a:solidFill>
            <a:srgbClr val="919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9" name="矩形 18"/>
          <p:cNvSpPr/>
          <p:nvPr/>
        </p:nvSpPr>
        <p:spPr>
          <a:xfrm>
            <a:off x="9292679" y="949548"/>
            <a:ext cx="1845945" cy="460375"/>
          </a:xfrm>
          <a:prstGeom prst="rect">
            <a:avLst/>
          </a:prstGeom>
        </p:spPr>
        <p:txBody>
          <a:bodyPr wrap="none">
            <a:spAutoFit/>
          </a:bodyPr>
          <a:lstStyle/>
          <a:p>
            <a:pPr algn="ctr"/>
            <a:r>
              <a:rPr lang="en-IN" altLang="en-US" sz="2400" b="1">
                <a:solidFill>
                  <a:schemeClr val="bg1"/>
                </a:solidFill>
                <a:latin typeface="Century Gothic" panose="020B0502020202020204" pitchFamily="34" charset="0"/>
                <a:cs typeface="Arial" panose="020B0604020202020204" pitchFamily="34" charset="0"/>
              </a:rPr>
              <a:t>Hypotesis 1</a:t>
            </a:r>
            <a:endParaRPr lang="en-IN" altLang="en-US" sz="2400" b="1">
              <a:solidFill>
                <a:schemeClr val="bg1"/>
              </a:solidFill>
              <a:latin typeface="Century Gothic" panose="020B0502020202020204" pitchFamily="34" charset="0"/>
              <a:cs typeface="Arial" panose="020B0604020202020204" pitchFamily="34" charset="0"/>
            </a:endParaRPr>
          </a:p>
        </p:txBody>
      </p:sp>
      <p:sp>
        <p:nvSpPr>
          <p:cNvPr id="20" name="文本框 19"/>
          <p:cNvSpPr txBox="1"/>
          <p:nvPr>
            <p:custDataLst>
              <p:tags r:id="rId1"/>
            </p:custDataLst>
          </p:nvPr>
        </p:nvSpPr>
        <p:spPr>
          <a:xfrm>
            <a:off x="6660057" y="1577404"/>
            <a:ext cx="4940300" cy="810260"/>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r">
              <a:lnSpc>
                <a:spcPct val="130000"/>
              </a:lnSpc>
            </a:pPr>
            <a:r>
              <a:rPr lang="en-IN" sz="1800" dirty="0">
                <a:solidFill>
                  <a:schemeClr val="tx1">
                    <a:lumMod val="75000"/>
                    <a:lumOff val="25000"/>
                  </a:schemeClr>
                </a:solidFill>
                <a:ea typeface="Arial" panose="020B0604020202020204" pitchFamily="34" charset="0"/>
              </a:rPr>
              <a:t>H0 ~</a:t>
            </a:r>
            <a:r>
              <a:rPr sz="1800" dirty="0">
                <a:solidFill>
                  <a:schemeClr val="tx1">
                    <a:lumMod val="75000"/>
                    <a:lumOff val="25000"/>
                  </a:schemeClr>
                </a:solidFill>
                <a:ea typeface="Arial" panose="020B0604020202020204" pitchFamily="34" charset="0"/>
              </a:rPr>
              <a:t>There's no gender based</a:t>
            </a:r>
            <a:r>
              <a:rPr lang="en-IN" sz="1800" dirty="0">
                <a:solidFill>
                  <a:schemeClr val="tx1">
                    <a:lumMod val="75000"/>
                    <a:lumOff val="25000"/>
                  </a:schemeClr>
                </a:solidFill>
                <a:ea typeface="Arial" panose="020B0604020202020204" pitchFamily="34" charset="0"/>
              </a:rPr>
              <a:t>            </a:t>
            </a:r>
            <a:r>
              <a:rPr sz="1800" dirty="0">
                <a:solidFill>
                  <a:schemeClr val="tx1">
                    <a:lumMod val="75000"/>
                    <a:lumOff val="25000"/>
                  </a:schemeClr>
                </a:solidFill>
                <a:ea typeface="Arial" panose="020B0604020202020204" pitchFamily="34" charset="0"/>
              </a:rPr>
              <a:t>preferences for </a:t>
            </a:r>
            <a:r>
              <a:rPr lang="en-IN" sz="1800" dirty="0">
                <a:solidFill>
                  <a:schemeClr val="tx1">
                    <a:lumMod val="75000"/>
                    <a:lumOff val="25000"/>
                  </a:schemeClr>
                </a:solidFill>
                <a:ea typeface="Arial" panose="020B0604020202020204" pitchFamily="34" charset="0"/>
              </a:rPr>
              <a:t>c</a:t>
            </a:r>
            <a:r>
              <a:rPr sz="1800" dirty="0">
                <a:solidFill>
                  <a:schemeClr val="tx1">
                    <a:lumMod val="75000"/>
                    <a:lumOff val="25000"/>
                  </a:schemeClr>
                </a:solidFill>
                <a:ea typeface="Arial" panose="020B0604020202020204" pitchFamily="34" charset="0"/>
              </a:rPr>
              <a:t>hosing cab</a:t>
            </a:r>
            <a:endParaRPr lang="en-IN" sz="1800" dirty="0">
              <a:solidFill>
                <a:schemeClr val="tx1">
                  <a:lumMod val="75000"/>
                  <a:lumOff val="25000"/>
                </a:schemeClr>
              </a:solidFill>
              <a:ea typeface="Arial" panose="020B0604020202020204" pitchFamily="34" charset="0"/>
            </a:endParaRPr>
          </a:p>
        </p:txBody>
      </p:sp>
      <p:sp>
        <p:nvSpPr>
          <p:cNvPr id="34" name="矩形: 圆角 24"/>
          <p:cNvSpPr/>
          <p:nvPr/>
        </p:nvSpPr>
        <p:spPr>
          <a:xfrm>
            <a:off x="9113520" y="2740025"/>
            <a:ext cx="2298065" cy="461645"/>
          </a:xfrm>
          <a:prstGeom prst="roundRect">
            <a:avLst>
              <a:gd name="adj" fmla="val 50000"/>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35" name="矩形 18"/>
          <p:cNvSpPr/>
          <p:nvPr/>
        </p:nvSpPr>
        <p:spPr>
          <a:xfrm>
            <a:off x="9417457" y="2737708"/>
            <a:ext cx="1596390" cy="460375"/>
          </a:xfrm>
          <a:prstGeom prst="rect">
            <a:avLst/>
          </a:prstGeom>
        </p:spPr>
        <p:txBody>
          <a:bodyPr wrap="none">
            <a:spAutoFit/>
          </a:bodyPr>
          <a:p>
            <a:pPr algn="ctr"/>
            <a:r>
              <a:rPr lang="en-IN" altLang="en-US" sz="2400" b="1">
                <a:solidFill>
                  <a:schemeClr val="bg1"/>
                </a:solidFill>
                <a:latin typeface="Century Gothic" panose="020B0502020202020204" pitchFamily="34" charset="0"/>
                <a:cs typeface="Arial" panose="020B0604020202020204" pitchFamily="34" charset="0"/>
              </a:rPr>
              <a:t>Inference</a:t>
            </a:r>
            <a:endParaRPr lang="en-IN" altLang="en-US" sz="2400" b="1">
              <a:solidFill>
                <a:schemeClr val="bg1"/>
              </a:solidFill>
              <a:latin typeface="Century Gothic" panose="020B0502020202020204" pitchFamily="34" charset="0"/>
              <a:cs typeface="Arial" panose="020B0604020202020204" pitchFamily="34" charset="0"/>
            </a:endParaRPr>
          </a:p>
        </p:txBody>
      </p:sp>
      <p:sp>
        <p:nvSpPr>
          <p:cNvPr id="36" name="文本框 19"/>
          <p:cNvSpPr txBox="1"/>
          <p:nvPr>
            <p:custDataLst>
              <p:tags r:id="rId2"/>
            </p:custDataLst>
          </p:nvPr>
        </p:nvSpPr>
        <p:spPr>
          <a:xfrm>
            <a:off x="6739432" y="3432239"/>
            <a:ext cx="4940300" cy="2197735"/>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pPr algn="r"/>
            <a:r>
              <a:rPr lang="en-IN" altLang="en-US" sz="1800" dirty="0">
                <a:solidFill>
                  <a:schemeClr val="tx1">
                    <a:lumMod val="75000"/>
                    <a:lumOff val="25000"/>
                  </a:schemeClr>
                </a:solidFill>
                <a:ea typeface="Arial" panose="020B0604020202020204" pitchFamily="34" charset="0"/>
              </a:rPr>
              <a:t>The analysis output shows that male are more consumers of cab in US than female.</a:t>
            </a:r>
            <a:endParaRPr lang="en-IN" altLang="en-US" sz="1800" dirty="0">
              <a:solidFill>
                <a:schemeClr val="tx1">
                  <a:lumMod val="75000"/>
                  <a:lumOff val="25000"/>
                </a:schemeClr>
              </a:solidFill>
              <a:ea typeface="Arial" panose="020B0604020202020204" pitchFamily="34" charset="0"/>
            </a:endParaRPr>
          </a:p>
          <a:p>
            <a:pPr algn="r"/>
            <a:r>
              <a:rPr lang="en-IN" altLang="en-US" sz="1800" dirty="0">
                <a:solidFill>
                  <a:schemeClr val="tx1">
                    <a:lumMod val="75000"/>
                    <a:lumOff val="25000"/>
                  </a:schemeClr>
                </a:solidFill>
                <a:ea typeface="Arial" panose="020B0604020202020204" pitchFamily="34" charset="0"/>
              </a:rPr>
              <a:t>Hypothesis failed to be true.</a:t>
            </a:r>
            <a:endParaRPr lang="en-IN" altLang="en-US" sz="1800" dirty="0">
              <a:solidFill>
                <a:schemeClr val="tx1">
                  <a:lumMod val="75000"/>
                  <a:lumOff val="25000"/>
                </a:schemeClr>
              </a:solidFill>
              <a:ea typeface="Arial" panose="020B0604020202020204" pitchFamily="34" charset="0"/>
            </a:endParaRPr>
          </a:p>
          <a:p>
            <a:pPr algn="r"/>
            <a:r>
              <a:rPr lang="en-IN" altLang="en-US" sz="1800" dirty="0">
                <a:solidFill>
                  <a:schemeClr val="tx1">
                    <a:lumMod val="75000"/>
                    <a:lumOff val="25000"/>
                  </a:schemeClr>
                </a:solidFill>
                <a:ea typeface="Arial" panose="020B0604020202020204" pitchFamily="34" charset="0"/>
              </a:rPr>
              <a:t> Nevertheless </a:t>
            </a:r>
            <a:r>
              <a:rPr lang="en-IN" altLang="en-US" sz="1800" b="1" u="sng" dirty="0">
                <a:solidFill>
                  <a:schemeClr val="tx1">
                    <a:lumMod val="75000"/>
                    <a:lumOff val="25000"/>
                  </a:schemeClr>
                </a:solidFill>
                <a:ea typeface="Arial" panose="020B0604020202020204" pitchFamily="34" charset="0"/>
              </a:rPr>
              <a:t>yellow cab are more        prefered </a:t>
            </a:r>
            <a:r>
              <a:rPr lang="en-IN" altLang="en-US" sz="1800" u="sng" dirty="0">
                <a:solidFill>
                  <a:schemeClr val="tx1">
                    <a:lumMod val="75000"/>
                    <a:lumOff val="25000"/>
                  </a:schemeClr>
                </a:solidFill>
                <a:ea typeface="Arial" panose="020B0604020202020204" pitchFamily="34" charset="0"/>
              </a:rPr>
              <a:t>by consumer of each segment.</a:t>
            </a:r>
            <a:endParaRPr lang="en-IN" altLang="en-US" sz="1800" u="sng" dirty="0">
              <a:solidFill>
                <a:schemeClr val="tx1">
                  <a:lumMod val="75000"/>
                  <a:lumOff val="25000"/>
                </a:schemeClr>
              </a:solidFill>
              <a:ea typeface="Arial" panose="020B0604020202020204" pitchFamily="34" charset="0"/>
            </a:endParaRPr>
          </a:p>
        </p:txBody>
      </p:sp>
      <p:pic>
        <p:nvPicPr>
          <p:cNvPr id="103" name="Picture 102"/>
          <p:cNvPicPr/>
          <p:nvPr/>
        </p:nvPicPr>
        <p:blipFill>
          <a:blip r:embed="rId3"/>
          <a:stretch>
            <a:fillRect/>
          </a:stretch>
        </p:blipFill>
        <p:spPr>
          <a:xfrm>
            <a:off x="292100" y="964565"/>
            <a:ext cx="6077585" cy="5236210"/>
          </a:xfrm>
          <a:prstGeom prst="rect">
            <a:avLst/>
          </a:prstGeom>
          <a:noFill/>
          <a:ln w="9525">
            <a:noFill/>
          </a:ln>
        </p:spPr>
      </p:pic>
      <p:sp>
        <p:nvSpPr>
          <p:cNvPr id="8" name="椭圆 7"/>
          <p:cNvSpPr/>
          <p:nvPr/>
        </p:nvSpPr>
        <p:spPr>
          <a:xfrm>
            <a:off x="5751627" y="56801"/>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66728" y="-2442514"/>
            <a:ext cx="3545826" cy="3545826"/>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4" name="椭圆 7"/>
          <p:cNvSpPr/>
          <p:nvPr/>
        </p:nvSpPr>
        <p:spPr>
          <a:xfrm>
            <a:off x="7193280" y="6094730"/>
            <a:ext cx="1409700" cy="1407795"/>
          </a:xfrm>
          <a:prstGeom prst="ellipse">
            <a:avLst/>
          </a:prstGeom>
          <a:solidFill>
            <a:srgbClr val="FFC0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5" name="椭圆 7"/>
          <p:cNvSpPr/>
          <p:nvPr/>
        </p:nvSpPr>
        <p:spPr>
          <a:xfrm>
            <a:off x="11411585" y="6200775"/>
            <a:ext cx="948055" cy="90551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72000">
              <a:schemeClr val="accent5">
                <a:lumMod val="20000"/>
                <a:lumOff val="80000"/>
              </a:schemeClr>
            </a:gs>
            <a:gs pos="50000">
              <a:schemeClr val="bg1">
                <a:lumMod val="98000"/>
                <a:alpha val="45000"/>
              </a:schemeClr>
            </a:gs>
          </a:gsLst>
          <a:lin ang="11160000"/>
        </a:gradFill>
        <a:effectLst/>
      </p:bgPr>
    </p:bg>
    <p:spTree>
      <p:nvGrpSpPr>
        <p:cNvPr id="1" name=""/>
        <p:cNvGrpSpPr/>
        <p:nvPr/>
      </p:nvGrpSpPr>
      <p:grpSpPr>
        <a:xfrm>
          <a:off x="0" y="0"/>
          <a:ext cx="0" cy="0"/>
          <a:chOff x="0" y="0"/>
          <a:chExt cx="0" cy="0"/>
        </a:xfrm>
      </p:grpSpPr>
      <p:sp>
        <p:nvSpPr>
          <p:cNvPr id="25" name="矩形: 圆角 24"/>
          <p:cNvSpPr/>
          <p:nvPr/>
        </p:nvSpPr>
        <p:spPr>
          <a:xfrm>
            <a:off x="533400" y="997585"/>
            <a:ext cx="2298065" cy="461645"/>
          </a:xfrm>
          <a:prstGeom prst="roundRect">
            <a:avLst>
              <a:gd name="adj" fmla="val 50000"/>
            </a:avLst>
          </a:prstGeom>
          <a:solidFill>
            <a:srgbClr val="919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4"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1907832" y="4956326"/>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6819228" y="6476999"/>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9" name="矩形 18"/>
          <p:cNvSpPr/>
          <p:nvPr/>
        </p:nvSpPr>
        <p:spPr>
          <a:xfrm>
            <a:off x="712559" y="995268"/>
            <a:ext cx="1845945" cy="460375"/>
          </a:xfrm>
          <a:prstGeom prst="rect">
            <a:avLst/>
          </a:prstGeom>
        </p:spPr>
        <p:txBody>
          <a:bodyPr wrap="none">
            <a:spAutoFit/>
          </a:bodyPr>
          <a:lstStyle/>
          <a:p>
            <a:pPr algn="ctr"/>
            <a:r>
              <a:rPr lang="en-IN" altLang="en-US" sz="2400" b="1">
                <a:solidFill>
                  <a:schemeClr val="bg1"/>
                </a:solidFill>
                <a:latin typeface="Century Gothic" panose="020B0502020202020204" pitchFamily="34" charset="0"/>
                <a:cs typeface="Arial" panose="020B0604020202020204" pitchFamily="34" charset="0"/>
              </a:rPr>
              <a:t>Hypotesis 3</a:t>
            </a:r>
            <a:endParaRPr lang="en-IN" altLang="en-US" sz="2400" b="1">
              <a:solidFill>
                <a:schemeClr val="bg1"/>
              </a:solidFill>
              <a:latin typeface="Century Gothic" panose="020B0502020202020204" pitchFamily="34" charset="0"/>
              <a:cs typeface="Arial" panose="020B0604020202020204" pitchFamily="34" charset="0"/>
            </a:endParaRPr>
          </a:p>
        </p:txBody>
      </p:sp>
      <p:sp>
        <p:nvSpPr>
          <p:cNvPr id="20" name="文本框 19"/>
          <p:cNvSpPr txBox="1"/>
          <p:nvPr>
            <p:custDataLst>
              <p:tags r:id="rId1"/>
            </p:custDataLst>
          </p:nvPr>
        </p:nvSpPr>
        <p:spPr>
          <a:xfrm>
            <a:off x="564057" y="1623124"/>
            <a:ext cx="4940300" cy="1323975"/>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r>
              <a:rPr lang="en-IN" altLang="en-US" sz="1800" dirty="0">
                <a:solidFill>
                  <a:schemeClr val="tx1">
                    <a:lumMod val="75000"/>
                    <a:lumOff val="25000"/>
                  </a:schemeClr>
                </a:solidFill>
                <a:ea typeface="Arial" panose="020B0604020202020204" pitchFamily="34" charset="0"/>
              </a:rPr>
              <a:t>H0 ~ </a:t>
            </a:r>
            <a:r>
              <a:rPr lang="en-US" altLang="zh-CN" sz="1800" dirty="0">
                <a:solidFill>
                  <a:schemeClr val="tx1">
                    <a:lumMod val="75000"/>
                    <a:lumOff val="25000"/>
                  </a:schemeClr>
                </a:solidFill>
                <a:ea typeface="Arial" panose="020B0604020202020204" pitchFamily="34" charset="0"/>
              </a:rPr>
              <a:t>People prefer yellow cabs more in winter (November (11) to January (1))</a:t>
            </a:r>
            <a:endParaRPr lang="en-US" altLang="zh-CN" sz="1800" dirty="0">
              <a:solidFill>
                <a:schemeClr val="tx1">
                  <a:lumMod val="75000"/>
                  <a:lumOff val="25000"/>
                </a:schemeClr>
              </a:solidFill>
              <a:ea typeface="Arial" panose="020B0604020202020204" pitchFamily="34" charset="0"/>
            </a:endParaRPr>
          </a:p>
          <a:p>
            <a:r>
              <a:rPr lang="en-IN" altLang="en-US" sz="1800" dirty="0">
                <a:solidFill>
                  <a:schemeClr val="tx1">
                    <a:lumMod val="75000"/>
                    <a:lumOff val="25000"/>
                  </a:schemeClr>
                </a:solidFill>
                <a:ea typeface="Arial" panose="020B0604020202020204" pitchFamily="34" charset="0"/>
              </a:rPr>
              <a:t>i.e showing seasonal dependency.</a:t>
            </a:r>
            <a:endParaRPr lang="en-IN" altLang="en-US" sz="1800" dirty="0">
              <a:solidFill>
                <a:schemeClr val="tx1">
                  <a:lumMod val="75000"/>
                  <a:lumOff val="25000"/>
                </a:schemeClr>
              </a:solidFill>
              <a:ea typeface="Arial" panose="020B0604020202020204" pitchFamily="34" charset="0"/>
            </a:endParaRPr>
          </a:p>
        </p:txBody>
      </p:sp>
      <p:sp>
        <p:nvSpPr>
          <p:cNvPr id="34" name="矩形: 圆角 24"/>
          <p:cNvSpPr/>
          <p:nvPr/>
        </p:nvSpPr>
        <p:spPr>
          <a:xfrm>
            <a:off x="563880" y="3456305"/>
            <a:ext cx="2298065" cy="461645"/>
          </a:xfrm>
          <a:prstGeom prst="roundRect">
            <a:avLst>
              <a:gd name="adj" fmla="val 50000"/>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35" name="矩形 18"/>
          <p:cNvSpPr/>
          <p:nvPr/>
        </p:nvSpPr>
        <p:spPr>
          <a:xfrm>
            <a:off x="867817" y="3453988"/>
            <a:ext cx="1596390" cy="460375"/>
          </a:xfrm>
          <a:prstGeom prst="rect">
            <a:avLst/>
          </a:prstGeom>
        </p:spPr>
        <p:txBody>
          <a:bodyPr wrap="none">
            <a:spAutoFit/>
          </a:bodyPr>
          <a:p>
            <a:pPr algn="ctr"/>
            <a:r>
              <a:rPr lang="en-IN" altLang="en-US" sz="2400" b="1">
                <a:solidFill>
                  <a:schemeClr val="bg1"/>
                </a:solidFill>
                <a:latin typeface="Century Gothic" panose="020B0502020202020204" pitchFamily="34" charset="0"/>
                <a:cs typeface="Arial" panose="020B0604020202020204" pitchFamily="34" charset="0"/>
              </a:rPr>
              <a:t>Inference</a:t>
            </a:r>
            <a:endParaRPr lang="en-IN" altLang="en-US" sz="2400" b="1">
              <a:solidFill>
                <a:schemeClr val="bg1"/>
              </a:solidFill>
              <a:latin typeface="Century Gothic" panose="020B0502020202020204" pitchFamily="34" charset="0"/>
              <a:cs typeface="Arial" panose="020B0604020202020204" pitchFamily="34" charset="0"/>
            </a:endParaRPr>
          </a:p>
        </p:txBody>
      </p:sp>
      <p:sp>
        <p:nvSpPr>
          <p:cNvPr id="36" name="文本框 19"/>
          <p:cNvSpPr txBox="1"/>
          <p:nvPr>
            <p:custDataLst>
              <p:tags r:id="rId2"/>
            </p:custDataLst>
          </p:nvPr>
        </p:nvSpPr>
        <p:spPr>
          <a:xfrm>
            <a:off x="643432" y="4057079"/>
            <a:ext cx="4940300" cy="2197735"/>
          </a:xfrm>
          <a:prstGeom prst="rect">
            <a:avLst/>
          </a:prstGeom>
        </p:spPr>
        <p:txBody>
          <a:bodyPr wrap="square">
            <a:spAutoFit/>
          </a:bodyPr>
          <a:lstStyle>
            <a:defPPr>
              <a:defRPr lang="zh-CN"/>
            </a:defPPr>
            <a:lvl1pPr>
              <a:lnSpc>
                <a:spcPct val="130000"/>
              </a:lnSpc>
              <a:spcBef>
                <a:spcPts val="1200"/>
              </a:spcBef>
              <a:buClr>
                <a:schemeClr val="accent6"/>
              </a:buClr>
              <a:defRPr sz="1400">
                <a:latin typeface="Arial" panose="020B0604020202020204" pitchFamily="34" charset="0"/>
                <a:ea typeface="Open Sans" panose="020B0606030504020204" pitchFamily="34" charset="0"/>
                <a:cs typeface="Arial" panose="020B0604020202020204" pitchFamily="34" charset="0"/>
              </a:defRPr>
            </a:lvl1pPr>
          </a:lstStyle>
          <a:p>
            <a:r>
              <a:rPr lang="en-IN" altLang="en-US" sz="1800" dirty="0">
                <a:solidFill>
                  <a:schemeClr val="tx1">
                    <a:lumMod val="75000"/>
                    <a:lumOff val="25000"/>
                  </a:schemeClr>
                </a:solidFill>
                <a:ea typeface="Arial" panose="020B0604020202020204" pitchFamily="34" charset="0"/>
              </a:rPr>
              <a:t>The analysis results and plot shows that </a:t>
            </a:r>
            <a:r>
              <a:rPr lang="en-IN" altLang="en-US" sz="1800" b="1" u="sng" dirty="0">
                <a:solidFill>
                  <a:schemeClr val="tx1">
                    <a:lumMod val="75000"/>
                    <a:lumOff val="25000"/>
                  </a:schemeClr>
                </a:solidFill>
                <a:ea typeface="Arial" panose="020B0604020202020204" pitchFamily="34" charset="0"/>
              </a:rPr>
              <a:t>yellow cab is more prefered </a:t>
            </a:r>
            <a:r>
              <a:rPr lang="en-IN" altLang="en-US" sz="1800" dirty="0">
                <a:solidFill>
                  <a:schemeClr val="tx1">
                    <a:lumMod val="75000"/>
                    <a:lumOff val="25000"/>
                  </a:schemeClr>
                </a:solidFill>
                <a:ea typeface="Arial" panose="020B0604020202020204" pitchFamily="34" charset="0"/>
              </a:rPr>
              <a:t>in winter than pink. </a:t>
            </a:r>
            <a:endParaRPr lang="en-IN" altLang="en-US" sz="1800" dirty="0">
              <a:solidFill>
                <a:schemeClr val="tx1">
                  <a:lumMod val="75000"/>
                  <a:lumOff val="25000"/>
                </a:schemeClr>
              </a:solidFill>
              <a:ea typeface="Arial" panose="020B0604020202020204" pitchFamily="34" charset="0"/>
            </a:endParaRPr>
          </a:p>
          <a:p>
            <a:r>
              <a:rPr lang="en-IN" altLang="en-US" sz="1800" dirty="0">
                <a:solidFill>
                  <a:schemeClr val="tx1">
                    <a:lumMod val="75000"/>
                    <a:lumOff val="25000"/>
                  </a:schemeClr>
                </a:solidFill>
                <a:ea typeface="Arial" panose="020B0604020202020204" pitchFamily="34" charset="0"/>
              </a:rPr>
              <a:t>Same also verifies in non winter seasons.</a:t>
            </a:r>
            <a:endParaRPr lang="en-IN" altLang="en-US" sz="1800" dirty="0">
              <a:solidFill>
                <a:schemeClr val="tx1">
                  <a:lumMod val="75000"/>
                  <a:lumOff val="25000"/>
                </a:schemeClr>
              </a:solidFill>
              <a:ea typeface="Arial" panose="020B0604020202020204" pitchFamily="34" charset="0"/>
            </a:endParaRPr>
          </a:p>
          <a:p>
            <a:r>
              <a:rPr lang="en-IN" altLang="en-US" sz="1800" dirty="0">
                <a:solidFill>
                  <a:schemeClr val="tx1">
                    <a:lumMod val="75000"/>
                    <a:lumOff val="25000"/>
                  </a:schemeClr>
                </a:solidFill>
                <a:ea typeface="Arial" panose="020B0604020202020204" pitchFamily="34" charset="0"/>
              </a:rPr>
              <a:t>Hypothesis true.</a:t>
            </a:r>
            <a:endParaRPr lang="en-IN" altLang="en-US" sz="1800" b="1" u="sng" dirty="0">
              <a:solidFill>
                <a:schemeClr val="tx1">
                  <a:lumMod val="75000"/>
                  <a:lumOff val="25000"/>
                </a:schemeClr>
              </a:solidFill>
              <a:ea typeface="Arial" panose="020B0604020202020204" pitchFamily="34" charset="0"/>
            </a:endParaRPr>
          </a:p>
        </p:txBody>
      </p:sp>
      <p:pic>
        <p:nvPicPr>
          <p:cNvPr id="104" name="Picture 103"/>
          <p:cNvPicPr/>
          <p:nvPr/>
        </p:nvPicPr>
        <p:blipFill>
          <a:blip r:embed="rId3"/>
          <a:stretch>
            <a:fillRect/>
          </a:stretch>
        </p:blipFill>
        <p:spPr>
          <a:xfrm>
            <a:off x="5930900" y="708660"/>
            <a:ext cx="5976620" cy="547941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7FAFD">
                <a:alpha val="100000"/>
              </a:srgbClr>
            </a:gs>
            <a:gs pos="74001">
              <a:srgbClr val="B5D2EC">
                <a:alpha val="100000"/>
              </a:srgbClr>
            </a:gs>
            <a:gs pos="83000">
              <a:srgbClr val="B5D2EC">
                <a:alpha val="100000"/>
              </a:srgbClr>
            </a:gs>
            <a:gs pos="100000">
              <a:srgbClr val="CEE1F2">
                <a:alpha val="100000"/>
              </a:srgbClr>
            </a:gs>
          </a:gsLst>
          <a:lin ang="5400000"/>
          <a:tileRect/>
        </a:gradFill>
        <a:effectLst/>
      </p:bgPr>
    </p:bg>
    <p:spTree>
      <p:nvGrpSpPr>
        <p:cNvPr id="1" name=""/>
        <p:cNvGrpSpPr/>
        <p:nvPr/>
      </p:nvGrpSpPr>
      <p:grpSpPr/>
      <p:grpSp>
        <p:nvGrpSpPr>
          <p:cNvPr id="248" name="Group 247"/>
          <p:cNvGrpSpPr/>
          <p:nvPr/>
        </p:nvGrpSpPr>
        <p:grpSpPr>
          <a:xfrm>
            <a:off x="704850" y="1995805"/>
            <a:ext cx="11040745" cy="4038386"/>
            <a:chOff x="1812848" y="1995224"/>
            <a:chExt cx="8592962" cy="3004566"/>
          </a:xfrm>
        </p:grpSpPr>
        <p:grpSp>
          <p:nvGrpSpPr>
            <p:cNvPr id="2" name="Group 1"/>
            <p:cNvGrpSpPr/>
            <p:nvPr/>
          </p:nvGrpSpPr>
          <p:grpSpPr>
            <a:xfrm>
              <a:off x="1812848" y="1995224"/>
              <a:ext cx="8592962" cy="2742019"/>
              <a:chOff x="1812848" y="1995224"/>
              <a:chExt cx="8592962" cy="2742019"/>
            </a:xfrm>
          </p:grpSpPr>
          <p:grpSp>
            <p:nvGrpSpPr>
              <p:cNvPr id="3" name="Group 2"/>
              <p:cNvGrpSpPr/>
              <p:nvPr/>
            </p:nvGrpSpPr>
            <p:grpSpPr>
              <a:xfrm>
                <a:off x="1812848" y="1995224"/>
                <a:ext cx="2108984" cy="2742019"/>
                <a:chOff x="812801" y="1865503"/>
                <a:chExt cx="2288820" cy="2975835"/>
              </a:xfrm>
              <a:solidFill>
                <a:schemeClr val="bg1">
                  <a:lumMod val="95000"/>
                </a:schemeClr>
              </a:solidFill>
            </p:grpSpPr>
            <p:grpSp>
              <p:nvGrpSpPr>
                <p:cNvPr id="4" name="Group 3"/>
                <p:cNvGrpSpPr/>
                <p:nvPr/>
              </p:nvGrpSpPr>
              <p:grpSpPr>
                <a:xfrm>
                  <a:off x="1771513" y="1865503"/>
                  <a:ext cx="327220" cy="720647"/>
                  <a:chOff x="6588125" y="1557338"/>
                  <a:chExt cx="815975" cy="1797051"/>
                </a:xfrm>
                <a:grpFill/>
              </p:grpSpPr>
              <p:sp>
                <p:nvSpPr>
                  <p:cNvPr id="47" name="Oval 4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4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 name="Group 4"/>
                <p:cNvGrpSpPr/>
                <p:nvPr/>
              </p:nvGrpSpPr>
              <p:grpSpPr>
                <a:xfrm>
                  <a:off x="1533420" y="2458735"/>
                  <a:ext cx="327220" cy="720647"/>
                  <a:chOff x="6588125" y="1557338"/>
                  <a:chExt cx="815975" cy="1797051"/>
                </a:xfrm>
                <a:grpFill/>
              </p:grpSpPr>
              <p:sp>
                <p:nvSpPr>
                  <p:cNvPr id="45" name="Oval 4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4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6" name="Group 5"/>
                <p:cNvGrpSpPr/>
                <p:nvPr/>
              </p:nvGrpSpPr>
              <p:grpSpPr>
                <a:xfrm>
                  <a:off x="2039260" y="2458735"/>
                  <a:ext cx="327220" cy="720647"/>
                  <a:chOff x="6588125" y="1557338"/>
                  <a:chExt cx="815975" cy="1797051"/>
                </a:xfrm>
                <a:grpFill/>
              </p:grpSpPr>
              <p:sp>
                <p:nvSpPr>
                  <p:cNvPr id="43" name="Oval 4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4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7" name="Group 6"/>
                <p:cNvGrpSpPr/>
                <p:nvPr/>
              </p:nvGrpSpPr>
              <p:grpSpPr>
                <a:xfrm>
                  <a:off x="1791478" y="3023294"/>
                  <a:ext cx="327220" cy="720647"/>
                  <a:chOff x="6588125" y="1557338"/>
                  <a:chExt cx="815975" cy="1797051"/>
                </a:xfrm>
                <a:grpFill/>
              </p:grpSpPr>
              <p:sp>
                <p:nvSpPr>
                  <p:cNvPr id="41" name="Oval 4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4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8" name="Group 7"/>
                <p:cNvGrpSpPr/>
                <p:nvPr/>
              </p:nvGrpSpPr>
              <p:grpSpPr>
                <a:xfrm>
                  <a:off x="2297318" y="3023294"/>
                  <a:ext cx="327220" cy="720647"/>
                  <a:chOff x="6588125" y="1557338"/>
                  <a:chExt cx="815975" cy="1797051"/>
                </a:xfrm>
                <a:grpFill/>
              </p:grpSpPr>
              <p:sp>
                <p:nvSpPr>
                  <p:cNvPr id="39" name="Oval 3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4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9" name="Group 8"/>
                <p:cNvGrpSpPr/>
                <p:nvPr/>
              </p:nvGrpSpPr>
              <p:grpSpPr>
                <a:xfrm>
                  <a:off x="1304118" y="3023294"/>
                  <a:ext cx="327220" cy="720647"/>
                  <a:chOff x="6588125" y="1557338"/>
                  <a:chExt cx="815975" cy="1797051"/>
                </a:xfrm>
                <a:grpFill/>
              </p:grpSpPr>
              <p:sp>
                <p:nvSpPr>
                  <p:cNvPr id="37" name="Oval 3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3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 name="Group 9"/>
                <p:cNvGrpSpPr/>
                <p:nvPr/>
              </p:nvGrpSpPr>
              <p:grpSpPr>
                <a:xfrm>
                  <a:off x="2014501" y="3608573"/>
                  <a:ext cx="327220" cy="720647"/>
                  <a:chOff x="6588125" y="1557338"/>
                  <a:chExt cx="815975" cy="1797051"/>
                </a:xfrm>
                <a:grpFill/>
              </p:grpSpPr>
              <p:sp>
                <p:nvSpPr>
                  <p:cNvPr id="35" name="Oval 3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3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1" name="Group 10"/>
                <p:cNvGrpSpPr/>
                <p:nvPr/>
              </p:nvGrpSpPr>
              <p:grpSpPr>
                <a:xfrm>
                  <a:off x="2520340" y="3608573"/>
                  <a:ext cx="327220" cy="720647"/>
                  <a:chOff x="6588125" y="1557338"/>
                  <a:chExt cx="815975" cy="1797051"/>
                </a:xfrm>
                <a:grpFill/>
              </p:grpSpPr>
              <p:sp>
                <p:nvSpPr>
                  <p:cNvPr id="33" name="Oval 3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3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2" name="Group 11"/>
                <p:cNvGrpSpPr/>
                <p:nvPr/>
              </p:nvGrpSpPr>
              <p:grpSpPr>
                <a:xfrm>
                  <a:off x="1527141" y="3608573"/>
                  <a:ext cx="327220" cy="720647"/>
                  <a:chOff x="6588125" y="1557338"/>
                  <a:chExt cx="815975" cy="1797051"/>
                </a:xfrm>
                <a:grpFill/>
              </p:grpSpPr>
              <p:sp>
                <p:nvSpPr>
                  <p:cNvPr id="31" name="Oval 3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3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3" name="Group 12"/>
                <p:cNvGrpSpPr/>
                <p:nvPr/>
              </p:nvGrpSpPr>
              <p:grpSpPr>
                <a:xfrm>
                  <a:off x="1053601" y="3608573"/>
                  <a:ext cx="327220" cy="720647"/>
                  <a:chOff x="6588125" y="1557338"/>
                  <a:chExt cx="815975" cy="1797051"/>
                </a:xfrm>
                <a:grpFill/>
              </p:grpSpPr>
              <p:sp>
                <p:nvSpPr>
                  <p:cNvPr id="29" name="Oval 2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3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4" name="Group 13"/>
                <p:cNvGrpSpPr/>
                <p:nvPr/>
              </p:nvGrpSpPr>
              <p:grpSpPr>
                <a:xfrm>
                  <a:off x="2268561" y="4120691"/>
                  <a:ext cx="327220" cy="720647"/>
                  <a:chOff x="6588125" y="1557338"/>
                  <a:chExt cx="815975" cy="1797051"/>
                </a:xfrm>
                <a:grpFill/>
              </p:grpSpPr>
              <p:sp>
                <p:nvSpPr>
                  <p:cNvPr id="27" name="Oval 2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5" name="Group 14"/>
                <p:cNvGrpSpPr/>
                <p:nvPr/>
              </p:nvGrpSpPr>
              <p:grpSpPr>
                <a:xfrm>
                  <a:off x="2774401" y="4120691"/>
                  <a:ext cx="327220" cy="720647"/>
                  <a:chOff x="6588125" y="1557338"/>
                  <a:chExt cx="815975" cy="1797051"/>
                </a:xfrm>
                <a:grpFill/>
              </p:grpSpPr>
              <p:sp>
                <p:nvSpPr>
                  <p:cNvPr id="25" name="Oval 2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6" name="Group 15"/>
                <p:cNvGrpSpPr/>
                <p:nvPr/>
              </p:nvGrpSpPr>
              <p:grpSpPr>
                <a:xfrm>
                  <a:off x="1781201" y="4120691"/>
                  <a:ext cx="327220" cy="720647"/>
                  <a:chOff x="6588125" y="1557338"/>
                  <a:chExt cx="815975" cy="1797051"/>
                </a:xfrm>
                <a:grpFill/>
              </p:grpSpPr>
              <p:sp>
                <p:nvSpPr>
                  <p:cNvPr id="23" name="Oval 2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 name="Group 16"/>
                <p:cNvGrpSpPr/>
                <p:nvPr/>
              </p:nvGrpSpPr>
              <p:grpSpPr>
                <a:xfrm>
                  <a:off x="1307661" y="4120691"/>
                  <a:ext cx="327220" cy="720647"/>
                  <a:chOff x="6588125" y="1557338"/>
                  <a:chExt cx="815975" cy="1797051"/>
                </a:xfrm>
                <a:grpFill/>
              </p:grpSpPr>
              <p:sp>
                <p:nvSpPr>
                  <p:cNvPr id="21" name="Oval 2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8" name="Group 17"/>
                <p:cNvGrpSpPr/>
                <p:nvPr/>
              </p:nvGrpSpPr>
              <p:grpSpPr>
                <a:xfrm>
                  <a:off x="812801" y="4120691"/>
                  <a:ext cx="327220" cy="720647"/>
                  <a:chOff x="6588125" y="1557338"/>
                  <a:chExt cx="815975" cy="1797051"/>
                </a:xfrm>
                <a:grpFill/>
              </p:grpSpPr>
              <p:sp>
                <p:nvSpPr>
                  <p:cNvPr id="19" name="Oval 1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grpSp>
            <p:nvGrpSpPr>
              <p:cNvPr id="49" name="Group 48"/>
              <p:cNvGrpSpPr/>
              <p:nvPr/>
            </p:nvGrpSpPr>
            <p:grpSpPr>
              <a:xfrm>
                <a:off x="5066211" y="1995224"/>
                <a:ext cx="2108984" cy="2742019"/>
                <a:chOff x="3556001" y="1865503"/>
                <a:chExt cx="2288820" cy="2975835"/>
              </a:xfrm>
              <a:solidFill>
                <a:schemeClr val="bg1">
                  <a:lumMod val="95000"/>
                </a:schemeClr>
              </a:solidFill>
            </p:grpSpPr>
            <p:grpSp>
              <p:nvGrpSpPr>
                <p:cNvPr id="50" name="Group 49"/>
                <p:cNvGrpSpPr/>
                <p:nvPr/>
              </p:nvGrpSpPr>
              <p:grpSpPr>
                <a:xfrm>
                  <a:off x="4514713" y="1865503"/>
                  <a:ext cx="327220" cy="720647"/>
                  <a:chOff x="6588125" y="1557338"/>
                  <a:chExt cx="815975" cy="1797051"/>
                </a:xfrm>
                <a:grpFill/>
              </p:grpSpPr>
              <p:sp>
                <p:nvSpPr>
                  <p:cNvPr id="93" name="Oval 9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9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1" name="Group 50"/>
                <p:cNvGrpSpPr/>
                <p:nvPr/>
              </p:nvGrpSpPr>
              <p:grpSpPr>
                <a:xfrm>
                  <a:off x="4276620" y="2458735"/>
                  <a:ext cx="327220" cy="720647"/>
                  <a:chOff x="6588125" y="1557338"/>
                  <a:chExt cx="815975" cy="1797051"/>
                </a:xfrm>
                <a:grpFill/>
              </p:grpSpPr>
              <p:sp>
                <p:nvSpPr>
                  <p:cNvPr id="91" name="Oval 9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9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2" name="Group 51"/>
                <p:cNvGrpSpPr/>
                <p:nvPr/>
              </p:nvGrpSpPr>
              <p:grpSpPr>
                <a:xfrm>
                  <a:off x="4782460" y="2458735"/>
                  <a:ext cx="327220" cy="720647"/>
                  <a:chOff x="6588125" y="1557338"/>
                  <a:chExt cx="815975" cy="1797051"/>
                </a:xfrm>
                <a:grpFill/>
              </p:grpSpPr>
              <p:sp>
                <p:nvSpPr>
                  <p:cNvPr id="89" name="Oval 8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9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3" name="Group 52"/>
                <p:cNvGrpSpPr/>
                <p:nvPr/>
              </p:nvGrpSpPr>
              <p:grpSpPr>
                <a:xfrm>
                  <a:off x="4534678" y="3023294"/>
                  <a:ext cx="327220" cy="720647"/>
                  <a:chOff x="6588125" y="1557338"/>
                  <a:chExt cx="815975" cy="1797051"/>
                </a:xfrm>
                <a:grpFill/>
              </p:grpSpPr>
              <p:sp>
                <p:nvSpPr>
                  <p:cNvPr id="87" name="Oval 8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8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4" name="Group 53"/>
                <p:cNvGrpSpPr/>
                <p:nvPr/>
              </p:nvGrpSpPr>
              <p:grpSpPr>
                <a:xfrm>
                  <a:off x="5040518" y="3023294"/>
                  <a:ext cx="327220" cy="720647"/>
                  <a:chOff x="6588125" y="1557338"/>
                  <a:chExt cx="815975" cy="1797051"/>
                </a:xfrm>
                <a:grpFill/>
              </p:grpSpPr>
              <p:sp>
                <p:nvSpPr>
                  <p:cNvPr id="85" name="Oval 8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8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5" name="Group 54"/>
                <p:cNvGrpSpPr/>
                <p:nvPr/>
              </p:nvGrpSpPr>
              <p:grpSpPr>
                <a:xfrm>
                  <a:off x="4047318" y="3023294"/>
                  <a:ext cx="327220" cy="720647"/>
                  <a:chOff x="6588125" y="1557338"/>
                  <a:chExt cx="815975" cy="1797051"/>
                </a:xfrm>
                <a:grpFill/>
              </p:grpSpPr>
              <p:sp>
                <p:nvSpPr>
                  <p:cNvPr id="83" name="Oval 8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8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6" name="Group 55"/>
                <p:cNvGrpSpPr/>
                <p:nvPr/>
              </p:nvGrpSpPr>
              <p:grpSpPr>
                <a:xfrm>
                  <a:off x="4757701" y="3608573"/>
                  <a:ext cx="327220" cy="720647"/>
                  <a:chOff x="6588125" y="1557338"/>
                  <a:chExt cx="815975" cy="1797051"/>
                </a:xfrm>
                <a:grpFill/>
              </p:grpSpPr>
              <p:sp>
                <p:nvSpPr>
                  <p:cNvPr id="81" name="Oval 8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8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7" name="Group 56"/>
                <p:cNvGrpSpPr/>
                <p:nvPr/>
              </p:nvGrpSpPr>
              <p:grpSpPr>
                <a:xfrm>
                  <a:off x="5263540" y="3608573"/>
                  <a:ext cx="327220" cy="720647"/>
                  <a:chOff x="6588125" y="1557338"/>
                  <a:chExt cx="815975" cy="1797051"/>
                </a:xfrm>
                <a:grpFill/>
              </p:grpSpPr>
              <p:sp>
                <p:nvSpPr>
                  <p:cNvPr id="79" name="Oval 7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8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8" name="Group 57"/>
                <p:cNvGrpSpPr/>
                <p:nvPr/>
              </p:nvGrpSpPr>
              <p:grpSpPr>
                <a:xfrm>
                  <a:off x="4270341" y="3608573"/>
                  <a:ext cx="327220" cy="720647"/>
                  <a:chOff x="6588125" y="1557338"/>
                  <a:chExt cx="815975" cy="1797051"/>
                </a:xfrm>
                <a:grpFill/>
              </p:grpSpPr>
              <p:sp>
                <p:nvSpPr>
                  <p:cNvPr id="77" name="Oval 7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7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59" name="Group 58"/>
                <p:cNvGrpSpPr/>
                <p:nvPr/>
              </p:nvGrpSpPr>
              <p:grpSpPr>
                <a:xfrm>
                  <a:off x="3796801" y="3608573"/>
                  <a:ext cx="327220" cy="720647"/>
                  <a:chOff x="6588125" y="1557338"/>
                  <a:chExt cx="815975" cy="1797051"/>
                </a:xfrm>
                <a:grpFill/>
              </p:grpSpPr>
              <p:sp>
                <p:nvSpPr>
                  <p:cNvPr id="75" name="Oval 7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7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60" name="Group 59"/>
                <p:cNvGrpSpPr/>
                <p:nvPr/>
              </p:nvGrpSpPr>
              <p:grpSpPr>
                <a:xfrm>
                  <a:off x="5011761" y="4120691"/>
                  <a:ext cx="327220" cy="720647"/>
                  <a:chOff x="6588125" y="1557338"/>
                  <a:chExt cx="815975" cy="1797051"/>
                </a:xfrm>
                <a:grpFill/>
              </p:grpSpPr>
              <p:sp>
                <p:nvSpPr>
                  <p:cNvPr id="73" name="Oval 7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7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61" name="Group 60"/>
                <p:cNvGrpSpPr/>
                <p:nvPr/>
              </p:nvGrpSpPr>
              <p:grpSpPr>
                <a:xfrm>
                  <a:off x="5517601" y="4120691"/>
                  <a:ext cx="327220" cy="720647"/>
                  <a:chOff x="6588125" y="1557338"/>
                  <a:chExt cx="815975" cy="1797051"/>
                </a:xfrm>
                <a:grpFill/>
              </p:grpSpPr>
              <p:sp>
                <p:nvSpPr>
                  <p:cNvPr id="71" name="Oval 7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7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62" name="Group 61"/>
                <p:cNvGrpSpPr/>
                <p:nvPr/>
              </p:nvGrpSpPr>
              <p:grpSpPr>
                <a:xfrm>
                  <a:off x="4524401" y="4120691"/>
                  <a:ext cx="327220" cy="720647"/>
                  <a:chOff x="6588125" y="1557338"/>
                  <a:chExt cx="815975" cy="1797051"/>
                </a:xfrm>
                <a:grpFill/>
              </p:grpSpPr>
              <p:sp>
                <p:nvSpPr>
                  <p:cNvPr id="69" name="Oval 6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7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63" name="Group 62"/>
                <p:cNvGrpSpPr/>
                <p:nvPr/>
              </p:nvGrpSpPr>
              <p:grpSpPr>
                <a:xfrm>
                  <a:off x="4050861" y="4120691"/>
                  <a:ext cx="327220" cy="720647"/>
                  <a:chOff x="6588125" y="1557338"/>
                  <a:chExt cx="815975" cy="1797051"/>
                </a:xfrm>
                <a:grpFill/>
              </p:grpSpPr>
              <p:sp>
                <p:nvSpPr>
                  <p:cNvPr id="67" name="Oval 6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6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64" name="Group 63"/>
                <p:cNvGrpSpPr/>
                <p:nvPr/>
              </p:nvGrpSpPr>
              <p:grpSpPr>
                <a:xfrm>
                  <a:off x="3556001" y="4120691"/>
                  <a:ext cx="327220" cy="720647"/>
                  <a:chOff x="6588125" y="1557338"/>
                  <a:chExt cx="815975" cy="1797051"/>
                </a:xfrm>
                <a:grpFill/>
              </p:grpSpPr>
              <p:sp>
                <p:nvSpPr>
                  <p:cNvPr id="65" name="Oval 6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6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grpSp>
            <p:nvGrpSpPr>
              <p:cNvPr id="97" name="Group 96"/>
              <p:cNvGrpSpPr/>
              <p:nvPr/>
            </p:nvGrpSpPr>
            <p:grpSpPr>
              <a:xfrm>
                <a:off x="8296826" y="1995224"/>
                <a:ext cx="2108984" cy="2742019"/>
                <a:chOff x="6274513" y="1865503"/>
                <a:chExt cx="2288820" cy="2975835"/>
              </a:xfrm>
              <a:solidFill>
                <a:schemeClr val="bg1">
                  <a:lumMod val="95000"/>
                </a:schemeClr>
              </a:solidFill>
            </p:grpSpPr>
            <p:grpSp>
              <p:nvGrpSpPr>
                <p:cNvPr id="98" name="Group 97"/>
                <p:cNvGrpSpPr/>
                <p:nvPr/>
              </p:nvGrpSpPr>
              <p:grpSpPr>
                <a:xfrm>
                  <a:off x="7233225" y="1865503"/>
                  <a:ext cx="327220" cy="720647"/>
                  <a:chOff x="6588125" y="1557338"/>
                  <a:chExt cx="815975" cy="1797051"/>
                </a:xfrm>
                <a:grpFill/>
              </p:grpSpPr>
              <p:sp>
                <p:nvSpPr>
                  <p:cNvPr id="141" name="Oval 14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4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99" name="Group 98"/>
                <p:cNvGrpSpPr/>
                <p:nvPr/>
              </p:nvGrpSpPr>
              <p:grpSpPr>
                <a:xfrm>
                  <a:off x="6995132" y="2458735"/>
                  <a:ext cx="327220" cy="720647"/>
                  <a:chOff x="6588125" y="1557338"/>
                  <a:chExt cx="815975" cy="1797051"/>
                </a:xfrm>
                <a:grpFill/>
              </p:grpSpPr>
              <p:sp>
                <p:nvSpPr>
                  <p:cNvPr id="139" name="Oval 13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4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0" name="Group 99"/>
                <p:cNvGrpSpPr/>
                <p:nvPr/>
              </p:nvGrpSpPr>
              <p:grpSpPr>
                <a:xfrm>
                  <a:off x="7500972" y="2458735"/>
                  <a:ext cx="327220" cy="720647"/>
                  <a:chOff x="6588125" y="1557338"/>
                  <a:chExt cx="815975" cy="1797051"/>
                </a:xfrm>
                <a:grpFill/>
              </p:grpSpPr>
              <p:sp>
                <p:nvSpPr>
                  <p:cNvPr id="137" name="Oval 13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3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1" name="Group 100"/>
                <p:cNvGrpSpPr/>
                <p:nvPr/>
              </p:nvGrpSpPr>
              <p:grpSpPr>
                <a:xfrm>
                  <a:off x="7253190" y="3023294"/>
                  <a:ext cx="327220" cy="720647"/>
                  <a:chOff x="6588125" y="1557338"/>
                  <a:chExt cx="815975" cy="1797051"/>
                </a:xfrm>
                <a:grpFill/>
              </p:grpSpPr>
              <p:sp>
                <p:nvSpPr>
                  <p:cNvPr id="135" name="Oval 13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3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2" name="Group 101"/>
                <p:cNvGrpSpPr/>
                <p:nvPr/>
              </p:nvGrpSpPr>
              <p:grpSpPr>
                <a:xfrm>
                  <a:off x="7759030" y="3023294"/>
                  <a:ext cx="327220" cy="720647"/>
                  <a:chOff x="6588125" y="1557338"/>
                  <a:chExt cx="815975" cy="1797051"/>
                </a:xfrm>
                <a:grpFill/>
              </p:grpSpPr>
              <p:sp>
                <p:nvSpPr>
                  <p:cNvPr id="133" name="Oval 13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3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3" name="Group 102"/>
                <p:cNvGrpSpPr/>
                <p:nvPr/>
              </p:nvGrpSpPr>
              <p:grpSpPr>
                <a:xfrm>
                  <a:off x="6765830" y="3023294"/>
                  <a:ext cx="327220" cy="720647"/>
                  <a:chOff x="6588125" y="1557338"/>
                  <a:chExt cx="815975" cy="1797051"/>
                </a:xfrm>
                <a:grpFill/>
              </p:grpSpPr>
              <p:sp>
                <p:nvSpPr>
                  <p:cNvPr id="131" name="Oval 13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3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4" name="Group 103"/>
                <p:cNvGrpSpPr/>
                <p:nvPr/>
              </p:nvGrpSpPr>
              <p:grpSpPr>
                <a:xfrm>
                  <a:off x="7476213" y="3608573"/>
                  <a:ext cx="327220" cy="720647"/>
                  <a:chOff x="6588125" y="1557338"/>
                  <a:chExt cx="815975" cy="1797051"/>
                </a:xfrm>
                <a:grpFill/>
              </p:grpSpPr>
              <p:sp>
                <p:nvSpPr>
                  <p:cNvPr id="129" name="Oval 12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3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5" name="Group 104"/>
                <p:cNvGrpSpPr/>
                <p:nvPr/>
              </p:nvGrpSpPr>
              <p:grpSpPr>
                <a:xfrm>
                  <a:off x="7982052" y="3608573"/>
                  <a:ext cx="327220" cy="720647"/>
                  <a:chOff x="6588125" y="1557338"/>
                  <a:chExt cx="815975" cy="1797051"/>
                </a:xfrm>
                <a:grpFill/>
              </p:grpSpPr>
              <p:sp>
                <p:nvSpPr>
                  <p:cNvPr id="127" name="Oval 12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2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6" name="Group 105"/>
                <p:cNvGrpSpPr/>
                <p:nvPr/>
              </p:nvGrpSpPr>
              <p:grpSpPr>
                <a:xfrm>
                  <a:off x="6988853" y="3608573"/>
                  <a:ext cx="327220" cy="720647"/>
                  <a:chOff x="6588125" y="1557338"/>
                  <a:chExt cx="815975" cy="1797051"/>
                </a:xfrm>
                <a:grpFill/>
              </p:grpSpPr>
              <p:sp>
                <p:nvSpPr>
                  <p:cNvPr id="125" name="Oval 12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2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7" name="Group 106"/>
                <p:cNvGrpSpPr/>
                <p:nvPr/>
              </p:nvGrpSpPr>
              <p:grpSpPr>
                <a:xfrm>
                  <a:off x="6515313" y="3608573"/>
                  <a:ext cx="327220" cy="720647"/>
                  <a:chOff x="6588125" y="1557338"/>
                  <a:chExt cx="815975" cy="1797051"/>
                </a:xfrm>
                <a:grpFill/>
              </p:grpSpPr>
              <p:sp>
                <p:nvSpPr>
                  <p:cNvPr id="123" name="Oval 12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2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8" name="Group 107"/>
                <p:cNvGrpSpPr/>
                <p:nvPr/>
              </p:nvGrpSpPr>
              <p:grpSpPr>
                <a:xfrm>
                  <a:off x="7730273" y="4120691"/>
                  <a:ext cx="327220" cy="720647"/>
                  <a:chOff x="6588125" y="1557338"/>
                  <a:chExt cx="815975" cy="1797051"/>
                </a:xfrm>
                <a:grpFill/>
              </p:grpSpPr>
              <p:sp>
                <p:nvSpPr>
                  <p:cNvPr id="121" name="Oval 12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2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09" name="Group 108"/>
                <p:cNvGrpSpPr/>
                <p:nvPr/>
              </p:nvGrpSpPr>
              <p:grpSpPr>
                <a:xfrm>
                  <a:off x="8236113" y="4120691"/>
                  <a:ext cx="327220" cy="720647"/>
                  <a:chOff x="6588125" y="1557338"/>
                  <a:chExt cx="815975" cy="1797051"/>
                </a:xfrm>
                <a:grpFill/>
              </p:grpSpPr>
              <p:sp>
                <p:nvSpPr>
                  <p:cNvPr id="119" name="Oval 11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2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10" name="Group 109"/>
                <p:cNvGrpSpPr/>
                <p:nvPr/>
              </p:nvGrpSpPr>
              <p:grpSpPr>
                <a:xfrm>
                  <a:off x="7242913" y="4120691"/>
                  <a:ext cx="327220" cy="720647"/>
                  <a:chOff x="6588125" y="1557338"/>
                  <a:chExt cx="815975" cy="1797051"/>
                </a:xfrm>
                <a:grpFill/>
              </p:grpSpPr>
              <p:sp>
                <p:nvSpPr>
                  <p:cNvPr id="117" name="Oval 11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1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11" name="Group 110"/>
                <p:cNvGrpSpPr/>
                <p:nvPr/>
              </p:nvGrpSpPr>
              <p:grpSpPr>
                <a:xfrm>
                  <a:off x="6769373" y="4120691"/>
                  <a:ext cx="327220" cy="720647"/>
                  <a:chOff x="6588125" y="1557338"/>
                  <a:chExt cx="815975" cy="1797051"/>
                </a:xfrm>
                <a:grpFill/>
              </p:grpSpPr>
              <p:sp>
                <p:nvSpPr>
                  <p:cNvPr id="115" name="Oval 11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1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12" name="Group 111"/>
                <p:cNvGrpSpPr/>
                <p:nvPr/>
              </p:nvGrpSpPr>
              <p:grpSpPr>
                <a:xfrm>
                  <a:off x="6274513" y="4120691"/>
                  <a:ext cx="327220" cy="720647"/>
                  <a:chOff x="6588125" y="1557338"/>
                  <a:chExt cx="815975" cy="1797051"/>
                </a:xfrm>
                <a:grpFill/>
              </p:grpSpPr>
              <p:sp>
                <p:nvSpPr>
                  <p:cNvPr id="113" name="Oval 11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1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grpSp>
        <p:grpSp>
          <p:nvGrpSpPr>
            <p:cNvPr id="21508" name="Group 246"/>
            <p:cNvGrpSpPr/>
            <p:nvPr/>
          </p:nvGrpSpPr>
          <p:grpSpPr>
            <a:xfrm>
              <a:off x="2359259" y="4725774"/>
              <a:ext cx="7554296" cy="274016"/>
              <a:chOff x="2359259" y="4725774"/>
              <a:chExt cx="7554296" cy="274016"/>
            </a:xfrm>
          </p:grpSpPr>
          <p:sp>
            <p:nvSpPr>
              <p:cNvPr id="21509" name="TextBox 285"/>
              <p:cNvSpPr txBox="1"/>
              <p:nvPr/>
            </p:nvSpPr>
            <p:spPr>
              <a:xfrm>
                <a:off x="2359259" y="4725774"/>
                <a:ext cx="1149261" cy="274016"/>
              </a:xfrm>
              <a:prstGeom prst="rect">
                <a:avLst/>
              </a:prstGeom>
              <a:noFill/>
              <a:ln w="9525">
                <a:noFill/>
              </a:ln>
            </p:spPr>
            <p:txBody>
              <a:bodyPr wrap="square" anchor="t" anchorCtr="0">
                <a:spAutoFit/>
              </a:bodyPr>
              <a:p>
                <a:pPr algn="ctr"/>
                <a:r>
                  <a:rPr lang="en-IN" altLang="en-US" b="1" dirty="0">
                    <a:solidFill>
                      <a:srgbClr val="404040"/>
                    </a:solidFill>
                    <a:latin typeface="Arial" panose="020B0604020202020204" pitchFamily="34" charset="0"/>
                    <a:ea typeface="Microsoft YaHei" panose="020B0503020204020204" pitchFamily="34" charset="-122"/>
                    <a:sym typeface="Arial" panose="020B0604020202020204" pitchFamily="34" charset="0"/>
                  </a:rPr>
                  <a:t>Pink Cab</a:t>
                </a:r>
                <a:endParaRPr lang="en-IN" altLang="en-US" b="1" dirty="0">
                  <a:solidFill>
                    <a:srgbClr val="40404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1510" name="TextBox 286"/>
              <p:cNvSpPr txBox="1"/>
              <p:nvPr/>
            </p:nvSpPr>
            <p:spPr>
              <a:xfrm>
                <a:off x="5621674" y="4725774"/>
                <a:ext cx="1149261" cy="274016"/>
              </a:xfrm>
              <a:prstGeom prst="rect">
                <a:avLst/>
              </a:prstGeom>
              <a:noFill/>
              <a:ln w="9525">
                <a:noFill/>
              </a:ln>
            </p:spPr>
            <p:txBody>
              <a:bodyPr wrap="square" anchor="t" anchorCtr="0">
                <a:spAutoFit/>
              </a:bodyPr>
              <a:p>
                <a:pPr algn="ctr"/>
                <a:r>
                  <a:rPr lang="en-US" altLang="zh-CN" b="1" dirty="0">
                    <a:solidFill>
                      <a:srgbClr val="404040"/>
                    </a:solidFill>
                    <a:latin typeface="Arial" panose="020B0604020202020204" pitchFamily="34" charset="0"/>
                    <a:ea typeface="Microsoft YaHei" panose="020B0503020204020204" pitchFamily="34" charset="-122"/>
                    <a:sym typeface="Arial" panose="020B0604020202020204" pitchFamily="34" charset="0"/>
                  </a:rPr>
                  <a:t>20</a:t>
                </a:r>
                <a:r>
                  <a:rPr lang="en-IN" altLang="en-US" b="1" dirty="0">
                    <a:solidFill>
                      <a:srgbClr val="404040"/>
                    </a:solidFill>
                    <a:latin typeface="Arial" panose="020B0604020202020204" pitchFamily="34" charset="0"/>
                    <a:ea typeface="Microsoft YaHei" panose="020B0503020204020204" pitchFamily="34" charset="-122"/>
                    <a:sym typeface="Arial" panose="020B0604020202020204" pitchFamily="34" charset="0"/>
                  </a:rPr>
                  <a:t>12</a:t>
                </a:r>
                <a:endParaRPr lang="en-IN" altLang="en-US" b="1" dirty="0">
                  <a:solidFill>
                    <a:srgbClr val="404040"/>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1511" name="TextBox 287"/>
              <p:cNvSpPr txBox="1"/>
              <p:nvPr/>
            </p:nvSpPr>
            <p:spPr>
              <a:xfrm>
                <a:off x="8764294" y="4725774"/>
                <a:ext cx="1149261" cy="274016"/>
              </a:xfrm>
              <a:prstGeom prst="rect">
                <a:avLst/>
              </a:prstGeom>
              <a:noFill/>
              <a:ln w="9525">
                <a:noFill/>
              </a:ln>
            </p:spPr>
            <p:txBody>
              <a:bodyPr wrap="square" anchor="t" anchorCtr="0">
                <a:spAutoFit/>
              </a:bodyPr>
              <a:p>
                <a:pPr algn="ctr"/>
                <a:r>
                  <a:rPr lang="en-IN" b="1" dirty="0">
                    <a:solidFill>
                      <a:srgbClr val="404040"/>
                    </a:solidFill>
                    <a:latin typeface="Arial" panose="020B0604020202020204" pitchFamily="34" charset="0"/>
                    <a:ea typeface="Microsoft YaHei" panose="020B0503020204020204" pitchFamily="34" charset="-122"/>
                    <a:sym typeface="Arial" panose="020B0604020202020204" pitchFamily="34" charset="0"/>
                  </a:rPr>
                  <a:t>Yellow Cab</a:t>
                </a:r>
                <a:endParaRPr lang="en-IN" b="1" dirty="0">
                  <a:solidFill>
                    <a:srgbClr val="404040"/>
                  </a:solidFill>
                  <a:latin typeface="Arial" panose="020B0604020202020204" pitchFamily="34" charset="0"/>
                  <a:ea typeface="Microsoft YaHei" panose="020B0503020204020204" pitchFamily="34" charset="-122"/>
                  <a:sym typeface="Arial" panose="020B0604020202020204" pitchFamily="34" charset="0"/>
                </a:endParaRPr>
              </a:p>
            </p:txBody>
          </p:sp>
        </p:grpSp>
      </p:grpSp>
      <p:sp>
        <p:nvSpPr>
          <p:cNvPr id="147" name="Rectangle 146"/>
          <p:cNvSpPr/>
          <p:nvPr/>
        </p:nvSpPr>
        <p:spPr>
          <a:xfrm>
            <a:off x="2124076" y="277813"/>
            <a:ext cx="7943850" cy="768350"/>
          </a:xfrm>
          <a:prstGeom prst="rect">
            <a:avLst/>
          </a:prstGeom>
        </p:spPr>
        <p:txBody>
          <a:bodyPr wrap="none">
            <a:spAutoFit/>
          </a:bodyPr>
          <a:lstStyle/>
          <a:p>
            <a:pPr algn="ctr" fontAlgn="auto"/>
            <a:r>
              <a:rPr lang="en-IN" sz="4400" b="1" strike="noStrike" noProof="1" dirty="0">
                <a:solidFill>
                  <a:schemeClr val="tx1">
                    <a:lumMod val="65000"/>
                    <a:lumOff val="35000"/>
                  </a:schemeClr>
                </a:solidFill>
                <a:latin typeface="Arial" panose="020B0604020202020204" pitchFamily="34" charset="0"/>
                <a:ea typeface="Microsoft YaHei" panose="020B0503020204020204" pitchFamily="34" charset="-122"/>
                <a:cs typeface="+mn-cs"/>
                <a:sym typeface="Arial" panose="020B0604020202020204" pitchFamily="34" charset="0"/>
              </a:rPr>
              <a:t>Yellow vs Pink Cab Company</a:t>
            </a:r>
            <a:endParaRPr lang="en-IN" sz="4400" b="1" strike="noStrike" noProof="1" dirty="0">
              <a:solidFill>
                <a:schemeClr val="tx1">
                  <a:lumMod val="65000"/>
                  <a:lumOff val="35000"/>
                </a:schemeClr>
              </a:solidFill>
              <a:uFillTx/>
              <a:latin typeface="Arial" panose="020B0604020202020204" pitchFamily="34" charset="0"/>
              <a:ea typeface="Microsoft YaHei" panose="020B0503020204020204" pitchFamily="34" charset="-122"/>
              <a:cs typeface="+mn-cs"/>
              <a:sym typeface="Arial" panose="020B0604020202020204" pitchFamily="34" charset="0"/>
            </a:endParaRPr>
          </a:p>
        </p:txBody>
      </p:sp>
      <p:sp>
        <p:nvSpPr>
          <p:cNvPr id="148" name="Rectangle 147"/>
          <p:cNvSpPr/>
          <p:nvPr/>
        </p:nvSpPr>
        <p:spPr>
          <a:xfrm>
            <a:off x="355600" y="1120775"/>
            <a:ext cx="11549380" cy="337185"/>
          </a:xfrm>
          <a:prstGeom prst="rect">
            <a:avLst/>
          </a:prstGeom>
          <a:noFill/>
          <a:ln w="9525">
            <a:noFill/>
          </a:ln>
        </p:spPr>
        <p:txBody>
          <a:bodyPr wrap="square" anchor="t" anchorCtr="0">
            <a:spAutoFit/>
          </a:bodyPr>
          <a:p>
            <a:pPr algn="ctr"/>
            <a:r>
              <a:rPr lang="en-IN" sz="16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rPr>
              <a:t>The data from 2018 to 2020 gave the statistics about the yellow cab vs pink cab company as follows</a:t>
            </a:r>
            <a:endParaRPr lang="en-IN" sz="16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1516" name="TextBox 151"/>
          <p:cNvSpPr txBox="1"/>
          <p:nvPr/>
        </p:nvSpPr>
        <p:spPr>
          <a:xfrm>
            <a:off x="11447463" y="6553200"/>
            <a:ext cx="557212" cy="307975"/>
          </a:xfrm>
          <a:prstGeom prst="rect">
            <a:avLst/>
          </a:prstGeom>
          <a:noFill/>
          <a:ln w="9525">
            <a:noFill/>
          </a:ln>
        </p:spPr>
        <p:txBody>
          <a:bodyPr wrap="square" anchor="t" anchorCtr="0">
            <a:spAutoFit/>
          </a:bodyPr>
          <a:p>
            <a:pPr algn="ctr"/>
            <a:fld id="{9A0DB2DC-4C9A-4742-B13C-FB6460FD3503}" type="slidenum">
              <a:rPr lang="en-US" altLang="zh-CN" sz="1400">
                <a:solidFill>
                  <a:srgbClr val="595959"/>
                </a:solidFill>
                <a:latin typeface="Arial" panose="020B0604020202020204" pitchFamily="34" charset="0"/>
                <a:ea typeface="Microsoft YaHei" panose="020B0503020204020204" pitchFamily="34" charset="-122"/>
                <a:sym typeface="Arial" panose="020B0604020202020204" pitchFamily="34" charset="0"/>
              </a:rPr>
            </a:fld>
            <a:endParaRPr lang="en-US" altLang="zh-CN" sz="1400" dirty="0">
              <a:solidFill>
                <a:srgbClr val="595959"/>
              </a:solidFill>
              <a:latin typeface="Arial" panose="020B0604020202020204" pitchFamily="34" charset="0"/>
              <a:ea typeface="Microsoft YaHei" panose="020B0503020204020204" pitchFamily="34" charset="-122"/>
              <a:sym typeface="Arial" panose="020B0604020202020204" pitchFamily="34" charset="0"/>
            </a:endParaRPr>
          </a:p>
        </p:txBody>
      </p:sp>
      <p:grpSp>
        <p:nvGrpSpPr>
          <p:cNvPr id="163" name="Group 162"/>
          <p:cNvGrpSpPr/>
          <p:nvPr/>
        </p:nvGrpSpPr>
        <p:grpSpPr>
          <a:xfrm>
            <a:off x="9036685" y="2718435"/>
            <a:ext cx="2708910" cy="2950210"/>
            <a:chOff x="812801" y="2458735"/>
            <a:chExt cx="2288820" cy="2382603"/>
          </a:xfrm>
          <a:solidFill>
            <a:schemeClr val="accent5"/>
          </a:solidFill>
        </p:grpSpPr>
        <p:grpSp>
          <p:nvGrpSpPr>
            <p:cNvPr id="166" name="Group 165"/>
            <p:cNvGrpSpPr/>
            <p:nvPr/>
          </p:nvGrpSpPr>
          <p:grpSpPr>
            <a:xfrm>
              <a:off x="2039260" y="2458735"/>
              <a:ext cx="327220" cy="720647"/>
              <a:chOff x="6588125" y="1557338"/>
              <a:chExt cx="815975" cy="1797051"/>
            </a:xfrm>
            <a:grpFill/>
          </p:grpSpPr>
          <p:sp>
            <p:nvSpPr>
              <p:cNvPr id="203" name="Oval 20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0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67" name="Group 166"/>
            <p:cNvGrpSpPr/>
            <p:nvPr/>
          </p:nvGrpSpPr>
          <p:grpSpPr>
            <a:xfrm>
              <a:off x="1791478" y="3023294"/>
              <a:ext cx="327220" cy="720647"/>
              <a:chOff x="6588125" y="1557338"/>
              <a:chExt cx="815975" cy="1797051"/>
            </a:xfrm>
            <a:grpFill/>
          </p:grpSpPr>
          <p:sp>
            <p:nvSpPr>
              <p:cNvPr id="201" name="Oval 20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0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68" name="Group 167"/>
            <p:cNvGrpSpPr/>
            <p:nvPr/>
          </p:nvGrpSpPr>
          <p:grpSpPr>
            <a:xfrm>
              <a:off x="2297318" y="3023294"/>
              <a:ext cx="327220" cy="720647"/>
              <a:chOff x="6588125" y="1557338"/>
              <a:chExt cx="815975" cy="1797051"/>
            </a:xfrm>
            <a:grpFill/>
          </p:grpSpPr>
          <p:sp>
            <p:nvSpPr>
              <p:cNvPr id="199" name="Oval 19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0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69" name="Group 168"/>
            <p:cNvGrpSpPr/>
            <p:nvPr/>
          </p:nvGrpSpPr>
          <p:grpSpPr>
            <a:xfrm>
              <a:off x="1304118" y="3023294"/>
              <a:ext cx="327220" cy="720647"/>
              <a:chOff x="6588125" y="1557338"/>
              <a:chExt cx="815975" cy="1797051"/>
            </a:xfrm>
            <a:grpFill/>
          </p:grpSpPr>
          <p:sp>
            <p:nvSpPr>
              <p:cNvPr id="197" name="Oval 19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9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0" name="Group 169"/>
            <p:cNvGrpSpPr/>
            <p:nvPr/>
          </p:nvGrpSpPr>
          <p:grpSpPr>
            <a:xfrm>
              <a:off x="2014501" y="3608573"/>
              <a:ext cx="327220" cy="720647"/>
              <a:chOff x="6588125" y="1557338"/>
              <a:chExt cx="815975" cy="1797051"/>
            </a:xfrm>
            <a:grpFill/>
          </p:grpSpPr>
          <p:sp>
            <p:nvSpPr>
              <p:cNvPr id="195" name="Oval 19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9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1" name="Group 170"/>
            <p:cNvGrpSpPr/>
            <p:nvPr/>
          </p:nvGrpSpPr>
          <p:grpSpPr>
            <a:xfrm>
              <a:off x="2520340" y="3608573"/>
              <a:ext cx="327220" cy="720647"/>
              <a:chOff x="6588125" y="1557338"/>
              <a:chExt cx="815975" cy="1797051"/>
            </a:xfrm>
            <a:grpFill/>
          </p:grpSpPr>
          <p:sp>
            <p:nvSpPr>
              <p:cNvPr id="193" name="Oval 19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9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2" name="Group 171"/>
            <p:cNvGrpSpPr/>
            <p:nvPr/>
          </p:nvGrpSpPr>
          <p:grpSpPr>
            <a:xfrm>
              <a:off x="1527141" y="3608573"/>
              <a:ext cx="327220" cy="720647"/>
              <a:chOff x="6588125" y="1557338"/>
              <a:chExt cx="815975" cy="1797051"/>
            </a:xfrm>
            <a:grpFill/>
          </p:grpSpPr>
          <p:sp>
            <p:nvSpPr>
              <p:cNvPr id="191" name="Oval 19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9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3" name="Group 172"/>
            <p:cNvGrpSpPr/>
            <p:nvPr/>
          </p:nvGrpSpPr>
          <p:grpSpPr>
            <a:xfrm>
              <a:off x="1053601" y="3608573"/>
              <a:ext cx="327220" cy="720647"/>
              <a:chOff x="6588125" y="1557338"/>
              <a:chExt cx="815975" cy="1797051"/>
            </a:xfrm>
            <a:grpFill/>
          </p:grpSpPr>
          <p:sp>
            <p:nvSpPr>
              <p:cNvPr id="189" name="Oval 18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9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4" name="Group 173"/>
            <p:cNvGrpSpPr/>
            <p:nvPr/>
          </p:nvGrpSpPr>
          <p:grpSpPr>
            <a:xfrm>
              <a:off x="2268561" y="4120691"/>
              <a:ext cx="327220" cy="720647"/>
              <a:chOff x="6588125" y="1557338"/>
              <a:chExt cx="815975" cy="1797051"/>
            </a:xfrm>
            <a:grpFill/>
          </p:grpSpPr>
          <p:sp>
            <p:nvSpPr>
              <p:cNvPr id="187" name="Oval 18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8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5" name="Group 174"/>
            <p:cNvGrpSpPr/>
            <p:nvPr/>
          </p:nvGrpSpPr>
          <p:grpSpPr>
            <a:xfrm>
              <a:off x="2774401" y="4120691"/>
              <a:ext cx="327220" cy="720647"/>
              <a:chOff x="6588125" y="1557338"/>
              <a:chExt cx="815975" cy="1797051"/>
            </a:xfrm>
            <a:grpFill/>
          </p:grpSpPr>
          <p:sp>
            <p:nvSpPr>
              <p:cNvPr id="185" name="Oval 18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8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6" name="Group 175"/>
            <p:cNvGrpSpPr/>
            <p:nvPr/>
          </p:nvGrpSpPr>
          <p:grpSpPr>
            <a:xfrm>
              <a:off x="1781201" y="4120691"/>
              <a:ext cx="327220" cy="720647"/>
              <a:chOff x="6588125" y="1557338"/>
              <a:chExt cx="815975" cy="1797051"/>
            </a:xfrm>
            <a:grpFill/>
          </p:grpSpPr>
          <p:sp>
            <p:nvSpPr>
              <p:cNvPr id="183" name="Oval 18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8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7" name="Group 176"/>
            <p:cNvGrpSpPr/>
            <p:nvPr/>
          </p:nvGrpSpPr>
          <p:grpSpPr>
            <a:xfrm>
              <a:off x="1307661" y="4120691"/>
              <a:ext cx="327220" cy="720647"/>
              <a:chOff x="6588125" y="1557338"/>
              <a:chExt cx="815975" cy="1797051"/>
            </a:xfrm>
            <a:grpFill/>
          </p:grpSpPr>
          <p:sp>
            <p:nvSpPr>
              <p:cNvPr id="181" name="Oval 18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8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178" name="Group 177"/>
            <p:cNvGrpSpPr/>
            <p:nvPr/>
          </p:nvGrpSpPr>
          <p:grpSpPr>
            <a:xfrm>
              <a:off x="812801" y="4120691"/>
              <a:ext cx="327220" cy="720647"/>
              <a:chOff x="6588125" y="1557338"/>
              <a:chExt cx="815975" cy="1797051"/>
            </a:xfrm>
            <a:grpFill/>
          </p:grpSpPr>
          <p:sp>
            <p:nvSpPr>
              <p:cNvPr id="179" name="Oval 17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18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grpSp>
        <p:nvGrpSpPr>
          <p:cNvPr id="209" name="Group 208"/>
          <p:cNvGrpSpPr/>
          <p:nvPr/>
        </p:nvGrpSpPr>
        <p:grpSpPr>
          <a:xfrm>
            <a:off x="4885690" y="3408045"/>
            <a:ext cx="2708910" cy="2251075"/>
            <a:chOff x="812801" y="3023294"/>
            <a:chExt cx="2288820" cy="1818044"/>
          </a:xfrm>
          <a:solidFill>
            <a:schemeClr val="accent5"/>
          </a:solidFill>
        </p:grpSpPr>
        <p:grpSp>
          <p:nvGrpSpPr>
            <p:cNvPr id="211" name="Group 210"/>
            <p:cNvGrpSpPr/>
            <p:nvPr/>
          </p:nvGrpSpPr>
          <p:grpSpPr>
            <a:xfrm>
              <a:off x="1791478" y="3023294"/>
              <a:ext cx="327220" cy="720647"/>
              <a:chOff x="6588125" y="1557338"/>
              <a:chExt cx="815975" cy="1797051"/>
            </a:xfrm>
            <a:grpFill/>
          </p:grpSpPr>
          <p:sp>
            <p:nvSpPr>
              <p:cNvPr id="245" name="Oval 24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4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12" name="Group 211"/>
            <p:cNvGrpSpPr/>
            <p:nvPr/>
          </p:nvGrpSpPr>
          <p:grpSpPr>
            <a:xfrm>
              <a:off x="2297318" y="3023294"/>
              <a:ext cx="327220" cy="720647"/>
              <a:chOff x="6588125" y="1557338"/>
              <a:chExt cx="815975" cy="1797051"/>
            </a:xfrm>
            <a:grpFill/>
          </p:grpSpPr>
          <p:sp>
            <p:nvSpPr>
              <p:cNvPr id="243" name="Oval 24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4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13" name="Group 212"/>
            <p:cNvGrpSpPr/>
            <p:nvPr/>
          </p:nvGrpSpPr>
          <p:grpSpPr>
            <a:xfrm>
              <a:off x="1304118" y="3023294"/>
              <a:ext cx="327220" cy="720647"/>
              <a:chOff x="6588125" y="1557338"/>
              <a:chExt cx="815975" cy="1797051"/>
            </a:xfrm>
            <a:grpFill/>
          </p:grpSpPr>
          <p:sp>
            <p:nvSpPr>
              <p:cNvPr id="241" name="Oval 24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4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14" name="Group 213"/>
            <p:cNvGrpSpPr/>
            <p:nvPr/>
          </p:nvGrpSpPr>
          <p:grpSpPr>
            <a:xfrm>
              <a:off x="2014501" y="3608573"/>
              <a:ext cx="327220" cy="720647"/>
              <a:chOff x="6588125" y="1557338"/>
              <a:chExt cx="815975" cy="1797051"/>
            </a:xfrm>
            <a:grpFill/>
          </p:grpSpPr>
          <p:sp>
            <p:nvSpPr>
              <p:cNvPr id="239" name="Oval 23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4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15" name="Group 214"/>
            <p:cNvGrpSpPr/>
            <p:nvPr/>
          </p:nvGrpSpPr>
          <p:grpSpPr>
            <a:xfrm>
              <a:off x="2520340" y="3608573"/>
              <a:ext cx="327220" cy="720647"/>
              <a:chOff x="6588125" y="1557338"/>
              <a:chExt cx="815975" cy="1797051"/>
            </a:xfrm>
            <a:grpFill/>
          </p:grpSpPr>
          <p:sp>
            <p:nvSpPr>
              <p:cNvPr id="237" name="Oval 23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3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16" name="Group 215"/>
            <p:cNvGrpSpPr/>
            <p:nvPr/>
          </p:nvGrpSpPr>
          <p:grpSpPr>
            <a:xfrm>
              <a:off x="1527141" y="3608573"/>
              <a:ext cx="327220" cy="720647"/>
              <a:chOff x="6588125" y="1557338"/>
              <a:chExt cx="815975" cy="1797051"/>
            </a:xfrm>
            <a:grpFill/>
          </p:grpSpPr>
          <p:sp>
            <p:nvSpPr>
              <p:cNvPr id="235" name="Oval 23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3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17" name="Group 216"/>
            <p:cNvGrpSpPr/>
            <p:nvPr/>
          </p:nvGrpSpPr>
          <p:grpSpPr>
            <a:xfrm>
              <a:off x="1053601" y="3608573"/>
              <a:ext cx="327220" cy="720647"/>
              <a:chOff x="6588125" y="1557338"/>
              <a:chExt cx="815975" cy="1797051"/>
            </a:xfrm>
            <a:grpFill/>
          </p:grpSpPr>
          <p:sp>
            <p:nvSpPr>
              <p:cNvPr id="233" name="Oval 23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3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18" name="Group 217"/>
            <p:cNvGrpSpPr/>
            <p:nvPr/>
          </p:nvGrpSpPr>
          <p:grpSpPr>
            <a:xfrm>
              <a:off x="2268561" y="4120691"/>
              <a:ext cx="327220" cy="720647"/>
              <a:chOff x="6588125" y="1557338"/>
              <a:chExt cx="815975" cy="1797051"/>
            </a:xfrm>
            <a:grpFill/>
          </p:grpSpPr>
          <p:sp>
            <p:nvSpPr>
              <p:cNvPr id="231" name="Oval 230"/>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32"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19" name="Group 218"/>
            <p:cNvGrpSpPr/>
            <p:nvPr/>
          </p:nvGrpSpPr>
          <p:grpSpPr>
            <a:xfrm>
              <a:off x="2774401" y="4120691"/>
              <a:ext cx="327220" cy="720647"/>
              <a:chOff x="6588125" y="1557338"/>
              <a:chExt cx="815975" cy="1797051"/>
            </a:xfrm>
            <a:grpFill/>
          </p:grpSpPr>
          <p:sp>
            <p:nvSpPr>
              <p:cNvPr id="229" name="Oval 228"/>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30"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20" name="Group 219"/>
            <p:cNvGrpSpPr/>
            <p:nvPr/>
          </p:nvGrpSpPr>
          <p:grpSpPr>
            <a:xfrm>
              <a:off x="1781201" y="4120691"/>
              <a:ext cx="327220" cy="720647"/>
              <a:chOff x="6588125" y="1557338"/>
              <a:chExt cx="815975" cy="1797051"/>
            </a:xfrm>
            <a:grpFill/>
          </p:grpSpPr>
          <p:sp>
            <p:nvSpPr>
              <p:cNvPr id="227" name="Oval 226"/>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28"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21" name="Group 220"/>
            <p:cNvGrpSpPr/>
            <p:nvPr/>
          </p:nvGrpSpPr>
          <p:grpSpPr>
            <a:xfrm>
              <a:off x="1307661" y="4120691"/>
              <a:ext cx="327220" cy="720647"/>
              <a:chOff x="6588125" y="1557338"/>
              <a:chExt cx="815975" cy="1797051"/>
            </a:xfrm>
            <a:grpFill/>
          </p:grpSpPr>
          <p:sp>
            <p:nvSpPr>
              <p:cNvPr id="225" name="Oval 224"/>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26"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22" name="Group 221"/>
            <p:cNvGrpSpPr/>
            <p:nvPr/>
          </p:nvGrpSpPr>
          <p:grpSpPr>
            <a:xfrm>
              <a:off x="812801" y="4120691"/>
              <a:ext cx="327220" cy="720647"/>
              <a:chOff x="6588125" y="1557338"/>
              <a:chExt cx="815975" cy="1797051"/>
            </a:xfrm>
            <a:grpFill/>
          </p:grpSpPr>
          <p:sp>
            <p:nvSpPr>
              <p:cNvPr id="223" name="Oval 222"/>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24"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grpSp>
        <p:nvGrpSpPr>
          <p:cNvPr id="249" name="Group 248"/>
          <p:cNvGrpSpPr/>
          <p:nvPr/>
        </p:nvGrpSpPr>
        <p:grpSpPr>
          <a:xfrm>
            <a:off x="713105" y="4154805"/>
            <a:ext cx="2708910" cy="1526540"/>
            <a:chOff x="812801" y="3608573"/>
            <a:chExt cx="2288820" cy="1232765"/>
          </a:xfrm>
          <a:solidFill>
            <a:schemeClr val="accent5"/>
          </a:solidFill>
        </p:grpSpPr>
        <p:grpSp>
          <p:nvGrpSpPr>
            <p:cNvPr id="253" name="Group 252"/>
            <p:cNvGrpSpPr/>
            <p:nvPr/>
          </p:nvGrpSpPr>
          <p:grpSpPr>
            <a:xfrm>
              <a:off x="2014501" y="3608573"/>
              <a:ext cx="327220" cy="720647"/>
              <a:chOff x="6588125" y="1557338"/>
              <a:chExt cx="815975" cy="1797051"/>
            </a:xfrm>
            <a:grpFill/>
          </p:grpSpPr>
          <p:sp>
            <p:nvSpPr>
              <p:cNvPr id="278" name="Oval 277"/>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79"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54" name="Group 253"/>
            <p:cNvGrpSpPr/>
            <p:nvPr/>
          </p:nvGrpSpPr>
          <p:grpSpPr>
            <a:xfrm>
              <a:off x="2520340" y="3608573"/>
              <a:ext cx="327220" cy="720647"/>
              <a:chOff x="6588125" y="1557338"/>
              <a:chExt cx="815975" cy="1797051"/>
            </a:xfrm>
            <a:grpFill/>
          </p:grpSpPr>
          <p:sp>
            <p:nvSpPr>
              <p:cNvPr id="276" name="Oval 275"/>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77"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55" name="Group 254"/>
            <p:cNvGrpSpPr/>
            <p:nvPr/>
          </p:nvGrpSpPr>
          <p:grpSpPr>
            <a:xfrm>
              <a:off x="1527141" y="3608573"/>
              <a:ext cx="327220" cy="720647"/>
              <a:chOff x="6588125" y="1557338"/>
              <a:chExt cx="815975" cy="1797051"/>
            </a:xfrm>
            <a:grpFill/>
          </p:grpSpPr>
          <p:sp>
            <p:nvSpPr>
              <p:cNvPr id="274" name="Oval 273"/>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75"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56" name="Group 255"/>
            <p:cNvGrpSpPr/>
            <p:nvPr/>
          </p:nvGrpSpPr>
          <p:grpSpPr>
            <a:xfrm>
              <a:off x="1053601" y="3608573"/>
              <a:ext cx="327220" cy="720647"/>
              <a:chOff x="6588125" y="1557338"/>
              <a:chExt cx="815975" cy="1797051"/>
            </a:xfrm>
            <a:grpFill/>
          </p:grpSpPr>
          <p:sp>
            <p:nvSpPr>
              <p:cNvPr id="272" name="Oval 271"/>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73"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57" name="Group 256"/>
            <p:cNvGrpSpPr/>
            <p:nvPr/>
          </p:nvGrpSpPr>
          <p:grpSpPr>
            <a:xfrm>
              <a:off x="2268561" y="4120691"/>
              <a:ext cx="327220" cy="720647"/>
              <a:chOff x="6588125" y="1557338"/>
              <a:chExt cx="815975" cy="1797051"/>
            </a:xfrm>
            <a:grpFill/>
          </p:grpSpPr>
          <p:sp>
            <p:nvSpPr>
              <p:cNvPr id="270" name="Oval 269"/>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71"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58" name="Group 257"/>
            <p:cNvGrpSpPr/>
            <p:nvPr/>
          </p:nvGrpSpPr>
          <p:grpSpPr>
            <a:xfrm>
              <a:off x="2774401" y="4120691"/>
              <a:ext cx="327220" cy="720647"/>
              <a:chOff x="6588125" y="1557338"/>
              <a:chExt cx="815975" cy="1797051"/>
            </a:xfrm>
            <a:grpFill/>
          </p:grpSpPr>
          <p:sp>
            <p:nvSpPr>
              <p:cNvPr id="268" name="Oval 267"/>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69"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59" name="Group 258"/>
            <p:cNvGrpSpPr/>
            <p:nvPr/>
          </p:nvGrpSpPr>
          <p:grpSpPr>
            <a:xfrm>
              <a:off x="1781201" y="4120691"/>
              <a:ext cx="327220" cy="720647"/>
              <a:chOff x="6588125" y="1557338"/>
              <a:chExt cx="815975" cy="1797051"/>
            </a:xfrm>
            <a:grpFill/>
          </p:grpSpPr>
          <p:sp>
            <p:nvSpPr>
              <p:cNvPr id="266" name="Oval 265"/>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67"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60" name="Group 259"/>
            <p:cNvGrpSpPr/>
            <p:nvPr/>
          </p:nvGrpSpPr>
          <p:grpSpPr>
            <a:xfrm>
              <a:off x="1307661" y="4120691"/>
              <a:ext cx="327220" cy="720647"/>
              <a:chOff x="6588125" y="1557338"/>
              <a:chExt cx="815975" cy="1797051"/>
            </a:xfrm>
            <a:grpFill/>
          </p:grpSpPr>
          <p:sp>
            <p:nvSpPr>
              <p:cNvPr id="264" name="Oval 263"/>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65"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261" name="Group 260"/>
            <p:cNvGrpSpPr/>
            <p:nvPr/>
          </p:nvGrpSpPr>
          <p:grpSpPr>
            <a:xfrm>
              <a:off x="812801" y="4120691"/>
              <a:ext cx="327220" cy="720647"/>
              <a:chOff x="6588125" y="1557338"/>
              <a:chExt cx="815975" cy="1797051"/>
            </a:xfrm>
            <a:grpFill/>
          </p:grpSpPr>
          <p:sp>
            <p:nvSpPr>
              <p:cNvPr id="262" name="Oval 261"/>
              <p:cNvSpPr>
                <a:spLocks noChangeArrowheads="1"/>
              </p:cNvSpPr>
              <p:nvPr/>
            </p:nvSpPr>
            <p:spPr bwMode="auto">
              <a:xfrm>
                <a:off x="6810375" y="1557338"/>
                <a:ext cx="371475" cy="3698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263" name="Freeform 7"/>
              <p:cNvSpPr/>
              <p:nvPr/>
            </p:nvSpPr>
            <p:spPr bwMode="auto">
              <a:xfrm>
                <a:off x="6588125" y="1971675"/>
                <a:ext cx="815975" cy="1382714"/>
              </a:xfrm>
              <a:custGeom>
                <a:avLst/>
                <a:gdLst>
                  <a:gd name="T0" fmla="*/ 115 w 550"/>
                  <a:gd name="T1" fmla="*/ 0 h 932"/>
                  <a:gd name="T2" fmla="*/ 58 w 550"/>
                  <a:gd name="T3" fmla="*/ 49 h 932"/>
                  <a:gd name="T4" fmla="*/ 0 w 550"/>
                  <a:gd name="T5" fmla="*/ 353 h 932"/>
                  <a:gd name="T6" fmla="*/ 1 w 550"/>
                  <a:gd name="T7" fmla="*/ 360 h 932"/>
                  <a:gd name="T8" fmla="*/ 0 w 550"/>
                  <a:gd name="T9" fmla="*/ 369 h 932"/>
                  <a:gd name="T10" fmla="*/ 58 w 550"/>
                  <a:gd name="T11" fmla="*/ 427 h 932"/>
                  <a:gd name="T12" fmla="*/ 116 w 550"/>
                  <a:gd name="T13" fmla="*/ 379 h 932"/>
                  <a:gd name="T14" fmla="*/ 152 w 550"/>
                  <a:gd name="T15" fmla="*/ 153 h 932"/>
                  <a:gd name="T16" fmla="*/ 151 w 550"/>
                  <a:gd name="T17" fmla="*/ 874 h 932"/>
                  <a:gd name="T18" fmla="*/ 210 w 550"/>
                  <a:gd name="T19" fmla="*/ 932 h 932"/>
                  <a:gd name="T20" fmla="*/ 268 w 550"/>
                  <a:gd name="T21" fmla="*/ 874 h 932"/>
                  <a:gd name="T22" fmla="*/ 268 w 550"/>
                  <a:gd name="T23" fmla="*/ 517 h 932"/>
                  <a:gd name="T24" fmla="*/ 282 w 550"/>
                  <a:gd name="T25" fmla="*/ 517 h 932"/>
                  <a:gd name="T26" fmla="*/ 282 w 550"/>
                  <a:gd name="T27" fmla="*/ 874 h 932"/>
                  <a:gd name="T28" fmla="*/ 340 w 550"/>
                  <a:gd name="T29" fmla="*/ 932 h 932"/>
                  <a:gd name="T30" fmla="*/ 399 w 550"/>
                  <a:gd name="T31" fmla="*/ 874 h 932"/>
                  <a:gd name="T32" fmla="*/ 398 w 550"/>
                  <a:gd name="T33" fmla="*/ 153 h 932"/>
                  <a:gd name="T34" fmla="*/ 435 w 550"/>
                  <a:gd name="T35" fmla="*/ 379 h 932"/>
                  <a:gd name="T36" fmla="*/ 492 w 550"/>
                  <a:gd name="T37" fmla="*/ 427 h 932"/>
                  <a:gd name="T38" fmla="*/ 550 w 550"/>
                  <a:gd name="T39" fmla="*/ 369 h 932"/>
                  <a:gd name="T40" fmla="*/ 549 w 550"/>
                  <a:gd name="T41" fmla="*/ 360 h 932"/>
                  <a:gd name="T42" fmla="*/ 550 w 550"/>
                  <a:gd name="T43" fmla="*/ 353 h 932"/>
                  <a:gd name="T44" fmla="*/ 493 w 550"/>
                  <a:gd name="T45" fmla="*/ 50 h 932"/>
                  <a:gd name="T46" fmla="*/ 435 w 550"/>
                  <a:gd name="T47" fmla="*/ 0 h 932"/>
                  <a:gd name="T48" fmla="*/ 115 w 550"/>
                  <a:gd name="T49" fmla="*/ 0 h 9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50" h="932">
                    <a:moveTo>
                      <a:pt x="115" y="0"/>
                    </a:moveTo>
                    <a:cubicBezTo>
                      <a:pt x="86" y="0"/>
                      <a:pt x="62" y="21"/>
                      <a:pt x="58" y="49"/>
                    </a:cubicBezTo>
                    <a:cubicBezTo>
                      <a:pt x="0" y="353"/>
                      <a:pt x="0" y="353"/>
                      <a:pt x="0" y="353"/>
                    </a:cubicBezTo>
                    <a:cubicBezTo>
                      <a:pt x="0" y="356"/>
                      <a:pt x="0" y="358"/>
                      <a:pt x="1" y="360"/>
                    </a:cubicBezTo>
                    <a:cubicBezTo>
                      <a:pt x="0" y="363"/>
                      <a:pt x="0" y="366"/>
                      <a:pt x="0" y="369"/>
                    </a:cubicBezTo>
                    <a:cubicBezTo>
                      <a:pt x="0" y="401"/>
                      <a:pt x="26" y="427"/>
                      <a:pt x="58" y="427"/>
                    </a:cubicBezTo>
                    <a:cubicBezTo>
                      <a:pt x="87" y="427"/>
                      <a:pt x="111" y="407"/>
                      <a:pt x="116" y="379"/>
                    </a:cubicBezTo>
                    <a:cubicBezTo>
                      <a:pt x="152" y="153"/>
                      <a:pt x="152" y="153"/>
                      <a:pt x="152" y="153"/>
                    </a:cubicBezTo>
                    <a:cubicBezTo>
                      <a:pt x="151" y="874"/>
                      <a:pt x="151" y="874"/>
                      <a:pt x="151" y="874"/>
                    </a:cubicBezTo>
                    <a:cubicBezTo>
                      <a:pt x="151" y="906"/>
                      <a:pt x="178" y="932"/>
                      <a:pt x="210" y="932"/>
                    </a:cubicBezTo>
                    <a:cubicBezTo>
                      <a:pt x="242" y="932"/>
                      <a:pt x="268" y="906"/>
                      <a:pt x="268" y="874"/>
                    </a:cubicBezTo>
                    <a:cubicBezTo>
                      <a:pt x="268" y="517"/>
                      <a:pt x="268" y="517"/>
                      <a:pt x="268" y="517"/>
                    </a:cubicBezTo>
                    <a:cubicBezTo>
                      <a:pt x="282" y="517"/>
                      <a:pt x="282" y="517"/>
                      <a:pt x="282" y="517"/>
                    </a:cubicBezTo>
                    <a:cubicBezTo>
                      <a:pt x="282" y="874"/>
                      <a:pt x="282" y="874"/>
                      <a:pt x="282" y="874"/>
                    </a:cubicBezTo>
                    <a:cubicBezTo>
                      <a:pt x="282" y="906"/>
                      <a:pt x="308" y="932"/>
                      <a:pt x="340" y="932"/>
                    </a:cubicBezTo>
                    <a:cubicBezTo>
                      <a:pt x="373" y="932"/>
                      <a:pt x="399" y="906"/>
                      <a:pt x="399" y="874"/>
                    </a:cubicBezTo>
                    <a:cubicBezTo>
                      <a:pt x="398" y="153"/>
                      <a:pt x="398" y="153"/>
                      <a:pt x="398" y="153"/>
                    </a:cubicBezTo>
                    <a:cubicBezTo>
                      <a:pt x="435" y="379"/>
                      <a:pt x="435" y="379"/>
                      <a:pt x="435" y="379"/>
                    </a:cubicBezTo>
                    <a:cubicBezTo>
                      <a:pt x="440" y="407"/>
                      <a:pt x="464" y="427"/>
                      <a:pt x="492" y="427"/>
                    </a:cubicBezTo>
                    <a:cubicBezTo>
                      <a:pt x="524" y="427"/>
                      <a:pt x="550" y="401"/>
                      <a:pt x="550" y="369"/>
                    </a:cubicBezTo>
                    <a:cubicBezTo>
                      <a:pt x="550" y="366"/>
                      <a:pt x="550" y="363"/>
                      <a:pt x="549" y="360"/>
                    </a:cubicBezTo>
                    <a:cubicBezTo>
                      <a:pt x="550" y="358"/>
                      <a:pt x="550" y="356"/>
                      <a:pt x="550" y="353"/>
                    </a:cubicBezTo>
                    <a:cubicBezTo>
                      <a:pt x="493" y="50"/>
                      <a:pt x="493" y="50"/>
                      <a:pt x="493" y="50"/>
                    </a:cubicBezTo>
                    <a:cubicBezTo>
                      <a:pt x="488" y="21"/>
                      <a:pt x="464" y="0"/>
                      <a:pt x="435" y="0"/>
                    </a:cubicBezTo>
                    <a:lnTo>
                      <a:pt x="11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grpSp>
      <p:sp>
        <p:nvSpPr>
          <p:cNvPr id="289" name="TextBox 288"/>
          <p:cNvSpPr txBox="1"/>
          <p:nvPr/>
        </p:nvSpPr>
        <p:spPr>
          <a:xfrm>
            <a:off x="1550035" y="1641475"/>
            <a:ext cx="880110" cy="337185"/>
          </a:xfrm>
          <a:prstGeom prst="rect">
            <a:avLst/>
          </a:prstGeom>
          <a:noFill/>
          <a:ln w="9525">
            <a:noFill/>
          </a:ln>
        </p:spPr>
        <p:txBody>
          <a:bodyPr wrap="square" anchor="t" anchorCtr="0">
            <a:spAutoFit/>
          </a:bodyPr>
          <a:p>
            <a:pPr algn="ctr"/>
            <a:r>
              <a:rPr sz="1600" b="1" dirty="0">
                <a:solidFill>
                  <a:srgbClr val="595959"/>
                </a:solidFill>
                <a:latin typeface="Arial" panose="020B0604020202020204" pitchFamily="34" charset="0"/>
                <a:ea typeface="Microsoft YaHei" panose="020B0503020204020204" pitchFamily="34" charset="-122"/>
                <a:sym typeface="Arial" panose="020B0604020202020204" pitchFamily="34" charset="0"/>
              </a:rPr>
              <a:t>84711</a:t>
            </a:r>
            <a:endParaRPr sz="1600" b="1" dirty="0">
              <a:solidFill>
                <a:srgbClr val="59595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91" name="TextBox 290"/>
          <p:cNvSpPr txBox="1"/>
          <p:nvPr/>
        </p:nvSpPr>
        <p:spPr>
          <a:xfrm>
            <a:off x="9621520" y="1548765"/>
            <a:ext cx="1118870" cy="337185"/>
          </a:xfrm>
          <a:prstGeom prst="rect">
            <a:avLst/>
          </a:prstGeom>
          <a:noFill/>
          <a:ln w="9525">
            <a:noFill/>
          </a:ln>
        </p:spPr>
        <p:txBody>
          <a:bodyPr wrap="square" anchor="t" anchorCtr="0">
            <a:spAutoFit/>
          </a:bodyPr>
          <a:p>
            <a:pPr algn="ctr"/>
            <a:r>
              <a:rPr sz="1600" b="1" dirty="0">
                <a:solidFill>
                  <a:srgbClr val="595959"/>
                </a:solidFill>
                <a:latin typeface="Arial" panose="020B0604020202020204" pitchFamily="34" charset="0"/>
                <a:ea typeface="Microsoft YaHei" panose="020B0503020204020204" pitchFamily="34" charset="-122"/>
                <a:sym typeface="Arial" panose="020B0604020202020204" pitchFamily="34" charset="0"/>
              </a:rPr>
              <a:t>    274681</a:t>
            </a:r>
            <a:endParaRPr lang="en-US" altLang="zh-CN" sz="1600" b="1" dirty="0">
              <a:solidFill>
                <a:srgbClr val="595959"/>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95" name="Rectangle 147"/>
          <p:cNvSpPr/>
          <p:nvPr/>
        </p:nvSpPr>
        <p:spPr>
          <a:xfrm>
            <a:off x="274955" y="6216015"/>
            <a:ext cx="11899265" cy="337185"/>
          </a:xfrm>
          <a:prstGeom prst="rect">
            <a:avLst/>
          </a:prstGeom>
          <a:noFill/>
          <a:ln w="9525">
            <a:noFill/>
          </a:ln>
        </p:spPr>
        <p:txBody>
          <a:bodyPr wrap="square" anchor="t" anchorCtr="0">
            <a:spAutoFit/>
          </a:bodyPr>
          <a:p>
            <a:pPr algn="ctr"/>
            <a:r>
              <a:rPr lang="en-IN" sz="16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rPr>
              <a:t>Yellow cab company seems to have more customers than pink cab company, and hence this analytics inclines towards yellow cab.</a:t>
            </a:r>
            <a:endParaRPr lang="en-IN" sz="16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p:txBody>
      </p:sp>
      <p:pic>
        <p:nvPicPr>
          <p:cNvPr id="397" name="Picture 396"/>
          <p:cNvPicPr/>
          <p:nvPr/>
        </p:nvPicPr>
        <p:blipFill>
          <a:blip r:embed="rId1"/>
          <a:stretch>
            <a:fillRect/>
          </a:stretch>
        </p:blipFill>
        <p:spPr>
          <a:xfrm>
            <a:off x="3888105" y="1641475"/>
            <a:ext cx="4699635" cy="4392930"/>
          </a:xfrm>
          <a:prstGeom prst="rect">
            <a:avLst/>
          </a:prstGeom>
          <a:noFill/>
          <a:ln w="9525">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500"/>
                                        <p:tgtEl>
                                          <p:spTgt spid="14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barn(outVertical)">
                                      <p:cBhvr>
                                        <p:cTn id="11" dur="500"/>
                                        <p:tgtEl>
                                          <p:spTgt spid="14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48"/>
                                        </p:tgtEl>
                                        <p:attrNameLst>
                                          <p:attrName>style.visibility</p:attrName>
                                        </p:attrNameLst>
                                      </p:cBhvr>
                                      <p:to>
                                        <p:strVal val="visible"/>
                                      </p:to>
                                    </p:set>
                                    <p:animEffect transition="in" filter="fade">
                                      <p:cBhvr>
                                        <p:cTn id="15" dur="500"/>
                                        <p:tgtEl>
                                          <p:spTgt spid="248"/>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63"/>
                                        </p:tgtEl>
                                        <p:attrNameLst>
                                          <p:attrName>style.visibility</p:attrName>
                                        </p:attrNameLst>
                                      </p:cBhvr>
                                      <p:to>
                                        <p:strVal val="visible"/>
                                      </p:to>
                                    </p:set>
                                    <p:animEffect transition="in" filter="wipe(down)">
                                      <p:cBhvr>
                                        <p:cTn id="19" dur="500"/>
                                        <p:tgtEl>
                                          <p:spTgt spid="16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89"/>
                                        </p:tgtEl>
                                        <p:attrNameLst>
                                          <p:attrName>style.visibility</p:attrName>
                                        </p:attrNameLst>
                                      </p:cBhvr>
                                      <p:to>
                                        <p:strVal val="visible"/>
                                      </p:to>
                                    </p:set>
                                    <p:animEffect transition="in" filter="fade">
                                      <p:cBhvr>
                                        <p:cTn id="23" dur="500"/>
                                        <p:tgtEl>
                                          <p:spTgt spid="289"/>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09"/>
                                        </p:tgtEl>
                                        <p:attrNameLst>
                                          <p:attrName>style.visibility</p:attrName>
                                        </p:attrNameLst>
                                      </p:cBhvr>
                                      <p:to>
                                        <p:strVal val="visible"/>
                                      </p:to>
                                    </p:set>
                                    <p:animEffect transition="in" filter="wipe(down)">
                                      <p:cBhvr>
                                        <p:cTn id="27" dur="500"/>
                                        <p:tgtEl>
                                          <p:spTgt spid="209"/>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249"/>
                                        </p:tgtEl>
                                        <p:attrNameLst>
                                          <p:attrName>style.visibility</p:attrName>
                                        </p:attrNameLst>
                                      </p:cBhvr>
                                      <p:to>
                                        <p:strVal val="visible"/>
                                      </p:to>
                                    </p:set>
                                    <p:animEffect transition="in" filter="wipe(down)">
                                      <p:cBhvr>
                                        <p:cTn id="31" dur="500"/>
                                        <p:tgtEl>
                                          <p:spTgt spid="24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91"/>
                                        </p:tgtEl>
                                        <p:attrNameLst>
                                          <p:attrName>style.visibility</p:attrName>
                                        </p:attrNameLst>
                                      </p:cBhvr>
                                      <p:to>
                                        <p:strVal val="visible"/>
                                      </p:to>
                                    </p:set>
                                    <p:animEffect transition="in" filter="fade">
                                      <p:cBhvr>
                                        <p:cTn id="35" dur="500"/>
                                        <p:tgtEl>
                                          <p:spTgt spid="291"/>
                                        </p:tgtEl>
                                      </p:cBhvr>
                                    </p:animEffect>
                                  </p:childTnLst>
                                </p:cTn>
                              </p:par>
                            </p:childTnLst>
                          </p:cTn>
                        </p:par>
                        <p:par>
                          <p:cTn id="36" fill="hold">
                            <p:stCondLst>
                              <p:cond delay="4000"/>
                            </p:stCondLst>
                            <p:childTnLst>
                              <p:par>
                                <p:cTn id="37" presetID="16" presetClass="entr" presetSubtype="37" fill="hold" grpId="0" nodeType="afterEffect">
                                  <p:stCondLst>
                                    <p:cond delay="0"/>
                                  </p:stCondLst>
                                  <p:childTnLst>
                                    <p:set>
                                      <p:cBhvr>
                                        <p:cTn id="38" dur="1" fill="hold">
                                          <p:stCondLst>
                                            <p:cond delay="0"/>
                                          </p:stCondLst>
                                        </p:cTn>
                                        <p:tgtEl>
                                          <p:spTgt spid="95"/>
                                        </p:tgtEl>
                                        <p:attrNameLst>
                                          <p:attrName>style.visibility</p:attrName>
                                        </p:attrNameLst>
                                      </p:cBhvr>
                                      <p:to>
                                        <p:strVal val="visible"/>
                                      </p:to>
                                    </p:set>
                                    <p:animEffect transition="in" filter="barn(outVertical)">
                                      <p:cBhvr>
                                        <p:cTn id="39"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48" grpId="0"/>
      <p:bldP spid="289" grpId="0"/>
      <p:bldP spid="291" grpId="0"/>
      <p:bldP spid="95"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accent5">
                <a:lumMod val="20000"/>
                <a:lumOff val="80000"/>
              </a:schemeClr>
            </a:gs>
            <a:gs pos="54000">
              <a:schemeClr val="bg1">
                <a:alpha val="45000"/>
                <a:lumMod val="98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3" name="Picture 2" descr="birds-flying"/>
          <p:cNvPicPr>
            <a:picLocks noChangeAspect="1"/>
          </p:cNvPicPr>
          <p:nvPr/>
        </p:nvPicPr>
        <p:blipFill>
          <a:blip r:embed="rId1"/>
          <a:stretch>
            <a:fillRect/>
          </a:stretch>
        </p:blipFill>
        <p:spPr>
          <a:xfrm>
            <a:off x="8095615" y="-27305"/>
            <a:ext cx="3929380" cy="3251835"/>
          </a:xfrm>
          <a:prstGeom prst="rect">
            <a:avLst/>
          </a:prstGeom>
        </p:spPr>
      </p:pic>
      <p:sp>
        <p:nvSpPr>
          <p:cNvPr id="23" name="Rectangle 22"/>
          <p:cNvSpPr/>
          <p:nvPr/>
        </p:nvSpPr>
        <p:spPr>
          <a:xfrm>
            <a:off x="434142" y="207906"/>
            <a:ext cx="6927850" cy="706755"/>
          </a:xfrm>
          <a:prstGeom prst="rect">
            <a:avLst/>
          </a:prstGeom>
        </p:spPr>
        <p:txBody>
          <a:bodyPr wrap="none">
            <a:spAutoFit/>
          </a:bodyPr>
          <a:lstStyle/>
          <a:p>
            <a:r>
              <a:rPr lang="en-IN" altLang="en-US" sz="4000" b="1"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rPr>
              <a:t>Insights of the investigation</a:t>
            </a:r>
            <a:endParaRPr lang="en-IN" altLang="en-US" sz="4000" b="1"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4" name="Rectangle 23"/>
          <p:cNvSpPr/>
          <p:nvPr/>
        </p:nvSpPr>
        <p:spPr>
          <a:xfrm>
            <a:off x="525780" y="982345"/>
            <a:ext cx="6101715" cy="337185"/>
          </a:xfrm>
          <a:prstGeom prst="rect">
            <a:avLst/>
          </a:prstGeom>
        </p:spPr>
        <p:txBody>
          <a:bodyPr wrap="square">
            <a:spAutoFit/>
          </a:bodyPr>
          <a:lstStyle/>
          <a:p>
            <a:r>
              <a:rPr lang="en-IN" altLang="en-US" sz="16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rPr>
              <a:t>Lets throw lights on the insights extracted through the case study</a:t>
            </a:r>
            <a:endParaRPr lang="en-IN" altLang="en-US" sz="16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25" name="TextBox 24"/>
          <p:cNvSpPr txBox="1"/>
          <p:nvPr/>
        </p:nvSpPr>
        <p:spPr>
          <a:xfrm>
            <a:off x="525780" y="2019935"/>
            <a:ext cx="6028690" cy="829945"/>
          </a:xfrm>
          <a:prstGeom prst="rect">
            <a:avLst/>
          </a:prstGeom>
          <a:noFill/>
        </p:spPr>
        <p:txBody>
          <a:bodyPr wrap="square" rtlCol="0">
            <a:spAutoFit/>
          </a:bodyPr>
          <a:lstStyle/>
          <a:p>
            <a:pPr algn="just"/>
            <a:r>
              <a:rPr lang="en-IN" altLang="en-US" sz="1600" dirty="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rPr>
              <a:t>A thorough analysis of the data reveals Yellow Cab's dominance in terms of both ride count and user preference across a significant portion of the cities considered.</a:t>
            </a:r>
            <a:endParaRPr lang="en-IN" altLang="en-US" sz="1600" dirty="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p:txBody>
      </p:sp>
      <p:sp>
        <p:nvSpPr>
          <p:cNvPr id="26" name="TextBox 25"/>
          <p:cNvSpPr txBox="1"/>
          <p:nvPr/>
        </p:nvSpPr>
        <p:spPr>
          <a:xfrm>
            <a:off x="525780" y="1448669"/>
            <a:ext cx="1516380" cy="368300"/>
          </a:xfrm>
          <a:prstGeom prst="rect">
            <a:avLst/>
          </a:prstGeom>
          <a:noFill/>
        </p:spPr>
        <p:txBody>
          <a:bodyPr wrap="none" rtlCol="0">
            <a:spAutoFit/>
          </a:bodyPr>
          <a:lstStyle/>
          <a:p>
            <a:r>
              <a:rPr lang="en-IN" altLang="en-US" sz="18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rPr>
              <a:t>In a nutshell</a:t>
            </a:r>
            <a:endParaRPr lang="en-IN" altLang="en-US" sz="18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endParaRPr>
          </a:p>
        </p:txBody>
      </p:sp>
      <p:sp>
        <p:nvSpPr>
          <p:cNvPr id="27" name="TextBox 26"/>
          <p:cNvSpPr txBox="1"/>
          <p:nvPr/>
        </p:nvSpPr>
        <p:spPr>
          <a:xfrm>
            <a:off x="1162050" y="3214370"/>
            <a:ext cx="5465445" cy="492125"/>
          </a:xfrm>
          <a:prstGeom prst="rect">
            <a:avLst/>
          </a:prstGeom>
          <a:noFill/>
        </p:spPr>
        <p:txBody>
          <a:bodyPr wrap="square" lIns="0" tIns="0" rIns="0" bIns="0" rtlCol="0">
            <a:spAutoFit/>
          </a:bodyPr>
          <a:lstStyle/>
          <a:p>
            <a:pPr algn="just"/>
            <a:r>
              <a:rPr lang="en-IN" altLang="en-US" sz="1600" dirty="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rPr>
              <a:t>Yellow cab has higher customer preference in most</a:t>
            </a:r>
            <a:endParaRPr lang="en-IN" altLang="en-US" sz="1600" dirty="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a:p>
            <a:pPr algn="just"/>
            <a:r>
              <a:rPr lang="en-IN" altLang="en-US" sz="1600" dirty="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rPr>
              <a:t>cities while Pink cab has higher customer preference in few.</a:t>
            </a:r>
            <a:endParaRPr lang="en-IN" altLang="en-US" sz="1600" dirty="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p:txBody>
      </p:sp>
      <p:sp>
        <p:nvSpPr>
          <p:cNvPr id="28" name="TextBox 27"/>
          <p:cNvSpPr txBox="1"/>
          <p:nvPr/>
        </p:nvSpPr>
        <p:spPr>
          <a:xfrm>
            <a:off x="1162685" y="3956050"/>
            <a:ext cx="5392420" cy="492125"/>
          </a:xfrm>
          <a:prstGeom prst="rect">
            <a:avLst/>
          </a:prstGeom>
          <a:noFill/>
        </p:spPr>
        <p:txBody>
          <a:bodyPr wrap="square" lIns="0" tIns="0" rIns="0" bIns="0" rtlCol="0">
            <a:spAutoFit/>
          </a:bodyPr>
          <a:lstStyle/>
          <a:p>
            <a:pPr algn="just"/>
            <a:r>
              <a:rPr lang="en-IN" altLang="en-US" sz="1600" dirty="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rPr>
              <a:t>Age wise Reach: Most of the users are 20 to 30 years in age.Amongst them, most prefer yellow rides.</a:t>
            </a:r>
            <a:endParaRPr lang="en-IN" altLang="en-US" sz="1600" dirty="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p:txBody>
      </p:sp>
      <p:sp>
        <p:nvSpPr>
          <p:cNvPr id="29" name="TextBox 28"/>
          <p:cNvSpPr txBox="1"/>
          <p:nvPr/>
        </p:nvSpPr>
        <p:spPr>
          <a:xfrm>
            <a:off x="1162685" y="4690110"/>
            <a:ext cx="5464810" cy="492125"/>
          </a:xfrm>
          <a:prstGeom prst="rect">
            <a:avLst/>
          </a:prstGeom>
          <a:noFill/>
        </p:spPr>
        <p:txBody>
          <a:bodyPr wrap="square" lIns="0" tIns="0" rIns="0" bIns="0" rtlCol="0">
            <a:spAutoFit/>
          </a:bodyPr>
          <a:lstStyle/>
          <a:p>
            <a:pPr algn="just"/>
            <a:r>
              <a:rPr lang="en-IN" sz="1600" dirty="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rPr>
              <a:t>Yellow cab has maximum bookings in new york city (85918) and minimum in Pittsburg (631/)</a:t>
            </a:r>
            <a:endParaRPr lang="en-IN" sz="1600" dirty="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p:txBody>
      </p:sp>
      <p:grpSp>
        <p:nvGrpSpPr>
          <p:cNvPr id="30" name="Group 29"/>
          <p:cNvGrpSpPr/>
          <p:nvPr/>
        </p:nvGrpSpPr>
        <p:grpSpPr>
          <a:xfrm>
            <a:off x="736739" y="3255336"/>
            <a:ext cx="291629" cy="300706"/>
            <a:chOff x="6490135" y="3603113"/>
            <a:chExt cx="291629" cy="300706"/>
          </a:xfrm>
        </p:grpSpPr>
        <p:sp>
          <p:nvSpPr>
            <p:cNvPr id="31" name="Shape 4534"/>
            <p:cNvSpPr/>
            <p:nvPr/>
          </p:nvSpPr>
          <p:spPr>
            <a:xfrm>
              <a:off x="6490135" y="3603113"/>
              <a:ext cx="291629" cy="2916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chemeClr val="tx1">
                  <a:lumMod val="50000"/>
                  <a:lumOff val="50000"/>
                </a:schemeClr>
              </a:solidFill>
              <a:prstDash val="solid"/>
              <a:miter lim="400000"/>
            </a:ln>
            <a:effectLst/>
          </p:spPr>
          <p:txBody>
            <a:bodyPr wrap="square" lIns="50800" tIns="50800" rIns="50800" bIns="50800" numCol="1" anchor="ctr">
              <a:noAutofit/>
            </a:bodyPr>
            <a:lstStyle/>
            <a:p>
              <a:pPr lvl="0" algn="l">
                <a:defRPr sz="3100" b="1">
                  <a:latin typeface="Kontrapunkt Bob Bold"/>
                  <a:ea typeface="Kontrapunkt Bob Bold"/>
                  <a:cs typeface="Kontrapunkt Bob Bold"/>
                  <a:sym typeface="Kontrapunkt Bob Bold"/>
                </a:defRPr>
              </a:pPr>
              <a:endParaRPr sz="1800">
                <a:latin typeface="Arial" panose="020B0604020202020204" pitchFamily="34" charset="0"/>
                <a:ea typeface="Microsoft YaHei" panose="020B0503020204020204" pitchFamily="34" charset="-122"/>
                <a:sym typeface="Arial" panose="020B0604020202020204" pitchFamily="34" charset="0"/>
              </a:endParaRPr>
            </a:p>
          </p:txBody>
        </p:sp>
        <p:sp>
          <p:nvSpPr>
            <p:cNvPr id="32" name="TextBox 31"/>
            <p:cNvSpPr txBox="1"/>
            <p:nvPr/>
          </p:nvSpPr>
          <p:spPr>
            <a:xfrm>
              <a:off x="6496400" y="3653558"/>
              <a:ext cx="272664" cy="250261"/>
            </a:xfrm>
            <a:prstGeom prst="rect">
              <a:avLst/>
            </a:prstGeom>
            <a:noFill/>
          </p:spPr>
          <p:txBody>
            <a:bodyPr wrap="square" rtlCol="0">
              <a:spAutoFit/>
            </a:bodyPr>
            <a:lstStyle/>
            <a:p>
              <a:pPr algn="ctr">
                <a:lnSpc>
                  <a:spcPct val="70000"/>
                </a:lnSpc>
              </a:pPr>
              <a:r>
                <a:rPr lang="en-US" sz="1400" dirty="0">
                  <a:solidFill>
                    <a:schemeClr val="tx1">
                      <a:lumMod val="50000"/>
                      <a:lumOff val="50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rPr>
                <a:t>1</a:t>
              </a:r>
              <a:endParaRPr lang="id-ID" sz="1400" dirty="0">
                <a:solidFill>
                  <a:schemeClr val="tx1">
                    <a:lumMod val="50000"/>
                    <a:lumOff val="50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endParaRPr>
            </a:p>
          </p:txBody>
        </p:sp>
      </p:grpSp>
      <p:grpSp>
        <p:nvGrpSpPr>
          <p:cNvPr id="33" name="Group 32"/>
          <p:cNvGrpSpPr/>
          <p:nvPr/>
        </p:nvGrpSpPr>
        <p:grpSpPr>
          <a:xfrm>
            <a:off x="717689" y="3964617"/>
            <a:ext cx="291629" cy="329745"/>
            <a:chOff x="6490135" y="4086969"/>
            <a:chExt cx="291629" cy="329745"/>
          </a:xfrm>
        </p:grpSpPr>
        <p:sp>
          <p:nvSpPr>
            <p:cNvPr id="34" name="Shape 4539"/>
            <p:cNvSpPr/>
            <p:nvPr/>
          </p:nvSpPr>
          <p:spPr>
            <a:xfrm>
              <a:off x="6490135" y="4086969"/>
              <a:ext cx="291629" cy="2916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chemeClr val="tx1">
                  <a:lumMod val="50000"/>
                  <a:lumOff val="50000"/>
                </a:schemeClr>
              </a:solidFill>
              <a:prstDash val="solid"/>
              <a:miter lim="400000"/>
            </a:ln>
            <a:effectLst/>
          </p:spPr>
          <p:txBody>
            <a:bodyPr wrap="square" lIns="50800" tIns="50800" rIns="50800" bIns="50800" numCol="1" anchor="ctr">
              <a:noAutofit/>
            </a:bodyPr>
            <a:lstStyle/>
            <a:p>
              <a:pPr lvl="0" algn="l">
                <a:defRPr sz="3100" b="1">
                  <a:latin typeface="Kontrapunkt Bob Bold"/>
                  <a:ea typeface="Kontrapunkt Bob Bold"/>
                  <a:cs typeface="Kontrapunkt Bob Bold"/>
                  <a:sym typeface="Kontrapunkt Bob Bold"/>
                </a:defRPr>
              </a:pPr>
              <a:endParaRPr sz="1800">
                <a:latin typeface="Arial" panose="020B0604020202020204" pitchFamily="34" charset="0"/>
                <a:ea typeface="Microsoft YaHei" panose="020B0503020204020204" pitchFamily="34" charset="-122"/>
                <a:sym typeface="Arial" panose="020B0604020202020204" pitchFamily="34" charset="0"/>
              </a:endParaRPr>
            </a:p>
          </p:txBody>
        </p:sp>
        <p:sp>
          <p:nvSpPr>
            <p:cNvPr id="35" name="TextBox 34"/>
            <p:cNvSpPr txBox="1"/>
            <p:nvPr/>
          </p:nvSpPr>
          <p:spPr>
            <a:xfrm>
              <a:off x="6509100" y="4166453"/>
              <a:ext cx="272664" cy="250261"/>
            </a:xfrm>
            <a:prstGeom prst="rect">
              <a:avLst/>
            </a:prstGeom>
            <a:noFill/>
          </p:spPr>
          <p:txBody>
            <a:bodyPr wrap="square" rtlCol="0">
              <a:spAutoFit/>
            </a:bodyPr>
            <a:lstStyle/>
            <a:p>
              <a:pPr algn="ctr">
                <a:lnSpc>
                  <a:spcPct val="70000"/>
                </a:lnSpc>
              </a:pPr>
              <a:r>
                <a:rPr lang="en-US" sz="1400" dirty="0">
                  <a:solidFill>
                    <a:schemeClr val="tx1">
                      <a:lumMod val="50000"/>
                      <a:lumOff val="50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rPr>
                <a:t>2</a:t>
              </a:r>
              <a:endParaRPr lang="id-ID" sz="1400" dirty="0">
                <a:solidFill>
                  <a:schemeClr val="tx1">
                    <a:lumMod val="50000"/>
                    <a:lumOff val="50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endParaRPr>
            </a:p>
          </p:txBody>
        </p:sp>
      </p:grpSp>
      <p:grpSp>
        <p:nvGrpSpPr>
          <p:cNvPr id="36" name="Group 35"/>
          <p:cNvGrpSpPr/>
          <p:nvPr/>
        </p:nvGrpSpPr>
        <p:grpSpPr>
          <a:xfrm>
            <a:off x="749439" y="4644688"/>
            <a:ext cx="291629" cy="307341"/>
            <a:chOff x="6490135" y="4570825"/>
            <a:chExt cx="291629" cy="307341"/>
          </a:xfrm>
        </p:grpSpPr>
        <p:sp>
          <p:nvSpPr>
            <p:cNvPr id="37" name="Shape 4544"/>
            <p:cNvSpPr/>
            <p:nvPr/>
          </p:nvSpPr>
          <p:spPr>
            <a:xfrm>
              <a:off x="6490135" y="4570825"/>
              <a:ext cx="291629" cy="2916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chemeClr val="tx1">
                  <a:lumMod val="50000"/>
                  <a:lumOff val="50000"/>
                </a:schemeClr>
              </a:solidFill>
              <a:prstDash val="solid"/>
              <a:miter lim="400000"/>
            </a:ln>
            <a:effectLst/>
          </p:spPr>
          <p:txBody>
            <a:bodyPr wrap="square" lIns="50800" tIns="50800" rIns="50800" bIns="50800" numCol="1" anchor="ctr">
              <a:noAutofit/>
            </a:bodyPr>
            <a:lstStyle/>
            <a:p>
              <a:pPr lvl="0" algn="l">
                <a:defRPr sz="3100" b="1">
                  <a:latin typeface="Kontrapunkt Bob Bold"/>
                  <a:ea typeface="Kontrapunkt Bob Bold"/>
                  <a:cs typeface="Kontrapunkt Bob Bold"/>
                  <a:sym typeface="Kontrapunkt Bob Bold"/>
                </a:defRPr>
              </a:pPr>
              <a:endParaRPr sz="1800">
                <a:latin typeface="Arial" panose="020B0604020202020204" pitchFamily="34" charset="0"/>
                <a:ea typeface="Microsoft YaHei" panose="020B0503020204020204" pitchFamily="34" charset="-122"/>
                <a:sym typeface="Arial" panose="020B0604020202020204" pitchFamily="34" charset="0"/>
              </a:endParaRPr>
            </a:p>
          </p:txBody>
        </p:sp>
        <p:sp>
          <p:nvSpPr>
            <p:cNvPr id="38" name="TextBox 37"/>
            <p:cNvSpPr txBox="1"/>
            <p:nvPr/>
          </p:nvSpPr>
          <p:spPr>
            <a:xfrm>
              <a:off x="6496400" y="4627905"/>
              <a:ext cx="272664" cy="250261"/>
            </a:xfrm>
            <a:prstGeom prst="rect">
              <a:avLst/>
            </a:prstGeom>
            <a:noFill/>
          </p:spPr>
          <p:txBody>
            <a:bodyPr wrap="square" rtlCol="0">
              <a:spAutoFit/>
            </a:bodyPr>
            <a:lstStyle/>
            <a:p>
              <a:pPr algn="ctr">
                <a:lnSpc>
                  <a:spcPct val="70000"/>
                </a:lnSpc>
              </a:pPr>
              <a:r>
                <a:rPr lang="en-US" sz="1400" dirty="0">
                  <a:solidFill>
                    <a:schemeClr val="tx1">
                      <a:lumMod val="50000"/>
                      <a:lumOff val="50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rPr>
                <a:t>3</a:t>
              </a:r>
              <a:endParaRPr lang="id-ID" sz="1400" dirty="0">
                <a:solidFill>
                  <a:schemeClr val="tx1">
                    <a:lumMod val="50000"/>
                    <a:lumOff val="50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endParaRPr>
            </a:p>
          </p:txBody>
        </p:sp>
      </p:grpSp>
      <p:sp>
        <p:nvSpPr>
          <p:cNvPr id="39" name="TextBox 38"/>
          <p:cNvSpPr txBox="1"/>
          <p:nvPr/>
        </p:nvSpPr>
        <p:spPr>
          <a:xfrm>
            <a:off x="514350" y="5299710"/>
            <a:ext cx="6113145" cy="1568450"/>
          </a:xfrm>
          <a:prstGeom prst="rect">
            <a:avLst/>
          </a:prstGeom>
          <a:noFill/>
        </p:spPr>
        <p:txBody>
          <a:bodyPr wrap="square" rtlCol="0">
            <a:spAutoFit/>
          </a:bodyPr>
          <a:lstStyle/>
          <a:p>
            <a:pPr algn="just"/>
            <a:r>
              <a:rPr lang="en-IN" sz="160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rPr>
              <a:t>The above facts and statistics are evident that yellow cabs are better investments than pink cabs.</a:t>
            </a:r>
            <a:endParaRPr lang="en-IN" sz="160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a:p>
            <a:pPr algn="just"/>
            <a:endParaRPr lang="en-IN" sz="160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a:p>
            <a:pPr algn="just"/>
            <a:r>
              <a:rPr lang="en-IN" sz="1600" b="1" u="sng">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rPr>
              <a:t>XYZ should invest into yellow cab company</a:t>
            </a:r>
            <a:endParaRPr lang="en-IN" sz="160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a:p>
            <a:pPr algn="just"/>
            <a:endParaRPr lang="en-IN" sz="160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a:p>
            <a:pPr algn="just"/>
            <a:endParaRPr lang="en-IN" sz="1600">
              <a:solidFill>
                <a:schemeClr val="tx1">
                  <a:lumMod val="65000"/>
                  <a:lumOff val="3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p:txBody>
      </p:sp>
      <p:pic>
        <p:nvPicPr>
          <p:cNvPr id="4"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3255" y="2629535"/>
            <a:ext cx="5031740" cy="3894455"/>
          </a:xfrm>
          <a:prstGeom prst="rect">
            <a:avLst/>
          </a:prstGeom>
        </p:spPr>
      </p:pic>
      <p:pic>
        <p:nvPicPr>
          <p:cNvPr id="12292" name="Picture 5" descr="D:\아초_C\ah\템플릿작업\템플릿_27\png\09.png"/>
          <p:cNvPicPr>
            <a:picLocks noChangeAspect="1"/>
          </p:cNvPicPr>
          <p:nvPr/>
        </p:nvPicPr>
        <p:blipFill>
          <a:blip r:embed="rId3"/>
          <a:stretch>
            <a:fillRect/>
          </a:stretch>
        </p:blipFill>
        <p:spPr>
          <a:xfrm>
            <a:off x="7706360" y="5480685"/>
            <a:ext cx="1202690" cy="1057275"/>
          </a:xfrm>
          <a:prstGeom prst="rect">
            <a:avLst/>
          </a:prstGeom>
          <a:noFill/>
          <a:ln w="9525">
            <a:noFill/>
          </a:ln>
        </p:spPr>
      </p:pic>
      <p:pic>
        <p:nvPicPr>
          <p:cNvPr id="13318" name="Picture 3" descr="D:\아초_C\ah\템플릿작업\템플릿_27\png\14.png"/>
          <p:cNvPicPr>
            <a:picLocks noChangeAspect="1"/>
          </p:cNvPicPr>
          <p:nvPr/>
        </p:nvPicPr>
        <p:blipFill>
          <a:blip r:embed="rId4"/>
          <a:srcRect t="3104" r="16449" b="15086"/>
          <a:stretch>
            <a:fillRect/>
          </a:stretch>
        </p:blipFill>
        <p:spPr>
          <a:xfrm rot="2460000">
            <a:off x="7122795" y="-53340"/>
            <a:ext cx="1652905" cy="1704340"/>
          </a:xfrm>
          <a:prstGeom prst="rect">
            <a:avLst/>
          </a:prstGeom>
          <a:noFill/>
          <a:ln w="9525">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500"/>
                                        <p:tgtEl>
                                          <p:spTgt spid="2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left)">
                                      <p:cBhvr>
                                        <p:cTn id="19" dur="500"/>
                                        <p:tgtEl>
                                          <p:spTgt spid="2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left)">
                                      <p:cBhvr>
                                        <p:cTn id="35" dur="500"/>
                                        <p:tgtEl>
                                          <p:spTgt spid="28"/>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500"/>
                                        <p:tgtEl>
                                          <p:spTgt spid="36"/>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left)">
                                      <p:cBhvr>
                                        <p:cTn id="43" dur="500"/>
                                        <p:tgtEl>
                                          <p:spTgt spid="29"/>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1" descr="Picture1"/>
          <p:cNvPicPr>
            <a:picLocks noChangeAspect="1"/>
          </p:cNvPicPr>
          <p:nvPr/>
        </p:nvPicPr>
        <p:blipFill>
          <a:blip r:embed="rId1"/>
          <a:stretch>
            <a:fillRect/>
          </a:stretch>
        </p:blipFill>
        <p:spPr>
          <a:xfrm flipH="1">
            <a:off x="635" y="3175"/>
            <a:ext cx="12191365" cy="6851015"/>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525" y="487045"/>
            <a:ext cx="7353300" cy="5690235"/>
          </a:xfrm>
          <a:prstGeom prst="rect">
            <a:avLst/>
          </a:prstGeom>
        </p:spPr>
      </p:pic>
      <p:sp>
        <p:nvSpPr>
          <p:cNvPr id="7" name="文本框 6"/>
          <p:cNvSpPr txBox="1"/>
          <p:nvPr/>
        </p:nvSpPr>
        <p:spPr>
          <a:xfrm>
            <a:off x="377190" y="247015"/>
            <a:ext cx="8335010" cy="1014730"/>
          </a:xfrm>
          <a:prstGeom prst="rect">
            <a:avLst/>
          </a:prstGeom>
          <a:noFill/>
        </p:spPr>
        <p:txBody>
          <a:bodyPr wrap="square" rtlCol="0">
            <a:spAutoFit/>
          </a:bodyPr>
          <a:lstStyle/>
          <a:p>
            <a:r>
              <a:rPr lang="en-IN" sz="3000" b="1">
                <a:solidFill>
                  <a:schemeClr val="tx1">
                    <a:lumMod val="65000"/>
                    <a:lumOff val="35000"/>
                  </a:schemeClr>
                </a:solidFill>
                <a:latin typeface="Century Gothic" panose="020B0502020202020204" pitchFamily="34" charset="0"/>
              </a:rPr>
              <a:t>CONCLUSIONARY</a:t>
            </a:r>
            <a:endParaRPr lang="en-IN" sz="3000" b="1">
              <a:solidFill>
                <a:schemeClr val="tx1">
                  <a:lumMod val="65000"/>
                  <a:lumOff val="35000"/>
                </a:schemeClr>
              </a:solidFill>
              <a:latin typeface="Century Gothic" panose="020B0502020202020204" pitchFamily="34" charset="0"/>
            </a:endParaRPr>
          </a:p>
          <a:p>
            <a:r>
              <a:rPr lang="en-IN" sz="3000" b="1">
                <a:solidFill>
                  <a:schemeClr val="tx1">
                    <a:lumMod val="65000"/>
                    <a:lumOff val="35000"/>
                  </a:schemeClr>
                </a:solidFill>
                <a:latin typeface="Century Gothic" panose="020B0502020202020204" pitchFamily="34" charset="0"/>
              </a:rPr>
              <a:t>EPILOGUE</a:t>
            </a:r>
            <a:endParaRPr lang="en-IN" sz="3000" b="1">
              <a:solidFill>
                <a:schemeClr val="tx1">
                  <a:lumMod val="65000"/>
                  <a:lumOff val="35000"/>
                </a:schemeClr>
              </a:solidFill>
              <a:latin typeface="Century Gothic" panose="020B0502020202020204" pitchFamily="34" charset="0"/>
            </a:endParaRPr>
          </a:p>
        </p:txBody>
      </p:sp>
      <p:sp>
        <p:nvSpPr>
          <p:cNvPr id="8" name="矩形 7"/>
          <p:cNvSpPr/>
          <p:nvPr/>
        </p:nvSpPr>
        <p:spPr>
          <a:xfrm>
            <a:off x="377190" y="1327785"/>
            <a:ext cx="4433570" cy="4824730"/>
          </a:xfrm>
          <a:prstGeom prst="rect">
            <a:avLst/>
          </a:prstGeom>
          <a:noFill/>
        </p:spPr>
        <p:txBody>
          <a:bodyPr wrap="square" rtlCol="0">
            <a:spAutoFit/>
          </a:bodyPr>
          <a:lstStyle/>
          <a:p>
            <a:pPr>
              <a:lnSpc>
                <a:spcPct val="120000"/>
              </a:lnSpc>
            </a:pPr>
            <a:r>
              <a:rPr lang="en-IN" altLang="en-US" sz="1800" dirty="0">
                <a:cs typeface="Arial" panose="020B0604020202020204" pitchFamily="34" charset="0"/>
              </a:rPr>
              <a:t>	</a:t>
            </a:r>
            <a:endParaRPr lang="en-IN" altLang="en-US" sz="1800" dirty="0">
              <a:cs typeface="Arial" panose="020B0604020202020204" pitchFamily="34" charset="0"/>
            </a:endParaRPr>
          </a:p>
          <a:p>
            <a:pPr>
              <a:lnSpc>
                <a:spcPct val="150000"/>
              </a:lnSpc>
            </a:pPr>
            <a:endParaRPr lang="en-IN" sz="1800">
              <a:sym typeface="+mn-ea"/>
            </a:endParaRPr>
          </a:p>
          <a:p>
            <a:pPr>
              <a:lnSpc>
                <a:spcPct val="120000"/>
              </a:lnSpc>
            </a:pPr>
            <a:r>
              <a:rPr lang="en-IN" sz="1800">
                <a:sym typeface="+mn-ea"/>
              </a:rPr>
              <a:t>The conclusionary statement can be presented that the report included the insight analytics and cognitive investigation in the field of </a:t>
            </a:r>
            <a:r>
              <a:rPr lang="en-IN" sz="1800" b="1">
                <a:sym typeface="+mn-ea"/>
              </a:rPr>
              <a:t>Cab case study</a:t>
            </a:r>
            <a:r>
              <a:rPr lang="en-IN" sz="1800">
                <a:sym typeface="+mn-ea"/>
              </a:rPr>
              <a:t> ; modelling a transparent presentation for the lucid concepts  and parallely demistyfing the convoluted anectdote associated with the classical approach to the cyberlife concerns.</a:t>
            </a:r>
            <a:endParaRPr lang="en-IN" sz="1800">
              <a:sym typeface="+mn-ea"/>
            </a:endParaRPr>
          </a:p>
          <a:p>
            <a:pPr>
              <a:lnSpc>
                <a:spcPct val="120000"/>
              </a:lnSpc>
            </a:pPr>
            <a:endParaRPr lang="en-IN" altLang="en-US" sz="1800" dirty="0">
              <a:cs typeface="Arial" panose="020B0604020202020204" pitchFamily="34" charset="0"/>
            </a:endParaRPr>
          </a:p>
          <a:p>
            <a:pPr>
              <a:lnSpc>
                <a:spcPct val="120000"/>
              </a:lnSpc>
            </a:pPr>
            <a:r>
              <a:rPr lang="en-IN" altLang="en-US" sz="1800" dirty="0">
                <a:cs typeface="Arial" panose="020B0604020202020204" pitchFamily="34" charset="0"/>
              </a:rPr>
              <a:t>Furthermore, the final decision can be presented that </a:t>
            </a:r>
            <a:r>
              <a:rPr lang="en-IN" altLang="en-US" sz="1800" b="1" u="sng" dirty="0">
                <a:cs typeface="Arial" panose="020B0604020202020204" pitchFamily="34" charset="0"/>
              </a:rPr>
              <a:t>YELLOW CAB</a:t>
            </a:r>
            <a:r>
              <a:rPr lang="en-IN" altLang="en-US" sz="1800" dirty="0">
                <a:cs typeface="Arial" panose="020B0604020202020204" pitchFamily="34" charset="0"/>
              </a:rPr>
              <a:t> would be the best to invest upon in cab industry.</a:t>
            </a:r>
            <a:endParaRPr lang="en-IN" altLang="en-US" sz="1800" dirty="0">
              <a:cs typeface="Arial" panose="020B0604020202020204" pitchFamily="34" charset="0"/>
            </a:endParaRPr>
          </a:p>
        </p:txBody>
      </p:sp>
      <p:sp>
        <p:nvSpPr>
          <p:cNvPr id="9" name="矩形: 圆角 8"/>
          <p:cNvSpPr/>
          <p:nvPr/>
        </p:nvSpPr>
        <p:spPr>
          <a:xfrm>
            <a:off x="377158" y="1544298"/>
            <a:ext cx="2097806" cy="392074"/>
          </a:xfrm>
          <a:prstGeom prst="roundRect">
            <a:avLst>
              <a:gd name="adj" fmla="val 50000"/>
            </a:avLst>
          </a:prstGeom>
          <a:solidFill>
            <a:srgbClr val="FF5A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b="1">
                <a:solidFill>
                  <a:schemeClr val="bg1"/>
                </a:solidFill>
                <a:latin typeface="Century Gothic" panose="020B0502020202020204" pitchFamily="34" charset="0"/>
                <a:cs typeface="Arial" panose="020B0604020202020204" pitchFamily="34" charset="0"/>
              </a:rPr>
              <a:t>Epilogue</a:t>
            </a:r>
            <a:endParaRPr lang="en-IN" altLang="en-US" b="1">
              <a:solidFill>
                <a:schemeClr val="bg1"/>
              </a:solidFill>
              <a:latin typeface="Century Gothic" panose="020B0502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ectangle 2"/>
          <p:cNvSpPr/>
          <p:nvPr/>
        </p:nvSpPr>
        <p:spPr>
          <a:xfrm>
            <a:off x="14605" y="-635"/>
            <a:ext cx="12192000" cy="6858000"/>
          </a:xfrm>
          <a:prstGeom prst="rect">
            <a:avLst/>
          </a:prstGeom>
          <a:blipFill dpi="0" rotWithShape="1">
            <a:blip r:embed="rId1"/>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pic>
        <p:nvPicPr>
          <p:cNvPr id="26625" name="图片 17"/>
          <p:cNvPicPr>
            <a:picLocks noChangeAspect="1"/>
          </p:cNvPicPr>
          <p:nvPr/>
        </p:nvPicPr>
        <p:blipFill>
          <a:blip r:embed="rId2"/>
          <a:stretch>
            <a:fillRect/>
          </a:stretch>
        </p:blipFill>
        <p:spPr>
          <a:xfrm>
            <a:off x="10718800" y="136525"/>
            <a:ext cx="1487488" cy="1728788"/>
          </a:xfrm>
          <a:prstGeom prst="rect">
            <a:avLst/>
          </a:prstGeom>
          <a:noFill/>
          <a:ln w="9525">
            <a:noFill/>
          </a:ln>
        </p:spPr>
      </p:pic>
      <p:sp>
        <p:nvSpPr>
          <p:cNvPr id="4" name="Rectangle 3"/>
          <p:cNvSpPr/>
          <p:nvPr/>
        </p:nvSpPr>
        <p:spPr>
          <a:xfrm>
            <a:off x="314643" y="2338705"/>
            <a:ext cx="5002213" cy="7239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sz="4000" b="1" strike="noStrike" noProof="1" dirty="0">
                <a:latin typeface="Arial" panose="020B0604020202020204" pitchFamily="34" charset="0"/>
                <a:ea typeface="Microsoft YaHei" panose="020B0503020204020204" pitchFamily="34" charset="-122"/>
                <a:sym typeface="Arial" panose="020B0604020202020204" pitchFamily="34" charset="0"/>
              </a:rPr>
              <a:t>THANK YOU</a:t>
            </a:r>
            <a:endParaRPr lang="en-US" sz="4000" b="1" strike="noStrike" noProof="1" dirty="0">
              <a:latin typeface="Arial" panose="020B0604020202020204" pitchFamily="34" charset="0"/>
              <a:ea typeface="Microsoft YaHei" panose="020B0503020204020204" pitchFamily="34" charset="-122"/>
              <a:sym typeface="Arial" panose="020B0604020202020204" pitchFamily="34" charset="0"/>
            </a:endParaRPr>
          </a:p>
        </p:txBody>
      </p:sp>
      <p:pic>
        <p:nvPicPr>
          <p:cNvPr id="26628" name="图片 14"/>
          <p:cNvPicPr>
            <a:picLocks noChangeAspect="1"/>
          </p:cNvPicPr>
          <p:nvPr/>
        </p:nvPicPr>
        <p:blipFill>
          <a:blip r:embed="rId3"/>
          <a:stretch>
            <a:fillRect/>
          </a:stretch>
        </p:blipFill>
        <p:spPr>
          <a:xfrm>
            <a:off x="0" y="3813175"/>
            <a:ext cx="1606550" cy="3044825"/>
          </a:xfrm>
          <a:prstGeom prst="rect">
            <a:avLst/>
          </a:prstGeom>
          <a:noFill/>
          <a:ln w="9525">
            <a:noFill/>
          </a:ln>
        </p:spPr>
      </p:pic>
      <p:pic>
        <p:nvPicPr>
          <p:cNvPr id="26629" name="图片 19"/>
          <p:cNvPicPr>
            <a:picLocks noChangeAspect="1"/>
          </p:cNvPicPr>
          <p:nvPr/>
        </p:nvPicPr>
        <p:blipFill>
          <a:blip r:embed="rId4"/>
          <a:stretch>
            <a:fillRect/>
          </a:stretch>
        </p:blipFill>
        <p:spPr>
          <a:xfrm>
            <a:off x="4763" y="5499100"/>
            <a:ext cx="1851025" cy="1358900"/>
          </a:xfrm>
          <a:prstGeom prst="rect">
            <a:avLst/>
          </a:prstGeom>
          <a:noFill/>
          <a:ln w="9525">
            <a:noFill/>
          </a:ln>
        </p:spPr>
      </p:pic>
      <p:pic>
        <p:nvPicPr>
          <p:cNvPr id="26630" name="图片 15"/>
          <p:cNvPicPr>
            <a:picLocks noChangeAspect="1"/>
          </p:cNvPicPr>
          <p:nvPr/>
        </p:nvPicPr>
        <p:blipFill>
          <a:blip r:embed="rId5"/>
          <a:stretch>
            <a:fillRect/>
          </a:stretch>
        </p:blipFill>
        <p:spPr>
          <a:xfrm>
            <a:off x="2309813" y="6221413"/>
            <a:ext cx="642937" cy="636587"/>
          </a:xfrm>
          <a:prstGeom prst="rect">
            <a:avLst/>
          </a:prstGeom>
          <a:noFill/>
          <a:ln w="9525">
            <a:noFill/>
          </a:ln>
        </p:spPr>
      </p:pic>
      <p:pic>
        <p:nvPicPr>
          <p:cNvPr id="26631" name="图片 18"/>
          <p:cNvPicPr>
            <a:picLocks noChangeAspect="1"/>
          </p:cNvPicPr>
          <p:nvPr/>
        </p:nvPicPr>
        <p:blipFill>
          <a:blip r:embed="rId6"/>
          <a:stretch>
            <a:fillRect/>
          </a:stretch>
        </p:blipFill>
        <p:spPr>
          <a:xfrm>
            <a:off x="1970088" y="6419850"/>
            <a:ext cx="531812" cy="438150"/>
          </a:xfrm>
          <a:prstGeom prst="rect">
            <a:avLst/>
          </a:prstGeom>
          <a:noFill/>
          <a:ln w="9525">
            <a:noFill/>
          </a:ln>
        </p:spPr>
      </p:pic>
      <p:pic>
        <p:nvPicPr>
          <p:cNvPr id="26632" name="图片 16"/>
          <p:cNvPicPr>
            <a:picLocks noChangeAspect="1"/>
          </p:cNvPicPr>
          <p:nvPr/>
        </p:nvPicPr>
        <p:blipFill>
          <a:blip r:embed="rId7"/>
          <a:stretch>
            <a:fillRect/>
          </a:stretch>
        </p:blipFill>
        <p:spPr>
          <a:xfrm>
            <a:off x="10614025" y="5211763"/>
            <a:ext cx="1341438" cy="1676400"/>
          </a:xfrm>
          <a:prstGeom prst="rect">
            <a:avLst/>
          </a:prstGeom>
          <a:noFill/>
          <a:ln w="9525">
            <a:noFill/>
          </a:ln>
        </p:spPr>
      </p:pic>
      <p:pic>
        <p:nvPicPr>
          <p:cNvPr id="26633" name="图片 11"/>
          <p:cNvPicPr>
            <a:picLocks noChangeAspect="1"/>
          </p:cNvPicPr>
          <p:nvPr/>
        </p:nvPicPr>
        <p:blipFill>
          <a:blip r:embed="rId8"/>
          <a:stretch>
            <a:fillRect/>
          </a:stretch>
        </p:blipFill>
        <p:spPr>
          <a:xfrm>
            <a:off x="9377363" y="5775325"/>
            <a:ext cx="1457325" cy="1082675"/>
          </a:xfrm>
          <a:prstGeom prst="rect">
            <a:avLst/>
          </a:prstGeom>
          <a:noFill/>
          <a:ln w="9525">
            <a:noFill/>
          </a:ln>
        </p:spPr>
      </p:pic>
      <p:pic>
        <p:nvPicPr>
          <p:cNvPr id="26634" name="图片 13"/>
          <p:cNvPicPr>
            <a:picLocks noChangeAspect="1"/>
          </p:cNvPicPr>
          <p:nvPr/>
        </p:nvPicPr>
        <p:blipFill>
          <a:blip r:embed="rId9"/>
          <a:stretch>
            <a:fillRect/>
          </a:stretch>
        </p:blipFill>
        <p:spPr>
          <a:xfrm>
            <a:off x="185738" y="242888"/>
            <a:ext cx="1487487" cy="1425575"/>
          </a:xfrm>
          <a:prstGeom prst="rect">
            <a:avLst/>
          </a:prstGeom>
          <a:noFill/>
          <a:ln w="9525">
            <a:noFill/>
          </a:ln>
        </p:spPr>
      </p:pic>
      <p:pic>
        <p:nvPicPr>
          <p:cNvPr id="26635" name="图片 8"/>
          <p:cNvPicPr>
            <a:picLocks noChangeAspect="1"/>
          </p:cNvPicPr>
          <p:nvPr/>
        </p:nvPicPr>
        <p:blipFill>
          <a:blip r:embed="rId10"/>
          <a:stretch>
            <a:fillRect/>
          </a:stretch>
        </p:blipFill>
        <p:spPr>
          <a:xfrm>
            <a:off x="2501900" y="614363"/>
            <a:ext cx="1655763" cy="1054100"/>
          </a:xfrm>
          <a:prstGeom prst="rect">
            <a:avLst/>
          </a:prstGeom>
          <a:noFill/>
          <a:ln w="9525">
            <a:noFill/>
          </a:ln>
        </p:spPr>
      </p:pic>
      <p:pic>
        <p:nvPicPr>
          <p:cNvPr id="26636" name="图片 12"/>
          <p:cNvPicPr>
            <a:picLocks noChangeAspect="1"/>
          </p:cNvPicPr>
          <p:nvPr/>
        </p:nvPicPr>
        <p:blipFill>
          <a:blip r:embed="rId11"/>
          <a:stretch>
            <a:fillRect/>
          </a:stretch>
        </p:blipFill>
        <p:spPr>
          <a:xfrm>
            <a:off x="9609138" y="608013"/>
            <a:ext cx="993775" cy="771525"/>
          </a:xfrm>
          <a:prstGeom prst="rect">
            <a:avLst/>
          </a:prstGeom>
          <a:noFill/>
          <a:ln w="9525">
            <a:noFill/>
          </a:ln>
        </p:spPr>
      </p:pic>
      <p:pic>
        <p:nvPicPr>
          <p:cNvPr id="26637" name="图片 10"/>
          <p:cNvPicPr>
            <a:picLocks noChangeAspect="1"/>
          </p:cNvPicPr>
          <p:nvPr/>
        </p:nvPicPr>
        <p:blipFill>
          <a:blip r:embed="rId12"/>
          <a:stretch>
            <a:fillRect/>
          </a:stretch>
        </p:blipFill>
        <p:spPr>
          <a:xfrm>
            <a:off x="9956800" y="0"/>
            <a:ext cx="2249488" cy="1003300"/>
          </a:xfrm>
          <a:prstGeom prst="rect">
            <a:avLst/>
          </a:prstGeom>
          <a:noFill/>
          <a:ln w="9525">
            <a:noFill/>
          </a:ln>
        </p:spPr>
      </p:pic>
      <p:pic>
        <p:nvPicPr>
          <p:cNvPr id="12290" name="图片 6"/>
          <p:cNvPicPr>
            <a:picLocks noChangeAspect="1"/>
          </p:cNvPicPr>
          <p:nvPr/>
        </p:nvPicPr>
        <p:blipFill>
          <a:blip r:embed="rId13"/>
          <a:srcRect t="25498" r="30733"/>
          <a:stretch>
            <a:fillRect/>
          </a:stretch>
        </p:blipFill>
        <p:spPr>
          <a:xfrm>
            <a:off x="3340100" y="3962400"/>
            <a:ext cx="2755900" cy="2746375"/>
          </a:xfrm>
          <a:prstGeom prst="snip2DiagRect">
            <a:avLst/>
          </a:prstGeom>
          <a:noFill/>
          <a:ln w="9525">
            <a:noFill/>
          </a:ln>
        </p:spPr>
      </p:pic>
      <p:pic>
        <p:nvPicPr>
          <p:cNvPr id="26639" name="图片 11"/>
          <p:cNvPicPr>
            <a:picLocks noChangeAspect="1"/>
          </p:cNvPicPr>
          <p:nvPr/>
        </p:nvPicPr>
        <p:blipFill>
          <a:blip r:embed="rId14"/>
          <a:srcRect l="294" r="55466" b="81497"/>
          <a:stretch>
            <a:fillRect/>
          </a:stretch>
        </p:blipFill>
        <p:spPr>
          <a:xfrm>
            <a:off x="5327650" y="841375"/>
            <a:ext cx="2185988" cy="1162050"/>
          </a:xfrm>
          <a:prstGeom prst="rect">
            <a:avLst/>
          </a:prstGeom>
          <a:noFill/>
          <a:ln w="9525">
            <a:noFill/>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 name="Group 12"/>
          <p:cNvGrpSpPr/>
          <p:nvPr/>
        </p:nvGrpSpPr>
        <p:grpSpPr>
          <a:xfrm>
            <a:off x="6350" y="0"/>
            <a:ext cx="12192000" cy="6858000"/>
            <a:chOff x="0" y="0"/>
            <a:chExt cx="12192000" cy="6858000"/>
          </a:xfrm>
        </p:grpSpPr>
        <p:sp>
          <p:nvSpPr>
            <p:cNvPr id="2" name="Rectangle 1"/>
            <p:cNvSpPr/>
            <p:nvPr/>
          </p:nvSpPr>
          <p:spPr>
            <a:xfrm>
              <a:off x="0" y="0"/>
              <a:ext cx="2438400"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3" name="Rectangle 2"/>
            <p:cNvSpPr/>
            <p:nvPr/>
          </p:nvSpPr>
          <p:spPr>
            <a:xfrm>
              <a:off x="2438400" y="0"/>
              <a:ext cx="24384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4" name="Rectangle 3"/>
            <p:cNvSpPr/>
            <p:nvPr/>
          </p:nvSpPr>
          <p:spPr>
            <a:xfrm>
              <a:off x="4876800" y="0"/>
              <a:ext cx="24384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5" name="Rectangle 4"/>
            <p:cNvSpPr/>
            <p:nvPr/>
          </p:nvSpPr>
          <p:spPr>
            <a:xfrm>
              <a:off x="7315200" y="0"/>
              <a:ext cx="2438400" cy="68580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sp>
          <p:nvSpPr>
            <p:cNvPr id="6" name="Rectangle 5"/>
            <p:cNvSpPr/>
            <p:nvPr/>
          </p:nvSpPr>
          <p:spPr>
            <a:xfrm>
              <a:off x="9753600" y="0"/>
              <a:ext cx="24384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z="2400" strike="noStrike" noProof="1">
                <a:latin typeface="Arial" panose="020B0604020202020204" pitchFamily="34" charset="0"/>
                <a:ea typeface="Microsoft YaHei" panose="020B0503020204020204" pitchFamily="34" charset="-122"/>
                <a:sym typeface="Arial" panose="020B0604020202020204" pitchFamily="34" charset="0"/>
              </a:endParaRPr>
            </a:p>
          </p:txBody>
        </p:sp>
      </p:grpSp>
      <p:cxnSp>
        <p:nvCxnSpPr>
          <p:cNvPr id="7" name="Straight Connector 6"/>
          <p:cNvCxnSpPr/>
          <p:nvPr/>
        </p:nvCxnSpPr>
        <p:spPr>
          <a:xfrm>
            <a:off x="1219200" y="3733800"/>
            <a:ext cx="2590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556000"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defRPr/>
            </a:pPr>
            <a:endParaRPr lang="en-US" sz="11735" strike="noStrike" noProof="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9" name="Oval 8"/>
          <p:cNvSpPr/>
          <p:nvPr/>
        </p:nvSpPr>
        <p:spPr>
          <a:xfrm>
            <a:off x="58943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defRPr/>
            </a:pPr>
            <a:endParaRPr lang="en-US" sz="11735" strike="noStrike" noProof="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Oval 9"/>
          <p:cNvSpPr/>
          <p:nvPr/>
        </p:nvSpPr>
        <p:spPr>
          <a:xfrm>
            <a:off x="83327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defRPr/>
            </a:pPr>
            <a:endParaRPr lang="en-US" sz="11735" strike="noStrike" noProof="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1" name="Oval 10"/>
          <p:cNvSpPr/>
          <p:nvPr/>
        </p:nvSpPr>
        <p:spPr>
          <a:xfrm>
            <a:off x="10175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defRPr/>
            </a:pPr>
            <a:endParaRPr lang="en-US" sz="11735" strike="noStrike" noProof="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2" name="Oval 11"/>
          <p:cNvSpPr/>
          <p:nvPr/>
        </p:nvSpPr>
        <p:spPr>
          <a:xfrm>
            <a:off x="10771188" y="3530600"/>
            <a:ext cx="403225" cy="404813"/>
          </a:xfrm>
          <a:prstGeom prst="ellipse">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fontAlgn="auto">
              <a:defRPr/>
            </a:pPr>
            <a:endParaRPr lang="en-US" sz="11735" strike="noStrike" noProof="1">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nvGrpSpPr>
          <p:cNvPr id="72" name="Group 71"/>
          <p:cNvGrpSpPr/>
          <p:nvPr/>
        </p:nvGrpSpPr>
        <p:grpSpPr>
          <a:xfrm>
            <a:off x="541338" y="4216400"/>
            <a:ext cx="1422400" cy="1271395"/>
            <a:chOff x="601162" y="3850230"/>
            <a:chExt cx="1422549" cy="1271681"/>
          </a:xfrm>
        </p:grpSpPr>
        <p:sp>
          <p:nvSpPr>
            <p:cNvPr id="6158" name="TextBox 64"/>
            <p:cNvSpPr txBox="1"/>
            <p:nvPr/>
          </p:nvSpPr>
          <p:spPr>
            <a:xfrm>
              <a:off x="601162" y="4198413"/>
              <a:ext cx="1402450" cy="923498"/>
            </a:xfrm>
            <a:prstGeom prst="rect">
              <a:avLst/>
            </a:prstGeom>
            <a:noFill/>
            <a:ln w="9525">
              <a:noFill/>
            </a:ln>
          </p:spPr>
          <p:txBody>
            <a:bodyPr wrap="square" lIns="0" tIns="0" rIns="0" bIns="0" anchor="t" anchorCtr="0">
              <a:spAutoFit/>
            </a:bodyPr>
            <a:p>
              <a:r>
                <a:rPr lang="en-IN" altLang="en-US" sz="1200" dirty="0">
                  <a:solidFill>
                    <a:schemeClr val="bg1"/>
                  </a:solidFill>
                  <a:latin typeface="Arial" panose="020B0604020202020204" pitchFamily="34" charset="0"/>
                  <a:ea typeface="Microsoft YaHei" panose="020B0503020204020204" pitchFamily="34" charset="-122"/>
                  <a:sym typeface="Arial" panose="020B0604020202020204" pitchFamily="34" charset="0"/>
                </a:rPr>
                <a:t>Introduction to the problem statement and business requirements for this case study</a:t>
              </a:r>
              <a:endParaRPr lang="en-IN" altLang="en-US" sz="12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59" name="TextBox 65"/>
            <p:cNvSpPr txBox="1"/>
            <p:nvPr/>
          </p:nvSpPr>
          <p:spPr>
            <a:xfrm>
              <a:off x="620212" y="3850230"/>
              <a:ext cx="1403499" cy="276999"/>
            </a:xfrm>
            <a:prstGeom prst="rect">
              <a:avLst/>
            </a:prstGeom>
            <a:noFill/>
            <a:ln w="9525">
              <a:noFill/>
            </a:ln>
          </p:spPr>
          <p:txBody>
            <a:bodyPr wrap="square" lIns="0" tIns="0" rIns="0" bIns="0" anchor="t" anchorCtr="0">
              <a:spAutoFit/>
            </a:bodyPr>
            <a:p>
              <a:r>
                <a:rPr lang="en-GB" alt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rPr>
                <a:t>Introduction</a:t>
              </a:r>
              <a:endParaRPr lang="en-GB" alt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sp>
        <p:nvSpPr>
          <p:cNvPr id="69" name="TextBox 68"/>
          <p:cNvSpPr txBox="1"/>
          <p:nvPr/>
        </p:nvSpPr>
        <p:spPr>
          <a:xfrm>
            <a:off x="5522913" y="2881313"/>
            <a:ext cx="309562" cy="368300"/>
          </a:xfrm>
          <a:prstGeom prst="rect">
            <a:avLst/>
          </a:prstGeom>
          <a:noFill/>
          <a:ln w="9525">
            <a:noFill/>
          </a:ln>
        </p:spPr>
        <p:txBody>
          <a:bodyPr wrap="none" anchor="t" anchorCtr="0">
            <a:spAutoFit/>
          </a:bodyPr>
          <a:p>
            <a:endParaRPr lang="en-US" altLang="zh-CN"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nvGrpSpPr>
          <p:cNvPr id="77" name="Group 76"/>
          <p:cNvGrpSpPr/>
          <p:nvPr/>
        </p:nvGrpSpPr>
        <p:grpSpPr>
          <a:xfrm>
            <a:off x="5290503" y="4217670"/>
            <a:ext cx="1737994" cy="1368424"/>
            <a:chOff x="566305" y="3851070"/>
            <a:chExt cx="1552757" cy="904983"/>
          </a:xfrm>
        </p:grpSpPr>
        <p:sp>
          <p:nvSpPr>
            <p:cNvPr id="6162" name="TextBox 77"/>
            <p:cNvSpPr txBox="1"/>
            <p:nvPr/>
          </p:nvSpPr>
          <p:spPr>
            <a:xfrm>
              <a:off x="566872" y="4267656"/>
              <a:ext cx="1552190" cy="488397"/>
            </a:xfrm>
            <a:prstGeom prst="rect">
              <a:avLst/>
            </a:prstGeom>
            <a:noFill/>
            <a:ln w="9525">
              <a:noFill/>
            </a:ln>
          </p:spPr>
          <p:txBody>
            <a:bodyPr wrap="square" lIns="0" tIns="0" rIns="0" bIns="0" anchor="t" anchorCtr="0">
              <a:spAutoFit/>
            </a:bodyPr>
            <a:p>
              <a:r>
                <a:rPr lang="en-IN" altLang="en-US" sz="1200" dirty="0">
                  <a:solidFill>
                    <a:schemeClr val="bg1"/>
                  </a:solidFill>
                  <a:latin typeface="Arial" panose="020B0604020202020204" pitchFamily="34" charset="0"/>
                  <a:ea typeface="Microsoft YaHei" panose="020B0503020204020204" pitchFamily="34" charset="-122"/>
                  <a:sym typeface="Arial" panose="020B0604020202020204" pitchFamily="34" charset="0"/>
                </a:rPr>
                <a:t>Understanding the data trends and identifying decision points to conclude the result.</a:t>
              </a:r>
              <a:endParaRPr lang="en-IN" altLang="en-US" sz="12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63" name="TextBox 78"/>
            <p:cNvSpPr txBox="1"/>
            <p:nvPr/>
          </p:nvSpPr>
          <p:spPr>
            <a:xfrm>
              <a:off x="566305" y="3851070"/>
              <a:ext cx="1436740" cy="366193"/>
            </a:xfrm>
            <a:prstGeom prst="rect">
              <a:avLst/>
            </a:prstGeom>
            <a:noFill/>
            <a:ln w="9525">
              <a:noFill/>
            </a:ln>
          </p:spPr>
          <p:txBody>
            <a:bodyPr wrap="square" lIns="0" tIns="0" rIns="0" bIns="0" anchor="t" anchorCtr="0">
              <a:spAutoFit/>
            </a:bodyPr>
            <a:p>
              <a:r>
                <a:rPr lang="en-IN" alt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rPr>
                <a:t>Trends and studies</a:t>
              </a:r>
              <a:endParaRPr lang="en-IN" alt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80" name="Group 79"/>
          <p:cNvGrpSpPr/>
          <p:nvPr/>
        </p:nvGrpSpPr>
        <p:grpSpPr>
          <a:xfrm>
            <a:off x="2832100" y="4217669"/>
            <a:ext cx="1515745" cy="1718417"/>
            <a:chOff x="601162" y="3851264"/>
            <a:chExt cx="1455499" cy="1399715"/>
          </a:xfrm>
        </p:grpSpPr>
        <p:sp>
          <p:nvSpPr>
            <p:cNvPr id="6165" name="TextBox 80"/>
            <p:cNvSpPr txBox="1"/>
            <p:nvPr/>
          </p:nvSpPr>
          <p:spPr>
            <a:xfrm>
              <a:off x="601162" y="4198413"/>
              <a:ext cx="1402450" cy="1052566"/>
            </a:xfrm>
            <a:prstGeom prst="rect">
              <a:avLst/>
            </a:prstGeom>
            <a:noFill/>
            <a:ln w="9525">
              <a:noFill/>
            </a:ln>
          </p:spPr>
          <p:txBody>
            <a:bodyPr wrap="square" lIns="0" tIns="0" rIns="0" bIns="0" anchor="t" anchorCtr="0">
              <a:spAutoFit/>
            </a:bodyPr>
            <a:p>
              <a:r>
                <a:rPr lang="en-IN" altLang="en-US" sz="1200" dirty="0">
                  <a:solidFill>
                    <a:schemeClr val="bg1"/>
                  </a:solidFill>
                  <a:latin typeface="Arial" panose="020B0604020202020204" pitchFamily="34" charset="0"/>
                  <a:ea typeface="Microsoft YaHei" panose="020B0503020204020204" pitchFamily="34" charset="-122"/>
                  <a:sym typeface="Arial" panose="020B0604020202020204" pitchFamily="34" charset="0"/>
                </a:rPr>
                <a:t>A short note on the approach to study and analyse the data set using python and it’s modules like pandas, matplotlib,etc.</a:t>
              </a:r>
              <a:endParaRPr lang="en-IN" altLang="en-US" sz="12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66" name="TextBox 81"/>
            <p:cNvSpPr txBox="1"/>
            <p:nvPr/>
          </p:nvSpPr>
          <p:spPr>
            <a:xfrm>
              <a:off x="673130" y="3851264"/>
              <a:ext cx="1383531" cy="225513"/>
            </a:xfrm>
            <a:prstGeom prst="rect">
              <a:avLst/>
            </a:prstGeom>
            <a:noFill/>
            <a:ln w="9525">
              <a:noFill/>
            </a:ln>
          </p:spPr>
          <p:txBody>
            <a:bodyPr wrap="square" lIns="0" tIns="0" rIns="0" bIns="0" anchor="t" anchorCtr="0">
              <a:spAutoFit/>
            </a:bodyPr>
            <a:p>
              <a:pPr algn="ctr"/>
              <a:r>
                <a:rPr lang="en-IN" alt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rPr>
                <a:t>Approach </a:t>
              </a:r>
              <a:endParaRPr lang="en-IN" alt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87" name="Group 86"/>
          <p:cNvGrpSpPr/>
          <p:nvPr/>
        </p:nvGrpSpPr>
        <p:grpSpPr>
          <a:xfrm>
            <a:off x="7596505" y="4203065"/>
            <a:ext cx="1797053" cy="1913638"/>
            <a:chOff x="454366" y="4001916"/>
            <a:chExt cx="1521296" cy="1912637"/>
          </a:xfrm>
        </p:grpSpPr>
        <p:sp>
          <p:nvSpPr>
            <p:cNvPr id="6168" name="TextBox 87"/>
            <p:cNvSpPr txBox="1"/>
            <p:nvPr/>
          </p:nvSpPr>
          <p:spPr>
            <a:xfrm>
              <a:off x="573212" y="4623004"/>
              <a:ext cx="1402450" cy="1291549"/>
            </a:xfrm>
            <a:prstGeom prst="rect">
              <a:avLst/>
            </a:prstGeom>
            <a:noFill/>
            <a:ln w="9525">
              <a:noFill/>
            </a:ln>
          </p:spPr>
          <p:txBody>
            <a:bodyPr wrap="square" lIns="0" tIns="0" rIns="0" bIns="0" anchor="t" anchorCtr="0">
              <a:spAutoFit/>
            </a:bodyPr>
            <a:p>
              <a:r>
                <a:rPr lang="en-IN" altLang="en-US" sz="1200" dirty="0">
                  <a:solidFill>
                    <a:schemeClr val="bg1"/>
                  </a:solidFill>
                  <a:latin typeface="Arial" panose="020B0604020202020204" pitchFamily="34" charset="0"/>
                  <a:ea typeface="Microsoft YaHei" panose="020B0503020204020204" pitchFamily="34" charset="-122"/>
                  <a:sym typeface="Arial" panose="020B0604020202020204" pitchFamily="34" charset="0"/>
                </a:rPr>
                <a:t> Investigating  considering hypothesis, engaging with the data, thinking critically, and using various analytical approaches to produce unique insights.</a:t>
              </a:r>
              <a:endParaRPr lang="en-IN" altLang="en-US" sz="12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69" name="TextBox 88"/>
            <p:cNvSpPr txBox="1"/>
            <p:nvPr/>
          </p:nvSpPr>
          <p:spPr>
            <a:xfrm>
              <a:off x="454366" y="4001916"/>
              <a:ext cx="1489028" cy="553430"/>
            </a:xfrm>
            <a:prstGeom prst="rect">
              <a:avLst/>
            </a:prstGeom>
            <a:noFill/>
            <a:ln w="9525">
              <a:noFill/>
            </a:ln>
          </p:spPr>
          <p:txBody>
            <a:bodyPr wrap="square" lIns="0" tIns="0" rIns="0" bIns="0" anchor="t" anchorCtr="0">
              <a:spAutoFit/>
            </a:bodyPr>
            <a:p>
              <a:pPr algn="ctr"/>
              <a:r>
                <a:rPr lang="en-IN" alt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rPr>
                <a:t>Exploratory Data Analysis</a:t>
              </a:r>
              <a:endParaRPr lang="en-IN" alt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grpSp>
        <p:nvGrpSpPr>
          <p:cNvPr id="90" name="Group 89"/>
          <p:cNvGrpSpPr/>
          <p:nvPr/>
        </p:nvGrpSpPr>
        <p:grpSpPr>
          <a:xfrm>
            <a:off x="10052368" y="4216400"/>
            <a:ext cx="2012950" cy="1376275"/>
            <a:chOff x="620186" y="4015316"/>
            <a:chExt cx="1402450" cy="1376155"/>
          </a:xfrm>
        </p:grpSpPr>
        <p:sp>
          <p:nvSpPr>
            <p:cNvPr id="6171" name="TextBox 90"/>
            <p:cNvSpPr txBox="1"/>
            <p:nvPr/>
          </p:nvSpPr>
          <p:spPr>
            <a:xfrm>
              <a:off x="620186" y="4653031"/>
              <a:ext cx="1402450" cy="738440"/>
            </a:xfrm>
            <a:prstGeom prst="rect">
              <a:avLst/>
            </a:prstGeom>
            <a:noFill/>
            <a:ln w="9525">
              <a:noFill/>
            </a:ln>
          </p:spPr>
          <p:txBody>
            <a:bodyPr wrap="square" lIns="0" tIns="0" rIns="0" bIns="0" anchor="t" anchorCtr="0">
              <a:spAutoFit/>
            </a:bodyPr>
            <a:p>
              <a:r>
                <a:rPr lang="en-IN" altLang="en-US" sz="1200" dirty="0">
                  <a:solidFill>
                    <a:schemeClr val="bg1"/>
                  </a:solidFill>
                  <a:latin typeface="Arial" panose="020B0604020202020204" pitchFamily="34" charset="0"/>
                  <a:ea typeface="Microsoft YaHei" panose="020B0503020204020204" pitchFamily="34" charset="-122"/>
                  <a:sym typeface="Arial" panose="020B0604020202020204" pitchFamily="34" charset="0"/>
                </a:rPr>
                <a:t>Concluding the results , analytics of the dataset, insights of the case study and presenting the final decision </a:t>
              </a:r>
              <a:endParaRPr lang="en-IN" altLang="en-US" sz="12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6172" name="TextBox 91"/>
            <p:cNvSpPr txBox="1"/>
            <p:nvPr/>
          </p:nvSpPr>
          <p:spPr>
            <a:xfrm>
              <a:off x="620192" y="4015316"/>
              <a:ext cx="1263488" cy="553672"/>
            </a:xfrm>
            <a:prstGeom prst="rect">
              <a:avLst/>
            </a:prstGeom>
            <a:noFill/>
            <a:ln w="9525">
              <a:noFill/>
            </a:ln>
          </p:spPr>
          <p:txBody>
            <a:bodyPr wrap="square" lIns="0" tIns="0" rIns="0" bIns="0" anchor="t" anchorCtr="0">
              <a:spAutoFit/>
            </a:bodyPr>
            <a:p>
              <a:pPr algn="ctr"/>
              <a:r>
                <a:rPr lang="en-IN" alt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rPr>
                <a:t>Conclusionary Note</a:t>
              </a:r>
              <a:endParaRPr lang="en-IN" altLang="en-US"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grpSp>
      <p:sp>
        <p:nvSpPr>
          <p:cNvPr id="93" name="TextBox 92"/>
          <p:cNvSpPr txBox="1"/>
          <p:nvPr/>
        </p:nvSpPr>
        <p:spPr>
          <a:xfrm>
            <a:off x="817563" y="1749425"/>
            <a:ext cx="868362" cy="1570038"/>
          </a:xfrm>
          <a:prstGeom prst="rect">
            <a:avLst/>
          </a:prstGeom>
          <a:noFill/>
          <a:ln w="9525">
            <a:noFill/>
          </a:ln>
        </p:spPr>
        <p:txBody>
          <a:bodyPr wrap="none" anchor="t" anchorCtr="0">
            <a:spAutoFit/>
          </a:bodyPr>
          <a:p>
            <a:r>
              <a:rPr lang="en-US" altLang="zh-CN" sz="9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1</a:t>
            </a:r>
            <a:endParaRPr lang="en-US" altLang="zh-CN" sz="9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94" name="TextBox 93"/>
          <p:cNvSpPr txBox="1"/>
          <p:nvPr/>
        </p:nvSpPr>
        <p:spPr>
          <a:xfrm>
            <a:off x="3348038" y="1749425"/>
            <a:ext cx="868362" cy="1570038"/>
          </a:xfrm>
          <a:prstGeom prst="rect">
            <a:avLst/>
          </a:prstGeom>
          <a:noFill/>
          <a:ln w="9525">
            <a:noFill/>
          </a:ln>
        </p:spPr>
        <p:txBody>
          <a:bodyPr wrap="none" anchor="t" anchorCtr="0">
            <a:spAutoFit/>
          </a:bodyPr>
          <a:p>
            <a:r>
              <a:rPr lang="en-US" altLang="zh-CN" sz="9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2</a:t>
            </a:r>
            <a:endParaRPr lang="en-US" altLang="zh-CN" sz="9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95" name="TextBox 94"/>
          <p:cNvSpPr txBox="1"/>
          <p:nvPr/>
        </p:nvSpPr>
        <p:spPr>
          <a:xfrm>
            <a:off x="5661025" y="1749425"/>
            <a:ext cx="869950" cy="1570038"/>
          </a:xfrm>
          <a:prstGeom prst="rect">
            <a:avLst/>
          </a:prstGeom>
          <a:noFill/>
          <a:ln w="9525">
            <a:noFill/>
          </a:ln>
        </p:spPr>
        <p:txBody>
          <a:bodyPr wrap="none" anchor="t" anchorCtr="0">
            <a:spAutoFit/>
          </a:bodyPr>
          <a:p>
            <a:r>
              <a:rPr lang="en-US" altLang="zh-CN" sz="9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3</a:t>
            </a:r>
            <a:endParaRPr lang="en-US" altLang="zh-CN" sz="9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96" name="TextBox 95"/>
          <p:cNvSpPr txBox="1"/>
          <p:nvPr/>
        </p:nvSpPr>
        <p:spPr>
          <a:xfrm>
            <a:off x="8129588" y="1749425"/>
            <a:ext cx="869950" cy="1570038"/>
          </a:xfrm>
          <a:prstGeom prst="rect">
            <a:avLst/>
          </a:prstGeom>
          <a:noFill/>
          <a:ln w="9525">
            <a:noFill/>
          </a:ln>
        </p:spPr>
        <p:txBody>
          <a:bodyPr wrap="none" anchor="t" anchorCtr="0">
            <a:spAutoFit/>
          </a:bodyPr>
          <a:p>
            <a:r>
              <a:rPr lang="en-US" altLang="zh-CN" sz="9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4</a:t>
            </a:r>
            <a:endParaRPr lang="en-US" altLang="zh-CN" sz="9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99" name="TextBox 98"/>
          <p:cNvSpPr txBox="1"/>
          <p:nvPr/>
        </p:nvSpPr>
        <p:spPr>
          <a:xfrm>
            <a:off x="10567988" y="1749425"/>
            <a:ext cx="869950" cy="1570038"/>
          </a:xfrm>
          <a:prstGeom prst="rect">
            <a:avLst/>
          </a:prstGeom>
          <a:noFill/>
          <a:ln w="9525">
            <a:noFill/>
          </a:ln>
        </p:spPr>
        <p:txBody>
          <a:bodyPr wrap="none" anchor="t" anchorCtr="0">
            <a:spAutoFit/>
          </a:bodyPr>
          <a:p>
            <a:r>
              <a:rPr lang="en-US" altLang="zh-CN" sz="96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5</a:t>
            </a:r>
            <a:endParaRPr lang="en-US" altLang="zh-CN" sz="96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0" name="Title 1"/>
          <p:cNvSpPr txBox="1"/>
          <p:nvPr/>
        </p:nvSpPr>
        <p:spPr>
          <a:xfrm>
            <a:off x="431165" y="447675"/>
            <a:ext cx="11344910" cy="541655"/>
          </a:xfrm>
          <a:prstGeom prst="rect">
            <a:avLst/>
          </a:prstGeom>
          <a:noFill/>
          <a:ln w="9525">
            <a:noFill/>
          </a:ln>
        </p:spPr>
        <p:txBody>
          <a:bodyPr lIns="91440" tIns="45720" rIns="91440" bIns="45720" anchor="ctr" anchorCtr="0"/>
          <a:p>
            <a:pPr algn="ctr">
              <a:lnSpc>
                <a:spcPct val="90000"/>
              </a:lnSpc>
            </a:pPr>
            <a:r>
              <a:rPr lang="en-US" altLang="en-GB" sz="4400" b="1" dirty="0">
                <a:solidFill>
                  <a:schemeClr val="bg1"/>
                </a:solidFill>
                <a:latin typeface="Arial" panose="020B0604020202020204" pitchFamily="34" charset="0"/>
                <a:ea typeface="Microsoft YaHei" panose="020B0503020204020204" pitchFamily="34" charset="-122"/>
                <a:sym typeface="Arial" panose="020B0604020202020204" pitchFamily="34" charset="0"/>
              </a:rPr>
              <a:t>Highlighted Topics of the Presentation</a:t>
            </a:r>
            <a:endParaRPr lang="en-US" altLang="en-GB" sz="4400" b="1"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1" name="Subtitle 2"/>
          <p:cNvSpPr txBox="1"/>
          <p:nvPr/>
        </p:nvSpPr>
        <p:spPr>
          <a:xfrm>
            <a:off x="2343150" y="1341438"/>
            <a:ext cx="7308850" cy="367665"/>
          </a:xfrm>
          <a:prstGeom prst="rect">
            <a:avLst/>
          </a:prstGeom>
          <a:noFill/>
          <a:ln w="9525">
            <a:noFill/>
          </a:ln>
        </p:spPr>
        <p:txBody>
          <a:bodyPr wrap="square" lIns="121920" tIns="60960" rIns="121920" bIns="60960" anchor="t" anchorCtr="0">
            <a:spAutoFit/>
          </a:bodyPr>
          <a:p>
            <a:pPr algn="ctr" defTabSz="1219200">
              <a:spcBef>
                <a:spcPct val="20000"/>
              </a:spcBef>
            </a:pPr>
            <a:r>
              <a:rPr lang="en-US" altLang="zh-CN" sz="1600" dirty="0">
                <a:solidFill>
                  <a:schemeClr val="bg1"/>
                </a:solidFill>
                <a:latin typeface="Arial" panose="020B0604020202020204" pitchFamily="34" charset="0"/>
                <a:ea typeface="Microsoft YaHei" panose="020B0503020204020204" pitchFamily="34" charset="-122"/>
                <a:sym typeface="Arial" panose="020B0604020202020204" pitchFamily="34" charset="0"/>
              </a:rPr>
              <a:t>It’s not a bug; it’s an undocumented feature. ― Anonymous</a:t>
            </a:r>
            <a:endParaRPr lang="en-US" altLang="zh-CN" sz="1600" dirty="0">
              <a:solidFill>
                <a:schemeClr val="bg1"/>
              </a:solidFill>
              <a:latin typeface="Arial" panose="020B0604020202020204" pitchFamily="34" charset="0"/>
              <a:ea typeface="Microsoft YaHei" panose="020B0503020204020204" pitchFamily="34" charset="-122"/>
              <a:sym typeface="Arial" panose="020B0604020202020204" pitchFamily="34" charset="0"/>
            </a:endParaRPr>
          </a:p>
        </p:txBody>
      </p:sp>
      <p:cxnSp>
        <p:nvCxnSpPr>
          <p:cNvPr id="103" name="Straight Connector 102"/>
          <p:cNvCxnSpPr/>
          <p:nvPr/>
        </p:nvCxnSpPr>
        <p:spPr>
          <a:xfrm>
            <a:off x="3771900" y="3733800"/>
            <a:ext cx="234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a:off x="6143625" y="3733800"/>
            <a:ext cx="234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8542338" y="3733800"/>
            <a:ext cx="23431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s 13"/>
          <p:cNvSpPr/>
          <p:nvPr/>
        </p:nvSpPr>
        <p:spPr>
          <a:xfrm>
            <a:off x="1628775" y="2279650"/>
            <a:ext cx="9382125" cy="3611563"/>
          </a:xfrm>
          <a:prstGeom prst="rect">
            <a:avLst/>
          </a:prstGeom>
          <a:noFill/>
          <a:ln>
            <a:noFill/>
          </a:ln>
          <a:extLst>
            <a:ext uri="{909E8E84-426E-40DD-AFC4-6F175D3DCCD1}">
              <a14:hiddenFill xmlns:a14="http://schemas.microsoft.com/office/drawing/2010/main">
                <a:solidFill>
                  <a:schemeClr val="accent2"/>
                </a:solidFill>
              </a14:hiddenFill>
            </a:ext>
          </a:extLst>
        </p:spPr>
        <p:style>
          <a:lnRef idx="2">
            <a:schemeClr val="dk1">
              <a:shade val="50000"/>
            </a:schemeClr>
          </a:lnRef>
          <a:fillRef idx="1">
            <a:schemeClr val="dk1"/>
          </a:fillRef>
          <a:effectRef idx="0">
            <a:schemeClr val="dk1"/>
          </a:effectRef>
          <a:fontRef idx="minor">
            <a:schemeClr val="lt1"/>
          </a:fontRef>
        </p:style>
        <p:txBody>
          <a:bodyPr rtlCol="0" anchor="ctr"/>
          <a:p>
            <a:pPr algn="ctr" fontAlgn="base"/>
            <a:endParaRPr lang="en-US" strike="noStrike" noProof="1"/>
          </a:p>
        </p:txBody>
      </p:sp>
    </p:spTree>
  </p:cSld>
  <p:clrMapOvr>
    <a:masterClrMapping/>
  </p:clrMapOvr>
  <p:transition spd="slow" advTm="5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0"/>
                                        </p:tgtEl>
                                        <p:attrNameLst>
                                          <p:attrName>style.visibility</p:attrName>
                                        </p:attrNameLst>
                                      </p:cBhvr>
                                      <p:to>
                                        <p:strVal val="visible"/>
                                      </p:to>
                                    </p:set>
                                    <p:animEffect transition="in" filter="fade">
                                      <p:cBhvr>
                                        <p:cTn id="11" dur="500"/>
                                        <p:tgtEl>
                                          <p:spTgt spid="100"/>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barn(outVertical)">
                                      <p:cBhvr>
                                        <p:cTn id="15" dur="500"/>
                                        <p:tgtEl>
                                          <p:spTgt spid="101"/>
                                        </p:tgtEl>
                                      </p:cBhvr>
                                    </p:animEffect>
                                  </p:childTnLst>
                                </p:cTn>
                              </p:par>
                            </p:childTnLst>
                          </p:cTn>
                        </p:par>
                        <p:par>
                          <p:cTn id="16" fill="hold">
                            <p:stCondLst>
                              <p:cond delay="1500"/>
                            </p:stCondLst>
                            <p:childTnLst>
                              <p:par>
                                <p:cTn id="17" presetID="53" presetClass="entr" presetSubtype="16"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000000"/>
                                          </p:val>
                                        </p:tav>
                                        <p:tav tm="100000">
                                          <p:val>
                                            <p:strVal val="#ppt_w"/>
                                          </p:val>
                                        </p:tav>
                                      </p:tavLst>
                                    </p:anim>
                                    <p:anim calcmode="lin" valueType="num">
                                      <p:cBhvr>
                                        <p:cTn id="20" dur="500" fill="hold"/>
                                        <p:tgtEl>
                                          <p:spTgt spid="11"/>
                                        </p:tgtEl>
                                        <p:attrNameLst>
                                          <p:attrName>ppt_h</p:attrName>
                                        </p:attrNameLst>
                                      </p:cBhvr>
                                      <p:tavLst>
                                        <p:tav tm="0">
                                          <p:val>
                                            <p:fltVal val="0.000000"/>
                                          </p:val>
                                        </p:tav>
                                        <p:tav tm="100000">
                                          <p:val>
                                            <p:strVal val="#ppt_h"/>
                                          </p:val>
                                        </p:tav>
                                      </p:tavLst>
                                    </p:anim>
                                    <p:animEffect transition="in" filter="fade">
                                      <p:cBhvr>
                                        <p:cTn id="21" dur="500"/>
                                        <p:tgtEl>
                                          <p:spTgt spid="11"/>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fade">
                                      <p:cBhvr>
                                        <p:cTn id="25" dur="500"/>
                                        <p:tgtEl>
                                          <p:spTgt spid="93"/>
                                        </p:tgtEl>
                                      </p:cBhvr>
                                    </p:animEffect>
                                  </p:childTnLst>
                                </p:cTn>
                              </p:par>
                            </p:childTnLst>
                          </p:cTn>
                        </p:par>
                        <p:par>
                          <p:cTn id="26" fill="hold">
                            <p:stCondLst>
                              <p:cond delay="2500"/>
                            </p:stCondLst>
                            <p:childTnLst>
                              <p:par>
                                <p:cTn id="27" presetID="22" presetClass="entr" presetSubtype="1" fill="hold" nodeType="after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wipe(up)">
                                      <p:cBhvr>
                                        <p:cTn id="29" dur="500"/>
                                        <p:tgtEl>
                                          <p:spTgt spid="72"/>
                                        </p:tgtEl>
                                      </p:cBhvr>
                                    </p:animEffect>
                                  </p:childTnLst>
                                </p:cTn>
                              </p:par>
                            </p:childTnLst>
                          </p:cTn>
                        </p:par>
                        <p:par>
                          <p:cTn id="30" fill="hold">
                            <p:stCondLst>
                              <p:cond delay="3000"/>
                            </p:stCondLst>
                            <p:childTnLst>
                              <p:par>
                                <p:cTn id="31" presetID="22" presetClass="entr" presetSubtype="8"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000000"/>
                                          </p:val>
                                        </p:tav>
                                        <p:tav tm="100000">
                                          <p:val>
                                            <p:strVal val="#ppt_w"/>
                                          </p:val>
                                        </p:tav>
                                      </p:tavLst>
                                    </p:anim>
                                    <p:anim calcmode="lin" valueType="num">
                                      <p:cBhvr>
                                        <p:cTn id="38" dur="500" fill="hold"/>
                                        <p:tgtEl>
                                          <p:spTgt spid="8"/>
                                        </p:tgtEl>
                                        <p:attrNameLst>
                                          <p:attrName>ppt_h</p:attrName>
                                        </p:attrNameLst>
                                      </p:cBhvr>
                                      <p:tavLst>
                                        <p:tav tm="0">
                                          <p:val>
                                            <p:fltVal val="0.000000"/>
                                          </p:val>
                                        </p:tav>
                                        <p:tav tm="100000">
                                          <p:val>
                                            <p:strVal val="#ppt_h"/>
                                          </p:val>
                                        </p:tav>
                                      </p:tavLst>
                                    </p:anim>
                                    <p:animEffect transition="in" filter="fade">
                                      <p:cBhvr>
                                        <p:cTn id="39" dur="500"/>
                                        <p:tgtEl>
                                          <p:spTgt spid="8"/>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94"/>
                                        </p:tgtEl>
                                        <p:attrNameLst>
                                          <p:attrName>style.visibility</p:attrName>
                                        </p:attrNameLst>
                                      </p:cBhvr>
                                      <p:to>
                                        <p:strVal val="visible"/>
                                      </p:to>
                                    </p:set>
                                    <p:animEffect transition="in" filter="fade">
                                      <p:cBhvr>
                                        <p:cTn id="43" dur="500"/>
                                        <p:tgtEl>
                                          <p:spTgt spid="94"/>
                                        </p:tgtEl>
                                      </p:cBhvr>
                                    </p:animEffect>
                                  </p:childTnLst>
                                </p:cTn>
                              </p:par>
                            </p:childTnLst>
                          </p:cTn>
                        </p:par>
                        <p:par>
                          <p:cTn id="44" fill="hold">
                            <p:stCondLst>
                              <p:cond delay="4500"/>
                            </p:stCondLst>
                            <p:childTnLst>
                              <p:par>
                                <p:cTn id="45" presetID="22" presetClass="entr" presetSubtype="1" fill="hold" nodeType="afterEffect">
                                  <p:stCondLst>
                                    <p:cond delay="0"/>
                                  </p:stCondLst>
                                  <p:childTnLst>
                                    <p:set>
                                      <p:cBhvr>
                                        <p:cTn id="46" dur="1" fill="hold">
                                          <p:stCondLst>
                                            <p:cond delay="0"/>
                                          </p:stCondLst>
                                        </p:cTn>
                                        <p:tgtEl>
                                          <p:spTgt spid="80"/>
                                        </p:tgtEl>
                                        <p:attrNameLst>
                                          <p:attrName>style.visibility</p:attrName>
                                        </p:attrNameLst>
                                      </p:cBhvr>
                                      <p:to>
                                        <p:strVal val="visible"/>
                                      </p:to>
                                    </p:set>
                                    <p:animEffect transition="in" filter="wipe(up)">
                                      <p:cBhvr>
                                        <p:cTn id="47" dur="500"/>
                                        <p:tgtEl>
                                          <p:spTgt spid="80"/>
                                        </p:tgtEl>
                                      </p:cBhvr>
                                    </p:animEffect>
                                  </p:childTnLst>
                                </p:cTn>
                              </p:par>
                            </p:childTnLst>
                          </p:cTn>
                        </p:par>
                        <p:par>
                          <p:cTn id="48" fill="hold">
                            <p:stCondLst>
                              <p:cond delay="5000"/>
                            </p:stCondLst>
                            <p:childTnLst>
                              <p:par>
                                <p:cTn id="49" presetID="22" presetClass="entr" presetSubtype="8" fill="hold" nodeType="afterEffect">
                                  <p:stCondLst>
                                    <p:cond delay="0"/>
                                  </p:stCondLst>
                                  <p:childTnLst>
                                    <p:set>
                                      <p:cBhvr>
                                        <p:cTn id="50" dur="1" fill="hold">
                                          <p:stCondLst>
                                            <p:cond delay="0"/>
                                          </p:stCondLst>
                                        </p:cTn>
                                        <p:tgtEl>
                                          <p:spTgt spid="103"/>
                                        </p:tgtEl>
                                        <p:attrNameLst>
                                          <p:attrName>style.visibility</p:attrName>
                                        </p:attrNameLst>
                                      </p:cBhvr>
                                      <p:to>
                                        <p:strVal val="visible"/>
                                      </p:to>
                                    </p:set>
                                    <p:animEffect transition="in" filter="wipe(left)">
                                      <p:cBhvr>
                                        <p:cTn id="51" dur="500"/>
                                        <p:tgtEl>
                                          <p:spTgt spid="103"/>
                                        </p:tgtEl>
                                      </p:cBhvr>
                                    </p:animEffect>
                                  </p:childTnLst>
                                </p:cTn>
                              </p:par>
                            </p:childTnLst>
                          </p:cTn>
                        </p:par>
                        <p:par>
                          <p:cTn id="52" fill="hold">
                            <p:stCondLst>
                              <p:cond delay="5500"/>
                            </p:stCondLst>
                            <p:childTnLst>
                              <p:par>
                                <p:cTn id="53" presetID="53" presetClass="entr" presetSubtype="16" fill="hold" grpId="0" nodeType="afterEffect">
                                  <p:stCondLst>
                                    <p:cond delay="0"/>
                                  </p:stCondLst>
                                  <p:childTnLst>
                                    <p:set>
                                      <p:cBhvr>
                                        <p:cTn id="54" dur="1" fill="hold">
                                          <p:stCondLst>
                                            <p:cond delay="0"/>
                                          </p:stCondLst>
                                        </p:cTn>
                                        <p:tgtEl>
                                          <p:spTgt spid="9"/>
                                        </p:tgtEl>
                                        <p:attrNameLst>
                                          <p:attrName>style.visibility</p:attrName>
                                        </p:attrNameLst>
                                      </p:cBhvr>
                                      <p:to>
                                        <p:strVal val="visible"/>
                                      </p:to>
                                    </p:set>
                                    <p:anim calcmode="lin" valueType="num">
                                      <p:cBhvr>
                                        <p:cTn id="55" dur="500" fill="hold"/>
                                        <p:tgtEl>
                                          <p:spTgt spid="9"/>
                                        </p:tgtEl>
                                        <p:attrNameLst>
                                          <p:attrName>ppt_w</p:attrName>
                                        </p:attrNameLst>
                                      </p:cBhvr>
                                      <p:tavLst>
                                        <p:tav tm="0">
                                          <p:val>
                                            <p:fltVal val="0.000000"/>
                                          </p:val>
                                        </p:tav>
                                        <p:tav tm="100000">
                                          <p:val>
                                            <p:strVal val="#ppt_w"/>
                                          </p:val>
                                        </p:tav>
                                      </p:tavLst>
                                    </p:anim>
                                    <p:anim calcmode="lin" valueType="num">
                                      <p:cBhvr>
                                        <p:cTn id="56" dur="500" fill="hold"/>
                                        <p:tgtEl>
                                          <p:spTgt spid="9"/>
                                        </p:tgtEl>
                                        <p:attrNameLst>
                                          <p:attrName>ppt_h</p:attrName>
                                        </p:attrNameLst>
                                      </p:cBhvr>
                                      <p:tavLst>
                                        <p:tav tm="0">
                                          <p:val>
                                            <p:fltVal val="0.000000"/>
                                          </p:val>
                                        </p:tav>
                                        <p:tav tm="100000">
                                          <p:val>
                                            <p:strVal val="#ppt_h"/>
                                          </p:val>
                                        </p:tav>
                                      </p:tavLst>
                                    </p:anim>
                                    <p:animEffect transition="in" filter="fade">
                                      <p:cBhvr>
                                        <p:cTn id="57" dur="500"/>
                                        <p:tgtEl>
                                          <p:spTgt spid="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fade">
                                      <p:cBhvr>
                                        <p:cTn id="61" dur="500"/>
                                        <p:tgtEl>
                                          <p:spTgt spid="95"/>
                                        </p:tgtEl>
                                      </p:cBhvr>
                                    </p:animEffect>
                                  </p:childTnLst>
                                </p:cTn>
                              </p:par>
                            </p:childTnLst>
                          </p:cTn>
                        </p:par>
                        <p:par>
                          <p:cTn id="62" fill="hold">
                            <p:stCondLst>
                              <p:cond delay="6500"/>
                            </p:stCondLst>
                            <p:childTnLst>
                              <p:par>
                                <p:cTn id="63" presetID="10" presetClass="entr" presetSubtype="0" fill="hold" grpId="0" nodeType="afterEffect">
                                  <p:stCondLst>
                                    <p:cond delay="0"/>
                                  </p:stCondLst>
                                  <p:childTnLst>
                                    <p:set>
                                      <p:cBhvr>
                                        <p:cTn id="64" dur="1" fill="hold">
                                          <p:stCondLst>
                                            <p:cond delay="0"/>
                                          </p:stCondLst>
                                        </p:cTn>
                                        <p:tgtEl>
                                          <p:spTgt spid="69"/>
                                        </p:tgtEl>
                                        <p:attrNameLst>
                                          <p:attrName>style.visibility</p:attrName>
                                        </p:attrNameLst>
                                      </p:cBhvr>
                                      <p:to>
                                        <p:strVal val="visible"/>
                                      </p:to>
                                    </p:set>
                                    <p:animEffect transition="in" filter="fade">
                                      <p:cBhvr>
                                        <p:cTn id="65" dur="500"/>
                                        <p:tgtEl>
                                          <p:spTgt spid="69"/>
                                        </p:tgtEl>
                                      </p:cBhvr>
                                    </p:animEffect>
                                  </p:childTnLst>
                                </p:cTn>
                              </p:par>
                            </p:childTnLst>
                          </p:cTn>
                        </p:par>
                        <p:par>
                          <p:cTn id="66" fill="hold">
                            <p:stCondLst>
                              <p:cond delay="7000"/>
                            </p:stCondLst>
                            <p:childTnLst>
                              <p:par>
                                <p:cTn id="67" presetID="22" presetClass="entr" presetSubtype="1" fill="hold" nodeType="afterEffect">
                                  <p:stCondLst>
                                    <p:cond delay="0"/>
                                  </p:stCondLst>
                                  <p:childTnLst>
                                    <p:set>
                                      <p:cBhvr>
                                        <p:cTn id="68" dur="1" fill="hold">
                                          <p:stCondLst>
                                            <p:cond delay="0"/>
                                          </p:stCondLst>
                                        </p:cTn>
                                        <p:tgtEl>
                                          <p:spTgt spid="77"/>
                                        </p:tgtEl>
                                        <p:attrNameLst>
                                          <p:attrName>style.visibility</p:attrName>
                                        </p:attrNameLst>
                                      </p:cBhvr>
                                      <p:to>
                                        <p:strVal val="visible"/>
                                      </p:to>
                                    </p:set>
                                    <p:animEffect transition="in" filter="wipe(up)">
                                      <p:cBhvr>
                                        <p:cTn id="69" dur="500"/>
                                        <p:tgtEl>
                                          <p:spTgt spid="77"/>
                                        </p:tgtEl>
                                      </p:cBhvr>
                                    </p:animEffect>
                                  </p:childTnLst>
                                </p:cTn>
                              </p:par>
                            </p:childTnLst>
                          </p:cTn>
                        </p:par>
                        <p:par>
                          <p:cTn id="70" fill="hold">
                            <p:stCondLst>
                              <p:cond delay="7500"/>
                            </p:stCondLst>
                            <p:childTnLst>
                              <p:par>
                                <p:cTn id="71" presetID="22" presetClass="entr" presetSubtype="8" fill="hold" nodeType="afterEffect">
                                  <p:stCondLst>
                                    <p:cond delay="0"/>
                                  </p:stCondLst>
                                  <p:childTnLst>
                                    <p:set>
                                      <p:cBhvr>
                                        <p:cTn id="72" dur="1" fill="hold">
                                          <p:stCondLst>
                                            <p:cond delay="0"/>
                                          </p:stCondLst>
                                        </p:cTn>
                                        <p:tgtEl>
                                          <p:spTgt spid="105"/>
                                        </p:tgtEl>
                                        <p:attrNameLst>
                                          <p:attrName>style.visibility</p:attrName>
                                        </p:attrNameLst>
                                      </p:cBhvr>
                                      <p:to>
                                        <p:strVal val="visible"/>
                                      </p:to>
                                    </p:set>
                                    <p:animEffect transition="in" filter="wipe(left)">
                                      <p:cBhvr>
                                        <p:cTn id="73" dur="500"/>
                                        <p:tgtEl>
                                          <p:spTgt spid="105"/>
                                        </p:tgtEl>
                                      </p:cBhvr>
                                    </p:animEffect>
                                  </p:childTnLst>
                                </p:cTn>
                              </p:par>
                            </p:childTnLst>
                          </p:cTn>
                        </p:par>
                        <p:par>
                          <p:cTn id="74" fill="hold">
                            <p:stCondLst>
                              <p:cond delay="8000"/>
                            </p:stCondLst>
                            <p:childTnLst>
                              <p:par>
                                <p:cTn id="75" presetID="53" presetClass="entr" presetSubtype="16"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 calcmode="lin" valueType="num">
                                      <p:cBhvr>
                                        <p:cTn id="77" dur="500" fill="hold"/>
                                        <p:tgtEl>
                                          <p:spTgt spid="10"/>
                                        </p:tgtEl>
                                        <p:attrNameLst>
                                          <p:attrName>ppt_w</p:attrName>
                                        </p:attrNameLst>
                                      </p:cBhvr>
                                      <p:tavLst>
                                        <p:tav tm="0">
                                          <p:val>
                                            <p:fltVal val="0.000000"/>
                                          </p:val>
                                        </p:tav>
                                        <p:tav tm="100000">
                                          <p:val>
                                            <p:strVal val="#ppt_w"/>
                                          </p:val>
                                        </p:tav>
                                      </p:tavLst>
                                    </p:anim>
                                    <p:anim calcmode="lin" valueType="num">
                                      <p:cBhvr>
                                        <p:cTn id="78" dur="500" fill="hold"/>
                                        <p:tgtEl>
                                          <p:spTgt spid="10"/>
                                        </p:tgtEl>
                                        <p:attrNameLst>
                                          <p:attrName>ppt_h</p:attrName>
                                        </p:attrNameLst>
                                      </p:cBhvr>
                                      <p:tavLst>
                                        <p:tav tm="0">
                                          <p:val>
                                            <p:fltVal val="0.000000"/>
                                          </p:val>
                                        </p:tav>
                                        <p:tav tm="100000">
                                          <p:val>
                                            <p:strVal val="#ppt_h"/>
                                          </p:val>
                                        </p:tav>
                                      </p:tavLst>
                                    </p:anim>
                                    <p:animEffect transition="in" filter="fade">
                                      <p:cBhvr>
                                        <p:cTn id="79" dur="500"/>
                                        <p:tgtEl>
                                          <p:spTgt spid="10"/>
                                        </p:tgtEl>
                                      </p:cBhvr>
                                    </p:animEffect>
                                  </p:childTnLst>
                                </p:cTn>
                              </p:par>
                            </p:childTnLst>
                          </p:cTn>
                        </p:par>
                        <p:par>
                          <p:cTn id="80" fill="hold">
                            <p:stCondLst>
                              <p:cond delay="8500"/>
                            </p:stCondLst>
                            <p:childTnLst>
                              <p:par>
                                <p:cTn id="81" presetID="10" presetClass="entr" presetSubtype="0" fill="hold" grpId="0" nodeType="afterEffect">
                                  <p:stCondLst>
                                    <p:cond delay="0"/>
                                  </p:stCondLst>
                                  <p:childTnLst>
                                    <p:set>
                                      <p:cBhvr>
                                        <p:cTn id="82" dur="1" fill="hold">
                                          <p:stCondLst>
                                            <p:cond delay="0"/>
                                          </p:stCondLst>
                                        </p:cTn>
                                        <p:tgtEl>
                                          <p:spTgt spid="96"/>
                                        </p:tgtEl>
                                        <p:attrNameLst>
                                          <p:attrName>style.visibility</p:attrName>
                                        </p:attrNameLst>
                                      </p:cBhvr>
                                      <p:to>
                                        <p:strVal val="visible"/>
                                      </p:to>
                                    </p:set>
                                    <p:animEffect transition="in" filter="fade">
                                      <p:cBhvr>
                                        <p:cTn id="83" dur="500"/>
                                        <p:tgtEl>
                                          <p:spTgt spid="96"/>
                                        </p:tgtEl>
                                      </p:cBhvr>
                                    </p:animEffect>
                                  </p:childTnLst>
                                </p:cTn>
                              </p:par>
                            </p:childTnLst>
                          </p:cTn>
                        </p:par>
                        <p:par>
                          <p:cTn id="84" fill="hold">
                            <p:stCondLst>
                              <p:cond delay="9000"/>
                            </p:stCondLst>
                            <p:childTnLst>
                              <p:par>
                                <p:cTn id="85" presetID="22" presetClass="entr" presetSubtype="1" fill="hold" nodeType="after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ipe(up)">
                                      <p:cBhvr>
                                        <p:cTn id="87" dur="500"/>
                                        <p:tgtEl>
                                          <p:spTgt spid="87"/>
                                        </p:tgtEl>
                                      </p:cBhvr>
                                    </p:animEffect>
                                  </p:childTnLst>
                                </p:cTn>
                              </p:par>
                            </p:childTnLst>
                          </p:cTn>
                        </p:par>
                        <p:par>
                          <p:cTn id="88" fill="hold">
                            <p:stCondLst>
                              <p:cond delay="9500"/>
                            </p:stCondLst>
                            <p:childTnLst>
                              <p:par>
                                <p:cTn id="89" presetID="22" presetClass="entr" presetSubtype="8" fill="hold" nodeType="afterEffect">
                                  <p:stCondLst>
                                    <p:cond delay="0"/>
                                  </p:stCondLst>
                                  <p:childTnLst>
                                    <p:set>
                                      <p:cBhvr>
                                        <p:cTn id="90" dur="1" fill="hold">
                                          <p:stCondLst>
                                            <p:cond delay="0"/>
                                          </p:stCondLst>
                                        </p:cTn>
                                        <p:tgtEl>
                                          <p:spTgt spid="106"/>
                                        </p:tgtEl>
                                        <p:attrNameLst>
                                          <p:attrName>style.visibility</p:attrName>
                                        </p:attrNameLst>
                                      </p:cBhvr>
                                      <p:to>
                                        <p:strVal val="visible"/>
                                      </p:to>
                                    </p:set>
                                    <p:animEffect transition="in" filter="wipe(left)">
                                      <p:cBhvr>
                                        <p:cTn id="91" dur="500"/>
                                        <p:tgtEl>
                                          <p:spTgt spid="106"/>
                                        </p:tgtEl>
                                      </p:cBhvr>
                                    </p:animEffect>
                                  </p:childTnLst>
                                </p:cTn>
                              </p:par>
                            </p:childTnLst>
                          </p:cTn>
                        </p:par>
                        <p:par>
                          <p:cTn id="92" fill="hold">
                            <p:stCondLst>
                              <p:cond delay="10000"/>
                            </p:stCondLst>
                            <p:childTnLst>
                              <p:par>
                                <p:cTn id="93" presetID="53" presetClass="entr" presetSubtype="16"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p:cTn id="95" dur="500" fill="hold"/>
                                        <p:tgtEl>
                                          <p:spTgt spid="12"/>
                                        </p:tgtEl>
                                        <p:attrNameLst>
                                          <p:attrName>ppt_w</p:attrName>
                                        </p:attrNameLst>
                                      </p:cBhvr>
                                      <p:tavLst>
                                        <p:tav tm="0">
                                          <p:val>
                                            <p:fltVal val="0.000000"/>
                                          </p:val>
                                        </p:tav>
                                        <p:tav tm="100000">
                                          <p:val>
                                            <p:strVal val="#ppt_w"/>
                                          </p:val>
                                        </p:tav>
                                      </p:tavLst>
                                    </p:anim>
                                    <p:anim calcmode="lin" valueType="num">
                                      <p:cBhvr>
                                        <p:cTn id="96" dur="500" fill="hold"/>
                                        <p:tgtEl>
                                          <p:spTgt spid="12"/>
                                        </p:tgtEl>
                                        <p:attrNameLst>
                                          <p:attrName>ppt_h</p:attrName>
                                        </p:attrNameLst>
                                      </p:cBhvr>
                                      <p:tavLst>
                                        <p:tav tm="0">
                                          <p:val>
                                            <p:fltVal val="0.000000"/>
                                          </p:val>
                                        </p:tav>
                                        <p:tav tm="100000">
                                          <p:val>
                                            <p:strVal val="#ppt_h"/>
                                          </p:val>
                                        </p:tav>
                                      </p:tavLst>
                                    </p:anim>
                                    <p:animEffect transition="in" filter="fade">
                                      <p:cBhvr>
                                        <p:cTn id="97" dur="500"/>
                                        <p:tgtEl>
                                          <p:spTgt spid="12"/>
                                        </p:tgtEl>
                                      </p:cBhvr>
                                    </p:animEffect>
                                  </p:childTnLst>
                                </p:cTn>
                              </p:par>
                            </p:childTnLst>
                          </p:cTn>
                        </p:par>
                        <p:par>
                          <p:cTn id="98" fill="hold">
                            <p:stCondLst>
                              <p:cond delay="10500"/>
                            </p:stCondLst>
                            <p:childTnLst>
                              <p:par>
                                <p:cTn id="99" presetID="10" presetClass="entr" presetSubtype="0" fill="hold" grpId="0" nodeType="afterEffect">
                                  <p:stCondLst>
                                    <p:cond delay="0"/>
                                  </p:stCondLst>
                                  <p:childTnLst>
                                    <p:set>
                                      <p:cBhvr>
                                        <p:cTn id="100" dur="1" fill="hold">
                                          <p:stCondLst>
                                            <p:cond delay="0"/>
                                          </p:stCondLst>
                                        </p:cTn>
                                        <p:tgtEl>
                                          <p:spTgt spid="99"/>
                                        </p:tgtEl>
                                        <p:attrNameLst>
                                          <p:attrName>style.visibility</p:attrName>
                                        </p:attrNameLst>
                                      </p:cBhvr>
                                      <p:to>
                                        <p:strVal val="visible"/>
                                      </p:to>
                                    </p:set>
                                    <p:animEffect transition="in" filter="fade">
                                      <p:cBhvr>
                                        <p:cTn id="101" dur="500"/>
                                        <p:tgtEl>
                                          <p:spTgt spid="99"/>
                                        </p:tgtEl>
                                      </p:cBhvr>
                                    </p:animEffect>
                                  </p:childTnLst>
                                </p:cTn>
                              </p:par>
                            </p:childTnLst>
                          </p:cTn>
                        </p:par>
                        <p:par>
                          <p:cTn id="102" fill="hold">
                            <p:stCondLst>
                              <p:cond delay="11000"/>
                            </p:stCondLst>
                            <p:childTnLst>
                              <p:par>
                                <p:cTn id="103" presetID="22" presetClass="entr" presetSubtype="1" fill="hold" nodeType="after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wipe(up)">
                                      <p:cBhvr>
                                        <p:cTn id="105" dur="500"/>
                                        <p:tgtEl>
                                          <p:spTgt spid="90"/>
                                        </p:tgtEl>
                                      </p:cBhvr>
                                    </p:animEffect>
                                  </p:childTnLst>
                                </p:cTn>
                              </p:par>
                            </p:childTnLst>
                          </p:cTn>
                        </p:par>
                      </p:childTnLst>
                    </p:cTn>
                  </p:par>
                  <p:par>
                    <p:cTn id="106" fill="hold">
                      <p:stCondLst>
                        <p:cond delay="indefinite"/>
                      </p:stCondLst>
                      <p:childTnLst>
                        <p:par>
                          <p:cTn id="107" fill="hold">
                            <p:stCondLst>
                              <p:cond delay="0"/>
                            </p:stCondLst>
                            <p:childTnLst>
                              <p:par>
                                <p:cTn id="108" presetID="35" presetClass="entr" presetSubtype="0" fill="hold" grpId="0" nodeType="clickEffect">
                                  <p:stCondLst>
                                    <p:cond delay="0"/>
                                  </p:stCondLst>
                                  <p:childTnLst>
                                    <p:set>
                                      <p:cBhvr>
                                        <p:cTn id="109" dur="3000" fill="hold">
                                          <p:stCondLst>
                                            <p:cond delay="0"/>
                                          </p:stCondLst>
                                        </p:cTn>
                                        <p:tgtEl>
                                          <p:spTgt spid="14"/>
                                        </p:tgtEl>
                                        <p:attrNameLst>
                                          <p:attrName>style.visibility</p:attrName>
                                        </p:attrNameLst>
                                      </p:cBhvr>
                                      <p:to>
                                        <p:strVal val="visible"/>
                                      </p:to>
                                    </p:set>
                                    <p:animEffect transition="in" filter="fade">
                                      <p:cBhvr>
                                        <p:cTn id="110" dur="3000"/>
                                        <p:tgtEl>
                                          <p:spTgt spid="14"/>
                                        </p:tgtEl>
                                      </p:cBhvr>
                                    </p:animEffect>
                                    <p:anim calcmode="lin" valueType="num">
                                      <p:cBhvr>
                                        <p:cTn id="111" dur="3000" fill="hold"/>
                                        <p:tgtEl>
                                          <p:spTgt spid="14"/>
                                        </p:tgtEl>
                                        <p:attrNameLst>
                                          <p:attrName>style.rotation</p:attrName>
                                        </p:attrNameLst>
                                      </p:cBhvr>
                                      <p:tavLst>
                                        <p:tav tm="0">
                                          <p:val>
                                            <p:fltVal val="720.000000"/>
                                          </p:val>
                                        </p:tav>
                                        <p:tav tm="100000">
                                          <p:val>
                                            <p:fltVal val="0.000000"/>
                                          </p:val>
                                        </p:tav>
                                      </p:tavLst>
                                    </p:anim>
                                    <p:anim calcmode="lin" valueType="num">
                                      <p:cBhvr>
                                        <p:cTn id="112" dur="3000" fill="hold"/>
                                        <p:tgtEl>
                                          <p:spTgt spid="14"/>
                                        </p:tgtEl>
                                        <p:attrNameLst>
                                          <p:attrName>ppt_h</p:attrName>
                                        </p:attrNameLst>
                                      </p:cBhvr>
                                      <p:tavLst>
                                        <p:tav tm="0">
                                          <p:val>
                                            <p:fltVal val="0.000000"/>
                                          </p:val>
                                        </p:tav>
                                        <p:tav tm="100000">
                                          <p:val>
                                            <p:strVal val="#ppt_h"/>
                                          </p:val>
                                        </p:tav>
                                      </p:tavLst>
                                    </p:anim>
                                    <p:anim calcmode="lin" valueType="num">
                                      <p:cBhvr>
                                        <p:cTn id="113" dur="3000" fill="hold"/>
                                        <p:tgtEl>
                                          <p:spTgt spid="14"/>
                                        </p:tgtEl>
                                        <p:attrNameLst>
                                          <p:attrName>ppt_w</p:attrName>
                                        </p:attrNameLst>
                                      </p:cBhvr>
                                      <p:tavLst>
                                        <p:tav tm="0">
                                          <p:val>
                                            <p:fltVal val="0.00000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69" grpId="0"/>
      <p:bldP spid="93" grpId="0"/>
      <p:bldP spid="94" grpId="0"/>
      <p:bldP spid="95" grpId="0"/>
      <p:bldP spid="96" grpId="0"/>
      <p:bldP spid="99" grpId="0"/>
      <p:bldP spid="100" grpId="0"/>
      <p:bldP spid="101" grpId="0"/>
      <p:bldP spid="14"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1907832" y="4956326"/>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5714328" y="6400475"/>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7"/>
          <p:cNvSpPr/>
          <p:nvPr/>
        </p:nvSpPr>
        <p:spPr>
          <a:xfrm>
            <a:off x="4089401" y="233523"/>
            <a:ext cx="4013200" cy="706755"/>
          </a:xfrm>
          <a:prstGeom prst="rect">
            <a:avLst/>
          </a:prstGeom>
        </p:spPr>
        <p:txBody>
          <a:bodyPr wrap="none">
            <a:spAutoFit/>
          </a:bodyPr>
          <a:lstStyle/>
          <a:p>
            <a:pPr algn="ctr"/>
            <a:r>
              <a:rPr lang="en-IN" altLang="en-US" sz="4000" b="1">
                <a:solidFill>
                  <a:schemeClr val="tx1">
                    <a:lumMod val="75000"/>
                    <a:lumOff val="25000"/>
                  </a:schemeClr>
                </a:solidFill>
                <a:latin typeface="Century Gothic" panose="020B0502020202020204" pitchFamily="34" charset="0"/>
                <a:ea typeface="Arial" panose="020B0604020202020204" pitchFamily="34" charset="0"/>
              </a:rPr>
              <a:t>INTRODUCTION </a:t>
            </a:r>
            <a:endParaRPr lang="en-IN" altLang="en-US" sz="4000" b="1">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7495884" y="1477040"/>
            <a:ext cx="4062433" cy="5123023"/>
          </a:xfrm>
          <a:prstGeom prst="rect">
            <a:avLst/>
          </a:prstGeom>
        </p:spPr>
      </p:pic>
      <p:sp>
        <p:nvSpPr>
          <p:cNvPr id="9" name="矩形 8"/>
          <p:cNvSpPr/>
          <p:nvPr/>
        </p:nvSpPr>
        <p:spPr>
          <a:xfrm>
            <a:off x="608965" y="1584960"/>
            <a:ext cx="5031740" cy="1938020"/>
          </a:xfrm>
          <a:prstGeom prst="rect">
            <a:avLst/>
          </a:prstGeom>
        </p:spPr>
        <p:txBody>
          <a:bodyPr wrap="square">
            <a:spAutoFit/>
          </a:bodyPr>
          <a:lstStyle/>
          <a:p>
            <a:pPr algn="just"/>
            <a:r>
              <a:rPr lang="en-IN" altLang="en-US" sz="150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rPr>
              <a:t>XYZ, a private equity firm based in the United States, is strategically considering an investment in the rapidly expanding Cab Industry. </a:t>
            </a:r>
            <a:endParaRPr lang="en-IN" altLang="en-US" sz="150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a:p>
            <a:pPr algn="just"/>
            <a:endParaRPr lang="en-IN" altLang="en-US" sz="150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a:p>
            <a:pPr algn="just"/>
            <a:r>
              <a:rPr lang="en-IN" altLang="en-US" sz="150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rPr>
              <a:t>Given the significant growth witnessed in recent years and the presence of numerous key players in the market, XYZ is poised to explore opportunities within the cab sector for potential investment.</a:t>
            </a:r>
            <a:endParaRPr lang="en-IN" altLang="en-US" sz="15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0" name="矩形 9"/>
          <p:cNvSpPr/>
          <p:nvPr/>
        </p:nvSpPr>
        <p:spPr>
          <a:xfrm>
            <a:off x="608842" y="970219"/>
            <a:ext cx="3509010" cy="506730"/>
          </a:xfrm>
          <a:prstGeom prst="rect">
            <a:avLst/>
          </a:prstGeom>
        </p:spPr>
        <p:txBody>
          <a:bodyPr wrap="none">
            <a:spAutoFit/>
          </a:bodyPr>
          <a:lstStyle/>
          <a:p>
            <a:pPr algn="l"/>
            <a:r>
              <a:rPr lang="en-US" altLang="zh-CN" sz="2700" b="1">
                <a:solidFill>
                  <a:srgbClr val="E966A0"/>
                </a:solidFill>
                <a:latin typeface="Century Gothic" panose="020B0502020202020204" pitchFamily="34" charset="0"/>
                <a:cs typeface="Arial" panose="020B0604020202020204" pitchFamily="34" charset="0"/>
              </a:rPr>
              <a:t>Problem Descriptio</a:t>
            </a:r>
            <a:r>
              <a:rPr lang="en-IN" altLang="en-US" sz="2700" b="1">
                <a:solidFill>
                  <a:srgbClr val="E966A0"/>
                </a:solidFill>
                <a:latin typeface="Century Gothic" panose="020B0502020202020204" pitchFamily="34" charset="0"/>
                <a:cs typeface="Arial" panose="020B0604020202020204" pitchFamily="34" charset="0"/>
              </a:rPr>
              <a:t>n</a:t>
            </a:r>
            <a:endParaRPr lang="en-IN" altLang="en-US" sz="2700" b="1">
              <a:solidFill>
                <a:srgbClr val="E966A0"/>
              </a:solidFill>
              <a:latin typeface="Century Gothic" panose="020B0502020202020204" pitchFamily="34" charset="0"/>
              <a:cs typeface="Arial" panose="020B0604020202020204" pitchFamily="34" charset="0"/>
            </a:endParaRPr>
          </a:p>
        </p:txBody>
      </p:sp>
      <p:sp>
        <p:nvSpPr>
          <p:cNvPr id="15" name="矩形: 圆角 14"/>
          <p:cNvSpPr/>
          <p:nvPr/>
        </p:nvSpPr>
        <p:spPr>
          <a:xfrm>
            <a:off x="692415" y="3822155"/>
            <a:ext cx="4235720" cy="432795"/>
          </a:xfrm>
          <a:prstGeom prst="roundRect">
            <a:avLst>
              <a:gd name="adj" fmla="val 50000"/>
            </a:avLst>
          </a:prstGeom>
          <a:solidFill>
            <a:srgbClr val="919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bg1"/>
                </a:solidFill>
                <a:latin typeface="Arial" panose="020B0604020202020204" pitchFamily="34" charset="0"/>
                <a:cs typeface="Arial" panose="020B0604020202020204" pitchFamily="34" charset="0"/>
              </a:rPr>
              <a:t>The Engagement</a:t>
            </a:r>
            <a:endParaRPr lang="en-US" altLang="zh-CN">
              <a:solidFill>
                <a:schemeClr val="bg1"/>
              </a:solidFill>
              <a:latin typeface="Arial" panose="020B0604020202020204" pitchFamily="34" charset="0"/>
              <a:cs typeface="Arial" panose="020B0604020202020204" pitchFamily="34" charset="0"/>
            </a:endParaRPr>
          </a:p>
        </p:txBody>
      </p:sp>
      <p:sp>
        <p:nvSpPr>
          <p:cNvPr id="2" name="矩形 8"/>
          <p:cNvSpPr/>
          <p:nvPr/>
        </p:nvSpPr>
        <p:spPr>
          <a:xfrm>
            <a:off x="704215" y="4472305"/>
            <a:ext cx="5897245" cy="1476375"/>
          </a:xfrm>
          <a:prstGeom prst="rect">
            <a:avLst/>
          </a:prstGeom>
        </p:spPr>
        <p:txBody>
          <a:bodyPr wrap="square">
            <a:spAutoFit/>
          </a:bodyPr>
          <a:p>
            <a:pPr algn="just"/>
            <a:r>
              <a:rPr lang="en-IN" altLang="en-US" sz="15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rPr>
              <a:t>We have received several datasets containing information on two cab companies. Each dataset represents distinct facets of customer profiles. </a:t>
            </a:r>
            <a:endParaRPr lang="en-IN" altLang="en-US" sz="15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a:p>
            <a:pPr algn="just"/>
            <a:endParaRPr lang="en-IN" altLang="en-US" sz="15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a:p>
            <a:pPr algn="just"/>
            <a:r>
              <a:rPr lang="en-IN" altLang="en-US" sz="15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rPr>
              <a:t>Our objective is to derive actionable insights that will aid us in identifying the most suitable company for investment. </a:t>
            </a:r>
            <a:endParaRPr lang="en-IN" altLang="en-US" sz="15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grpSp>
        <p:nvGrpSpPr>
          <p:cNvPr id="137" name="Group 7"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0">
            <a:off x="365760" y="1424940"/>
            <a:ext cx="1727200" cy="2232660"/>
            <a:chOff x="5056665" y="2470170"/>
            <a:chExt cx="1726908" cy="2091198"/>
          </a:xfrm>
          <a:effectLst>
            <a:outerShdw blurRad="76200" dir="18900000" sy="23000" kx="-1200000" algn="bl" rotWithShape="0">
              <a:schemeClr val="tx1">
                <a:lumMod val="75000"/>
                <a:lumOff val="25000"/>
                <a:alpha val="20000"/>
              </a:schemeClr>
            </a:outerShdw>
          </a:effectLst>
        </p:grpSpPr>
        <p:sp>
          <p:nvSpPr>
            <p:cNvPr id="138" name="Rounded Rectangle 19"/>
            <p:cNvSpPr/>
            <p:nvPr/>
          </p:nvSpPr>
          <p:spPr>
            <a:xfrm>
              <a:off x="5056665" y="2470170"/>
              <a:ext cx="1726905" cy="27432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900" dirty="0">
                <a:solidFill>
                  <a:schemeClr val="bg1"/>
                </a:solidFill>
                <a:latin typeface="Roboto" panose="02000000000000000000" pitchFamily="2" charset="0"/>
                <a:ea typeface="Roboto" panose="02000000000000000000" pitchFamily="2" charset="0"/>
              </a:endParaRPr>
            </a:p>
          </p:txBody>
        </p:sp>
        <p:sp>
          <p:nvSpPr>
            <p:cNvPr id="139" name="Folded Corner 24"/>
            <p:cNvSpPr/>
            <p:nvPr/>
          </p:nvSpPr>
          <p:spPr>
            <a:xfrm>
              <a:off x="5056668" y="2710417"/>
              <a:ext cx="1726905" cy="1850951"/>
            </a:xfrm>
            <a:prstGeom prst="foldedCorner">
              <a:avLst/>
            </a:prstGeom>
            <a:solidFill>
              <a:srgbClr val="E045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133" name="Group 6"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0">
            <a:off x="366022" y="4208836"/>
            <a:ext cx="1726908" cy="2091198"/>
            <a:chOff x="3004584" y="2470170"/>
            <a:chExt cx="1726908" cy="2091198"/>
          </a:xfrm>
          <a:effectLst>
            <a:outerShdw blurRad="76200" dir="18900000" sy="23000" kx="-1200000" algn="bl" rotWithShape="0">
              <a:schemeClr val="tx1">
                <a:lumMod val="75000"/>
                <a:lumOff val="25000"/>
                <a:alpha val="20000"/>
              </a:schemeClr>
            </a:outerShdw>
          </a:effectLst>
        </p:grpSpPr>
        <p:sp>
          <p:nvSpPr>
            <p:cNvPr id="134" name="Rounded Rectangle 13"/>
            <p:cNvSpPr/>
            <p:nvPr/>
          </p:nvSpPr>
          <p:spPr>
            <a:xfrm>
              <a:off x="3004584" y="2470170"/>
              <a:ext cx="1726905" cy="27432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900" dirty="0">
                <a:solidFill>
                  <a:schemeClr val="bg1"/>
                </a:solidFill>
                <a:latin typeface="Roboto" panose="02000000000000000000" pitchFamily="2" charset="0"/>
                <a:ea typeface="Roboto" panose="02000000000000000000" pitchFamily="2" charset="0"/>
              </a:endParaRPr>
            </a:p>
          </p:txBody>
        </p:sp>
        <p:sp>
          <p:nvSpPr>
            <p:cNvPr id="135" name="Folded Corner 14"/>
            <p:cNvSpPr/>
            <p:nvPr/>
          </p:nvSpPr>
          <p:spPr>
            <a:xfrm>
              <a:off x="3004587" y="2710417"/>
              <a:ext cx="1726905" cy="1850951"/>
            </a:xfrm>
            <a:prstGeom prst="foldedCorner">
              <a:avLst/>
            </a:prstGeom>
            <a:solidFill>
              <a:srgbClr val="12B1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nvGrpSpPr>
          <p:cNvPr id="141" name="Group 8"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0">
            <a:off x="10055569" y="1493361"/>
            <a:ext cx="1726908" cy="2091198"/>
            <a:chOff x="7108743" y="2470170"/>
            <a:chExt cx="1726908" cy="2091198"/>
          </a:xfrm>
          <a:effectLst>
            <a:outerShdw blurRad="76200" dir="18900000" sy="23000" kx="-1200000" algn="bl" rotWithShape="0">
              <a:schemeClr val="tx1">
                <a:lumMod val="75000"/>
                <a:lumOff val="25000"/>
                <a:alpha val="20000"/>
              </a:schemeClr>
            </a:outerShdw>
          </a:effectLst>
        </p:grpSpPr>
        <p:sp>
          <p:nvSpPr>
            <p:cNvPr id="142" name="Rounded Rectangle 27"/>
            <p:cNvSpPr/>
            <p:nvPr/>
          </p:nvSpPr>
          <p:spPr>
            <a:xfrm>
              <a:off x="7108743" y="2470170"/>
              <a:ext cx="1726905" cy="274320"/>
            </a:xfrm>
            <a:prstGeom prst="round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900" dirty="0">
                <a:solidFill>
                  <a:schemeClr val="bg1"/>
                </a:solidFill>
                <a:latin typeface="Roboto" panose="02000000000000000000" pitchFamily="2" charset="0"/>
                <a:ea typeface="Roboto" panose="02000000000000000000" pitchFamily="2" charset="0"/>
              </a:endParaRPr>
            </a:p>
          </p:txBody>
        </p:sp>
        <p:sp>
          <p:nvSpPr>
            <p:cNvPr id="143" name="Folded Corner 28"/>
            <p:cNvSpPr/>
            <p:nvPr/>
          </p:nvSpPr>
          <p:spPr>
            <a:xfrm>
              <a:off x="7108746" y="2710417"/>
              <a:ext cx="1726905" cy="1850951"/>
            </a:xfrm>
            <a:prstGeom prst="foldedCorner">
              <a:avLst/>
            </a:prstGeom>
            <a:solidFill>
              <a:srgbClr val="FDB5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36" name="任意多边形: 形状 8"/>
          <p:cNvSpPr/>
          <p:nvPr/>
        </p:nvSpPr>
        <p:spPr>
          <a:xfrm rot="21000000">
            <a:off x="1317625" y="3102610"/>
            <a:ext cx="9544050" cy="1516380"/>
          </a:xfrm>
          <a:custGeom>
            <a:avLst/>
            <a:gdLst>
              <a:gd name="connsiteX0" fmla="*/ 10160000 w 10160000"/>
              <a:gd name="connsiteY0" fmla="*/ 309652 h 1516152"/>
              <a:gd name="connsiteX1" fmla="*/ 9156700 w 10160000"/>
              <a:gd name="connsiteY1" fmla="*/ 779552 h 1516152"/>
              <a:gd name="connsiteX2" fmla="*/ 6273800 w 10160000"/>
              <a:gd name="connsiteY2" fmla="*/ 4852 h 1516152"/>
              <a:gd name="connsiteX3" fmla="*/ 3289300 w 10160000"/>
              <a:gd name="connsiteY3" fmla="*/ 1224052 h 1516152"/>
              <a:gd name="connsiteX4" fmla="*/ 1168400 w 10160000"/>
              <a:gd name="connsiteY4" fmla="*/ 335052 h 1516152"/>
              <a:gd name="connsiteX5" fmla="*/ 0 w 10160000"/>
              <a:gd name="connsiteY5" fmla="*/ 1516152 h 15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00" h="1516152">
                <a:moveTo>
                  <a:pt x="10160000" y="309652"/>
                </a:moveTo>
                <a:cubicBezTo>
                  <a:pt x="9982200" y="570002"/>
                  <a:pt x="9804400" y="830352"/>
                  <a:pt x="9156700" y="779552"/>
                </a:cubicBezTo>
                <a:cubicBezTo>
                  <a:pt x="8509000" y="728752"/>
                  <a:pt x="7251700" y="-69231"/>
                  <a:pt x="6273800" y="4852"/>
                </a:cubicBezTo>
                <a:cubicBezTo>
                  <a:pt x="5295900" y="78935"/>
                  <a:pt x="4140200" y="1169019"/>
                  <a:pt x="3289300" y="1224052"/>
                </a:cubicBezTo>
                <a:cubicBezTo>
                  <a:pt x="2438400" y="1279085"/>
                  <a:pt x="1716617" y="286369"/>
                  <a:pt x="1168400" y="335052"/>
                </a:cubicBezTo>
                <a:cubicBezTo>
                  <a:pt x="620183" y="383735"/>
                  <a:pt x="310091" y="949943"/>
                  <a:pt x="0" y="1516152"/>
                </a:cubicBezTo>
              </a:path>
            </a:pathLst>
          </a:custGeom>
          <a:noFill/>
          <a:ln>
            <a:solidFill>
              <a:srgbClr val="939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35" name="任意多边形: 形状 8"/>
          <p:cNvSpPr/>
          <p:nvPr/>
        </p:nvSpPr>
        <p:spPr>
          <a:xfrm rot="600000">
            <a:off x="1710690" y="1259840"/>
            <a:ext cx="8688070" cy="1516380"/>
          </a:xfrm>
          <a:custGeom>
            <a:avLst/>
            <a:gdLst>
              <a:gd name="connsiteX0" fmla="*/ 10160000 w 10160000"/>
              <a:gd name="connsiteY0" fmla="*/ 309652 h 1516152"/>
              <a:gd name="connsiteX1" fmla="*/ 9156700 w 10160000"/>
              <a:gd name="connsiteY1" fmla="*/ 779552 h 1516152"/>
              <a:gd name="connsiteX2" fmla="*/ 6273800 w 10160000"/>
              <a:gd name="connsiteY2" fmla="*/ 4852 h 1516152"/>
              <a:gd name="connsiteX3" fmla="*/ 3289300 w 10160000"/>
              <a:gd name="connsiteY3" fmla="*/ 1224052 h 1516152"/>
              <a:gd name="connsiteX4" fmla="*/ 1168400 w 10160000"/>
              <a:gd name="connsiteY4" fmla="*/ 335052 h 1516152"/>
              <a:gd name="connsiteX5" fmla="*/ 0 w 10160000"/>
              <a:gd name="connsiteY5" fmla="*/ 1516152 h 15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00" h="1516152">
                <a:moveTo>
                  <a:pt x="10160000" y="309652"/>
                </a:moveTo>
                <a:cubicBezTo>
                  <a:pt x="9982200" y="570002"/>
                  <a:pt x="9804400" y="830352"/>
                  <a:pt x="9156700" y="779552"/>
                </a:cubicBezTo>
                <a:cubicBezTo>
                  <a:pt x="8509000" y="728752"/>
                  <a:pt x="7251700" y="-69231"/>
                  <a:pt x="6273800" y="4852"/>
                </a:cubicBezTo>
                <a:cubicBezTo>
                  <a:pt x="5295900" y="78935"/>
                  <a:pt x="4140200" y="1169019"/>
                  <a:pt x="3289300" y="1224052"/>
                </a:cubicBezTo>
                <a:cubicBezTo>
                  <a:pt x="2438400" y="1279085"/>
                  <a:pt x="1716617" y="286369"/>
                  <a:pt x="1168400" y="335052"/>
                </a:cubicBezTo>
                <a:cubicBezTo>
                  <a:pt x="620183" y="383735"/>
                  <a:pt x="310091" y="949943"/>
                  <a:pt x="0" y="1516152"/>
                </a:cubicBezTo>
              </a:path>
            </a:pathLst>
          </a:custGeom>
          <a:noFill/>
          <a:ln>
            <a:solidFill>
              <a:srgbClr val="939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4"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1907832" y="4956326"/>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3339428" y="6337299"/>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7"/>
          <p:cNvSpPr/>
          <p:nvPr/>
        </p:nvSpPr>
        <p:spPr>
          <a:xfrm>
            <a:off x="3939541" y="161133"/>
            <a:ext cx="4312920" cy="553085"/>
          </a:xfrm>
          <a:prstGeom prst="rect">
            <a:avLst/>
          </a:prstGeom>
        </p:spPr>
        <p:txBody>
          <a:bodyPr wrap="none">
            <a:spAutoFit/>
          </a:bodyPr>
          <a:lstStyle/>
          <a:p>
            <a:pPr algn="ctr"/>
            <a:r>
              <a:rPr lang="en-IN" altLang="en-US" sz="3000" b="1">
                <a:solidFill>
                  <a:schemeClr val="tx1">
                    <a:lumMod val="75000"/>
                    <a:lumOff val="25000"/>
                  </a:schemeClr>
                </a:solidFill>
                <a:latin typeface="Century Gothic" panose="020B0502020202020204" pitchFamily="34" charset="0"/>
                <a:ea typeface="Arial" panose="020B0604020202020204" pitchFamily="34" charset="0"/>
              </a:rPr>
              <a:t>Assessing the datasets</a:t>
            </a:r>
            <a:endParaRPr lang="en-IN" altLang="en-US" sz="3000" b="1" dirty="0">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521200" y="2783205"/>
            <a:ext cx="3041015" cy="2160270"/>
          </a:xfrm>
          <a:prstGeom prst="rect">
            <a:avLst/>
          </a:prstGeom>
        </p:spPr>
      </p:pic>
      <p:sp>
        <p:nvSpPr>
          <p:cNvPr id="9" name="矩形 8"/>
          <p:cNvSpPr/>
          <p:nvPr/>
        </p:nvSpPr>
        <p:spPr>
          <a:xfrm>
            <a:off x="2482850" y="1493520"/>
            <a:ext cx="1942465" cy="398780"/>
          </a:xfrm>
          <a:prstGeom prst="rect">
            <a:avLst/>
          </a:prstGeom>
        </p:spPr>
        <p:txBody>
          <a:bodyPr wrap="square">
            <a:spAutoFit/>
          </a:bodyPr>
          <a:lstStyle/>
          <a:p>
            <a:pPr algn="ctr"/>
            <a:r>
              <a:rPr lang="en-US" altLang="zh-CN" sz="2000" b="1">
                <a:solidFill>
                  <a:schemeClr val="tx1">
                    <a:lumMod val="65000"/>
                    <a:lumOff val="35000"/>
                  </a:schemeClr>
                </a:solidFill>
                <a:latin typeface="Century Gothic" panose="020B0502020202020204" pitchFamily="34" charset="0"/>
                <a:cs typeface="Arial" panose="020B0604020202020204" pitchFamily="34" charset="0"/>
              </a:rPr>
              <a:t>Cab_Data.csv </a:t>
            </a:r>
            <a:endParaRPr lang="en-US" altLang="zh-CN" sz="2000" b="1">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11" name="矩形 10"/>
          <p:cNvSpPr/>
          <p:nvPr/>
        </p:nvSpPr>
        <p:spPr>
          <a:xfrm>
            <a:off x="2259330" y="4260215"/>
            <a:ext cx="2390140" cy="398780"/>
          </a:xfrm>
          <a:prstGeom prst="rect">
            <a:avLst/>
          </a:prstGeom>
        </p:spPr>
        <p:txBody>
          <a:bodyPr wrap="square">
            <a:spAutoFit/>
          </a:bodyPr>
          <a:lstStyle/>
          <a:p>
            <a:pPr algn="ctr"/>
            <a:r>
              <a:rPr lang="en-US" altLang="zh-CN" sz="2000" b="1">
                <a:solidFill>
                  <a:schemeClr val="tx1">
                    <a:lumMod val="65000"/>
                    <a:lumOff val="35000"/>
                  </a:schemeClr>
                </a:solidFill>
                <a:latin typeface="Century Gothic" panose="020B0502020202020204" pitchFamily="34" charset="0"/>
                <a:cs typeface="Arial" panose="020B0604020202020204" pitchFamily="34" charset="0"/>
              </a:rPr>
              <a:t>Customer_ID.csv</a:t>
            </a:r>
            <a:endParaRPr lang="en-US" altLang="zh-CN" sz="2000" b="1">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12" name="矩形 11"/>
          <p:cNvSpPr/>
          <p:nvPr/>
        </p:nvSpPr>
        <p:spPr>
          <a:xfrm>
            <a:off x="2258314" y="4691628"/>
            <a:ext cx="2336028" cy="1753235"/>
          </a:xfrm>
          <a:prstGeom prst="rect">
            <a:avLst/>
          </a:prstGeom>
        </p:spPr>
        <p:txBody>
          <a:bodyPr wrap="square">
            <a:spAutoFit/>
          </a:bodyPr>
          <a:lstStyle/>
          <a:p>
            <a:pPr algn="ctr">
              <a:lnSpc>
                <a:spcPct val="150000"/>
              </a:lnSpc>
            </a:pPr>
            <a:r>
              <a:rPr lang="en-IN" altLang="en-US" sz="1200">
                <a:solidFill>
                  <a:schemeClr val="tx1">
                    <a:lumMod val="65000"/>
                    <a:lumOff val="35000"/>
                  </a:schemeClr>
                </a:solidFill>
                <a:latin typeface="Arial" panose="020B0604020202020204" pitchFamily="34" charset="0"/>
              </a:rPr>
              <a:t>M</a:t>
            </a:r>
            <a:r>
              <a:rPr lang="en-US" altLang="zh-CN" sz="1200">
                <a:solidFill>
                  <a:schemeClr val="tx1">
                    <a:lumMod val="65000"/>
                    <a:lumOff val="35000"/>
                  </a:schemeClr>
                </a:solidFill>
                <a:latin typeface="Arial" panose="020B0604020202020204" pitchFamily="34" charset="0"/>
              </a:rPr>
              <a:t>apping table with a unique identifier linking customer demographic details.</a:t>
            </a:r>
            <a:endParaRPr lang="en-US" altLang="zh-CN" sz="1200">
              <a:solidFill>
                <a:schemeClr val="tx1">
                  <a:lumMod val="65000"/>
                  <a:lumOff val="35000"/>
                </a:schemeClr>
              </a:solidFill>
              <a:latin typeface="Arial" panose="020B0604020202020204" pitchFamily="34" charset="0"/>
            </a:endParaRPr>
          </a:p>
          <a:p>
            <a:pPr algn="ctr">
              <a:lnSpc>
                <a:spcPct val="150000"/>
              </a:lnSpc>
            </a:pPr>
            <a:r>
              <a:rPr lang="en-IN" altLang="en-US" sz="1200" u="sng">
                <a:solidFill>
                  <a:schemeClr val="tx1">
                    <a:lumMod val="65000"/>
                    <a:lumOff val="35000"/>
                  </a:schemeClr>
                </a:solidFill>
                <a:latin typeface="Arial" panose="020B0604020202020204" pitchFamily="34" charset="0"/>
                <a:sym typeface="+mn-ea"/>
              </a:rPr>
              <a:t>Properties - </a:t>
            </a:r>
            <a:endParaRPr lang="en-IN" altLang="en-US" sz="1200" u="sng">
              <a:solidFill>
                <a:schemeClr val="tx1">
                  <a:lumMod val="65000"/>
                  <a:lumOff val="35000"/>
                </a:schemeClr>
              </a:solidFill>
              <a:latin typeface="Arial" panose="020B0604020202020204" pitchFamily="34" charset="0"/>
            </a:endParaRPr>
          </a:p>
          <a:p>
            <a:pPr algn="ctr">
              <a:lnSpc>
                <a:spcPct val="150000"/>
              </a:lnSpc>
            </a:pPr>
            <a:r>
              <a:rPr lang="en-IN" altLang="en-US" sz="1200">
                <a:solidFill>
                  <a:schemeClr val="tx1">
                    <a:lumMod val="65000"/>
                    <a:lumOff val="35000"/>
                  </a:schemeClr>
                </a:solidFill>
                <a:latin typeface="Arial" panose="020B0604020202020204" pitchFamily="34" charset="0"/>
                <a:sym typeface="+mn-ea"/>
              </a:rPr>
              <a:t>49172 Rows 4 Columns</a:t>
            </a:r>
            <a:endParaRPr lang="en-IN" altLang="en-US" sz="1200">
              <a:solidFill>
                <a:schemeClr val="tx1">
                  <a:lumMod val="65000"/>
                  <a:lumOff val="35000"/>
                </a:schemeClr>
              </a:solidFill>
              <a:latin typeface="Arial" panose="020B0604020202020204" pitchFamily="34" charset="0"/>
            </a:endParaRPr>
          </a:p>
          <a:p>
            <a:pPr algn="ctr">
              <a:lnSpc>
                <a:spcPct val="150000"/>
              </a:lnSpc>
            </a:pPr>
            <a:endParaRPr lang="en-US" altLang="zh-CN" sz="1200">
              <a:solidFill>
                <a:schemeClr val="tx1">
                  <a:lumMod val="65000"/>
                  <a:lumOff val="35000"/>
                </a:schemeClr>
              </a:solidFill>
              <a:latin typeface="Arial" panose="020B0604020202020204" pitchFamily="34" charset="0"/>
            </a:endParaRPr>
          </a:p>
        </p:txBody>
      </p:sp>
      <p:sp>
        <p:nvSpPr>
          <p:cNvPr id="13" name="矩形 12"/>
          <p:cNvSpPr/>
          <p:nvPr/>
        </p:nvSpPr>
        <p:spPr>
          <a:xfrm>
            <a:off x="7427595" y="1493520"/>
            <a:ext cx="2459990" cy="398780"/>
          </a:xfrm>
          <a:prstGeom prst="rect">
            <a:avLst/>
          </a:prstGeom>
        </p:spPr>
        <p:txBody>
          <a:bodyPr wrap="square">
            <a:spAutoFit/>
          </a:bodyPr>
          <a:lstStyle/>
          <a:p>
            <a:pPr algn="ctr"/>
            <a:r>
              <a:rPr lang="en-US" altLang="zh-CN" sz="2000" b="1">
                <a:solidFill>
                  <a:schemeClr val="tx1">
                    <a:lumMod val="65000"/>
                    <a:lumOff val="35000"/>
                  </a:schemeClr>
                </a:solidFill>
                <a:latin typeface="Century Gothic" panose="020B0502020202020204" pitchFamily="34" charset="0"/>
                <a:cs typeface="Arial" panose="020B0604020202020204" pitchFamily="34" charset="0"/>
              </a:rPr>
              <a:t>Transaction_ID.csv</a:t>
            </a:r>
            <a:endParaRPr lang="en-US" altLang="zh-CN" sz="2000" b="1">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14" name="矩形 13"/>
          <p:cNvSpPr/>
          <p:nvPr/>
        </p:nvSpPr>
        <p:spPr>
          <a:xfrm>
            <a:off x="7526020" y="1892300"/>
            <a:ext cx="2237740" cy="1198880"/>
          </a:xfrm>
          <a:prstGeom prst="rect">
            <a:avLst/>
          </a:prstGeom>
        </p:spPr>
        <p:txBody>
          <a:bodyPr wrap="square">
            <a:spAutoFit/>
          </a:bodyPr>
          <a:lstStyle/>
          <a:p>
            <a:pPr algn="ctr">
              <a:lnSpc>
                <a:spcPct val="150000"/>
              </a:lnSpc>
            </a:pPr>
            <a:r>
              <a:rPr lang="en-IN" altLang="en-US" sz="1200">
                <a:solidFill>
                  <a:schemeClr val="tx1">
                    <a:lumMod val="65000"/>
                    <a:lumOff val="35000"/>
                  </a:schemeClr>
                </a:solidFill>
                <a:latin typeface="Arial" panose="020B0604020202020204" pitchFamily="34" charset="0"/>
              </a:rPr>
              <a:t>M</a:t>
            </a:r>
            <a:r>
              <a:rPr lang="en-US" altLang="zh-CN" sz="1200">
                <a:solidFill>
                  <a:schemeClr val="tx1">
                    <a:lumMod val="65000"/>
                    <a:lumOff val="35000"/>
                  </a:schemeClr>
                </a:solidFill>
                <a:latin typeface="Arial" panose="020B0604020202020204" pitchFamily="34" charset="0"/>
              </a:rPr>
              <a:t>aps transactions to customers </a:t>
            </a:r>
            <a:r>
              <a:rPr lang="en-IN" altLang="en-US" sz="1200">
                <a:solidFill>
                  <a:schemeClr val="tx1">
                    <a:lumMod val="65000"/>
                    <a:lumOff val="35000"/>
                  </a:schemeClr>
                </a:solidFill>
                <a:latin typeface="Arial" panose="020B0604020202020204" pitchFamily="34" charset="0"/>
              </a:rPr>
              <a:t>.</a:t>
            </a:r>
            <a:endParaRPr lang="en-IN" altLang="en-US" sz="1200" u="sng">
              <a:solidFill>
                <a:schemeClr val="tx1">
                  <a:lumMod val="65000"/>
                  <a:lumOff val="35000"/>
                </a:schemeClr>
              </a:solidFill>
              <a:latin typeface="Arial" panose="020B0604020202020204" pitchFamily="34" charset="0"/>
            </a:endParaRPr>
          </a:p>
          <a:p>
            <a:pPr algn="ctr">
              <a:lnSpc>
                <a:spcPct val="150000"/>
              </a:lnSpc>
            </a:pPr>
            <a:r>
              <a:rPr lang="en-IN" altLang="en-US" sz="1200" u="sng">
                <a:solidFill>
                  <a:schemeClr val="tx1">
                    <a:lumMod val="65000"/>
                    <a:lumOff val="35000"/>
                  </a:schemeClr>
                </a:solidFill>
                <a:latin typeface="Arial" panose="020B0604020202020204" pitchFamily="34" charset="0"/>
              </a:rPr>
              <a:t>Properties - </a:t>
            </a:r>
            <a:endParaRPr lang="en-IN" altLang="en-US" sz="1200" u="sng">
              <a:solidFill>
                <a:schemeClr val="tx1">
                  <a:lumMod val="65000"/>
                  <a:lumOff val="35000"/>
                </a:schemeClr>
              </a:solidFill>
              <a:latin typeface="Arial" panose="020B0604020202020204" pitchFamily="34" charset="0"/>
            </a:endParaRPr>
          </a:p>
          <a:p>
            <a:pPr algn="ctr">
              <a:lnSpc>
                <a:spcPct val="150000"/>
              </a:lnSpc>
            </a:pPr>
            <a:r>
              <a:rPr lang="en-IN" altLang="en-US" sz="1200">
                <a:solidFill>
                  <a:schemeClr val="tx1">
                    <a:lumMod val="65000"/>
                    <a:lumOff val="35000"/>
                  </a:schemeClr>
                </a:solidFill>
                <a:latin typeface="Arial" panose="020B0604020202020204" pitchFamily="34" charset="0"/>
              </a:rPr>
              <a:t>440099 rows 3 columns</a:t>
            </a:r>
            <a:endParaRPr lang="en-IN" altLang="en-US" sz="1200">
              <a:solidFill>
                <a:schemeClr val="tx1">
                  <a:lumMod val="65000"/>
                  <a:lumOff val="35000"/>
                </a:schemeClr>
              </a:solidFill>
              <a:latin typeface="Arial" panose="020B0604020202020204" pitchFamily="34" charset="0"/>
            </a:endParaRPr>
          </a:p>
        </p:txBody>
      </p:sp>
      <p:sp>
        <p:nvSpPr>
          <p:cNvPr id="15" name="矩形 14"/>
          <p:cNvSpPr/>
          <p:nvPr/>
        </p:nvSpPr>
        <p:spPr>
          <a:xfrm>
            <a:off x="7856987" y="4407681"/>
            <a:ext cx="1549400" cy="398780"/>
          </a:xfrm>
          <a:prstGeom prst="rect">
            <a:avLst/>
          </a:prstGeom>
        </p:spPr>
        <p:txBody>
          <a:bodyPr wrap="square">
            <a:spAutoFit/>
          </a:bodyPr>
          <a:lstStyle/>
          <a:p>
            <a:pPr algn="ctr"/>
            <a:r>
              <a:rPr lang="en-US" altLang="zh-CN" sz="2000" b="1">
                <a:solidFill>
                  <a:schemeClr val="tx1">
                    <a:lumMod val="65000"/>
                    <a:lumOff val="35000"/>
                  </a:schemeClr>
                </a:solidFill>
                <a:latin typeface="Century Gothic" panose="020B0502020202020204" pitchFamily="34" charset="0"/>
                <a:cs typeface="Arial" panose="020B0604020202020204" pitchFamily="34" charset="0"/>
              </a:rPr>
              <a:t>City.csv</a:t>
            </a:r>
            <a:endParaRPr lang="en-US" altLang="zh-CN" sz="2000" b="1">
              <a:solidFill>
                <a:schemeClr val="tx1">
                  <a:lumMod val="65000"/>
                  <a:lumOff val="35000"/>
                </a:schemeClr>
              </a:solidFill>
              <a:latin typeface="Century Gothic" panose="020B0502020202020204" pitchFamily="34" charset="0"/>
              <a:cs typeface="Arial" panose="020B0604020202020204" pitchFamily="34" charset="0"/>
            </a:endParaRPr>
          </a:p>
        </p:txBody>
      </p:sp>
      <p:sp>
        <p:nvSpPr>
          <p:cNvPr id="16" name="矩形 15"/>
          <p:cNvSpPr/>
          <p:nvPr/>
        </p:nvSpPr>
        <p:spPr>
          <a:xfrm>
            <a:off x="7463673" y="4793863"/>
            <a:ext cx="2336028" cy="1753235"/>
          </a:xfrm>
          <a:prstGeom prst="rect">
            <a:avLst/>
          </a:prstGeom>
        </p:spPr>
        <p:txBody>
          <a:bodyPr wrap="square">
            <a:spAutoFit/>
          </a:bodyPr>
          <a:lstStyle/>
          <a:p>
            <a:pPr algn="ctr">
              <a:lnSpc>
                <a:spcPct val="150000"/>
              </a:lnSpc>
            </a:pPr>
            <a:r>
              <a:rPr lang="en-US" altLang="zh-CN" sz="1200">
                <a:solidFill>
                  <a:schemeClr val="tx1">
                    <a:lumMod val="65000"/>
                    <a:lumOff val="35000"/>
                  </a:schemeClr>
                </a:solidFill>
                <a:latin typeface="Arial" panose="020B0604020202020204" pitchFamily="34" charset="0"/>
              </a:rPr>
              <a:t> </a:t>
            </a:r>
            <a:r>
              <a:rPr lang="en-IN" altLang="en-US" sz="1200">
                <a:solidFill>
                  <a:schemeClr val="tx1">
                    <a:lumMod val="65000"/>
                    <a:lumOff val="35000"/>
                  </a:schemeClr>
                </a:solidFill>
                <a:latin typeface="Arial" panose="020B0604020202020204" pitchFamily="34" charset="0"/>
              </a:rPr>
              <a:t>L</a:t>
            </a:r>
            <a:r>
              <a:rPr lang="en-US" altLang="zh-CN" sz="1200">
                <a:solidFill>
                  <a:schemeClr val="tx1">
                    <a:lumMod val="65000"/>
                    <a:lumOff val="35000"/>
                  </a:schemeClr>
                </a:solidFill>
                <a:latin typeface="Arial" panose="020B0604020202020204" pitchFamily="34" charset="0"/>
              </a:rPr>
              <a:t>ist</a:t>
            </a:r>
            <a:r>
              <a:rPr lang="en-IN" altLang="en-US" sz="1200">
                <a:solidFill>
                  <a:schemeClr val="tx1">
                    <a:lumMod val="65000"/>
                    <a:lumOff val="35000"/>
                  </a:schemeClr>
                </a:solidFill>
                <a:latin typeface="Arial" panose="020B0604020202020204" pitchFamily="34" charset="0"/>
              </a:rPr>
              <a:t>s</a:t>
            </a:r>
            <a:r>
              <a:rPr lang="en-US" altLang="zh-CN" sz="1200">
                <a:solidFill>
                  <a:schemeClr val="tx1">
                    <a:lumMod val="65000"/>
                    <a:lumOff val="35000"/>
                  </a:schemeClr>
                </a:solidFill>
                <a:latin typeface="Arial" panose="020B0604020202020204" pitchFamily="34" charset="0"/>
              </a:rPr>
              <a:t>  US cities, their population and number of cab users</a:t>
            </a:r>
            <a:endParaRPr lang="en-US" altLang="zh-CN" sz="1200">
              <a:solidFill>
                <a:schemeClr val="tx1">
                  <a:lumMod val="65000"/>
                  <a:lumOff val="35000"/>
                </a:schemeClr>
              </a:solidFill>
              <a:latin typeface="Arial" panose="020B0604020202020204" pitchFamily="34" charset="0"/>
            </a:endParaRPr>
          </a:p>
          <a:p>
            <a:pPr algn="ctr">
              <a:lnSpc>
                <a:spcPct val="150000"/>
              </a:lnSpc>
            </a:pPr>
            <a:r>
              <a:rPr lang="en-IN" altLang="en-US" sz="1200" u="sng">
                <a:solidFill>
                  <a:schemeClr val="tx1">
                    <a:lumMod val="65000"/>
                    <a:lumOff val="35000"/>
                  </a:schemeClr>
                </a:solidFill>
                <a:latin typeface="Arial" panose="020B0604020202020204" pitchFamily="34" charset="0"/>
                <a:sym typeface="+mn-ea"/>
              </a:rPr>
              <a:t>Properties - </a:t>
            </a:r>
            <a:endParaRPr lang="en-IN" altLang="en-US" sz="1200" u="sng">
              <a:solidFill>
                <a:schemeClr val="tx1">
                  <a:lumMod val="65000"/>
                  <a:lumOff val="35000"/>
                </a:schemeClr>
              </a:solidFill>
              <a:latin typeface="Arial" panose="020B0604020202020204" pitchFamily="34" charset="0"/>
            </a:endParaRPr>
          </a:p>
          <a:p>
            <a:pPr algn="ctr">
              <a:lnSpc>
                <a:spcPct val="150000"/>
              </a:lnSpc>
            </a:pPr>
            <a:r>
              <a:rPr lang="en-IN" altLang="en-US" sz="1200">
                <a:solidFill>
                  <a:schemeClr val="tx1">
                    <a:lumMod val="65000"/>
                    <a:lumOff val="35000"/>
                  </a:schemeClr>
                </a:solidFill>
                <a:latin typeface="Arial" panose="020B0604020202020204" pitchFamily="34" charset="0"/>
                <a:sym typeface="+mn-ea"/>
              </a:rPr>
              <a:t>21 Rows 3 Columns</a:t>
            </a:r>
            <a:endParaRPr lang="en-IN" altLang="en-US" sz="1200">
              <a:solidFill>
                <a:schemeClr val="tx1">
                  <a:lumMod val="65000"/>
                  <a:lumOff val="35000"/>
                </a:schemeClr>
              </a:solidFill>
              <a:latin typeface="Arial" panose="020B0604020202020204" pitchFamily="34" charset="0"/>
            </a:endParaRPr>
          </a:p>
          <a:p>
            <a:pPr algn="ctr">
              <a:lnSpc>
                <a:spcPct val="150000"/>
              </a:lnSpc>
            </a:pPr>
            <a:endParaRPr lang="en-US" altLang="zh-CN" sz="1200">
              <a:solidFill>
                <a:schemeClr val="tx1">
                  <a:lumMod val="65000"/>
                  <a:lumOff val="35000"/>
                </a:schemeClr>
              </a:solidFill>
              <a:latin typeface="Arial" panose="020B0604020202020204" pitchFamily="34" charset="0"/>
            </a:endParaRPr>
          </a:p>
        </p:txBody>
      </p:sp>
      <p:sp>
        <p:nvSpPr>
          <p:cNvPr id="2" name="矩形 9"/>
          <p:cNvSpPr/>
          <p:nvPr/>
        </p:nvSpPr>
        <p:spPr>
          <a:xfrm>
            <a:off x="2482215" y="1892300"/>
            <a:ext cx="2070100" cy="1753235"/>
          </a:xfrm>
          <a:prstGeom prst="rect">
            <a:avLst/>
          </a:prstGeom>
        </p:spPr>
        <p:txBody>
          <a:bodyPr wrap="square">
            <a:spAutoFit/>
          </a:bodyPr>
          <a:p>
            <a:pPr algn="ctr">
              <a:lnSpc>
                <a:spcPct val="150000"/>
              </a:lnSpc>
            </a:pPr>
            <a:r>
              <a:rPr lang="en-IN" altLang="en-US" sz="1200">
                <a:solidFill>
                  <a:schemeClr val="tx1">
                    <a:lumMod val="65000"/>
                    <a:lumOff val="35000"/>
                  </a:schemeClr>
                </a:solidFill>
                <a:latin typeface="Arial" panose="020B0604020202020204" pitchFamily="34" charset="0"/>
              </a:rPr>
              <a:t>T</a:t>
            </a:r>
            <a:r>
              <a:rPr lang="en-US" altLang="zh-CN" sz="1200">
                <a:solidFill>
                  <a:schemeClr val="tx1">
                    <a:lumMod val="65000"/>
                    <a:lumOff val="35000"/>
                  </a:schemeClr>
                </a:solidFill>
                <a:latin typeface="Arial" panose="020B0604020202020204" pitchFamily="34" charset="0"/>
              </a:rPr>
              <a:t>ransaction details for two cab companies.</a:t>
            </a:r>
            <a:endParaRPr lang="en-US" altLang="zh-CN" sz="1200">
              <a:solidFill>
                <a:schemeClr val="tx1">
                  <a:lumMod val="65000"/>
                  <a:lumOff val="35000"/>
                </a:schemeClr>
              </a:solidFill>
              <a:latin typeface="Arial" panose="020B0604020202020204" pitchFamily="34" charset="0"/>
            </a:endParaRPr>
          </a:p>
          <a:p>
            <a:pPr algn="ctr">
              <a:lnSpc>
                <a:spcPct val="150000"/>
              </a:lnSpc>
            </a:pPr>
            <a:r>
              <a:rPr lang="en-IN" altLang="en-US" sz="1200" u="sng">
                <a:solidFill>
                  <a:schemeClr val="tx1">
                    <a:lumMod val="65000"/>
                    <a:lumOff val="35000"/>
                  </a:schemeClr>
                </a:solidFill>
                <a:latin typeface="Arial" panose="020B0604020202020204" pitchFamily="34" charset="0"/>
              </a:rPr>
              <a:t>Properties - </a:t>
            </a:r>
            <a:endParaRPr lang="en-IN" altLang="en-US" sz="1200" u="sng">
              <a:solidFill>
                <a:schemeClr val="tx1">
                  <a:lumMod val="65000"/>
                  <a:lumOff val="35000"/>
                </a:schemeClr>
              </a:solidFill>
              <a:latin typeface="Arial" panose="020B0604020202020204" pitchFamily="34" charset="0"/>
            </a:endParaRPr>
          </a:p>
          <a:p>
            <a:pPr algn="ctr">
              <a:lnSpc>
                <a:spcPct val="150000"/>
              </a:lnSpc>
            </a:pPr>
            <a:r>
              <a:rPr lang="en-IN" altLang="en-US" sz="1200">
                <a:solidFill>
                  <a:schemeClr val="tx1">
                    <a:lumMod val="65000"/>
                    <a:lumOff val="35000"/>
                  </a:schemeClr>
                </a:solidFill>
                <a:latin typeface="Arial" panose="020B0604020202020204" pitchFamily="34" charset="0"/>
              </a:rPr>
              <a:t>359393 Rows 7 Columns</a:t>
            </a:r>
            <a:endParaRPr lang="en-IN" altLang="en-US" sz="1200">
              <a:solidFill>
                <a:schemeClr val="tx1">
                  <a:lumMod val="65000"/>
                  <a:lumOff val="35000"/>
                </a:schemeClr>
              </a:solidFill>
              <a:latin typeface="Arial" panose="020B0604020202020204" pitchFamily="34" charset="0"/>
            </a:endParaRPr>
          </a:p>
          <a:p>
            <a:pPr algn="ctr">
              <a:lnSpc>
                <a:spcPct val="150000"/>
              </a:lnSpc>
            </a:pPr>
            <a:endParaRPr lang="en-IN" altLang="en-US" sz="1200">
              <a:solidFill>
                <a:schemeClr val="tx1">
                  <a:lumMod val="65000"/>
                  <a:lumOff val="35000"/>
                </a:schemeClr>
              </a:solidFill>
              <a:latin typeface="Arial" panose="020B0604020202020204" pitchFamily="34" charset="0"/>
            </a:endParaRPr>
          </a:p>
          <a:p>
            <a:pPr algn="ctr">
              <a:lnSpc>
                <a:spcPct val="150000"/>
              </a:lnSpc>
            </a:pPr>
            <a:endParaRPr lang="en-US" altLang="zh-CN" sz="1200">
              <a:solidFill>
                <a:schemeClr val="tx1">
                  <a:lumMod val="65000"/>
                  <a:lumOff val="35000"/>
                </a:schemeClr>
              </a:solidFill>
              <a:latin typeface="Arial" panose="020B0604020202020204" pitchFamily="34" charset="0"/>
            </a:endParaRPr>
          </a:p>
        </p:txBody>
      </p:sp>
      <p:sp>
        <p:nvSpPr>
          <p:cNvPr id="18" name="矩形 9"/>
          <p:cNvSpPr/>
          <p:nvPr/>
        </p:nvSpPr>
        <p:spPr>
          <a:xfrm>
            <a:off x="-22860" y="1696720"/>
            <a:ext cx="2379980" cy="2306955"/>
          </a:xfrm>
          <a:prstGeom prst="rect">
            <a:avLst/>
          </a:prstGeom>
        </p:spPr>
        <p:txBody>
          <a:bodyPr wrap="square">
            <a:spAutoFit/>
          </a:bodyPr>
          <a:p>
            <a:pPr algn="ctr">
              <a:lnSpc>
                <a:spcPct val="150000"/>
              </a:lnSpc>
            </a:pPr>
            <a:r>
              <a:rPr lang="en-US" altLang="zh-CN" sz="1200">
                <a:solidFill>
                  <a:schemeClr val="bg1"/>
                </a:solidFill>
                <a:latin typeface="Arial" panose="020B0604020202020204" pitchFamily="34" charset="0"/>
                <a:sym typeface="+mn-ea"/>
              </a:rPr>
              <a:t>Transaction ID </a:t>
            </a:r>
            <a:endParaRPr lang="en-US" altLang="zh-CN" sz="1200">
              <a:solidFill>
                <a:schemeClr val="bg1"/>
              </a:solidFill>
              <a:latin typeface="Arial" panose="020B0604020202020204" pitchFamily="34" charset="0"/>
            </a:endParaRPr>
          </a:p>
          <a:p>
            <a:pPr algn="ctr">
              <a:lnSpc>
                <a:spcPct val="150000"/>
              </a:lnSpc>
            </a:pPr>
            <a:r>
              <a:rPr lang="en-US" altLang="zh-CN" sz="1200">
                <a:solidFill>
                  <a:schemeClr val="bg1"/>
                </a:solidFill>
                <a:latin typeface="Arial" panose="020B0604020202020204" pitchFamily="34" charset="0"/>
                <a:sym typeface="+mn-ea"/>
              </a:rPr>
              <a:t>Date of Trave</a:t>
            </a:r>
            <a:endParaRPr lang="en-US" altLang="zh-CN" sz="1200">
              <a:solidFill>
                <a:schemeClr val="bg1"/>
              </a:solidFill>
              <a:latin typeface="Arial" panose="020B0604020202020204" pitchFamily="34" charset="0"/>
            </a:endParaRPr>
          </a:p>
          <a:p>
            <a:pPr algn="ctr">
              <a:lnSpc>
                <a:spcPct val="150000"/>
              </a:lnSpc>
            </a:pPr>
            <a:r>
              <a:rPr lang="en-US" altLang="zh-CN" sz="1200">
                <a:solidFill>
                  <a:schemeClr val="bg1"/>
                </a:solidFill>
                <a:latin typeface="Arial" panose="020B0604020202020204" pitchFamily="34" charset="0"/>
                <a:sym typeface="+mn-ea"/>
              </a:rPr>
              <a:t>Company </a:t>
            </a:r>
            <a:endParaRPr lang="en-US" altLang="zh-CN" sz="1200">
              <a:solidFill>
                <a:schemeClr val="bg1"/>
              </a:solidFill>
              <a:latin typeface="Arial" panose="020B0604020202020204" pitchFamily="34" charset="0"/>
            </a:endParaRPr>
          </a:p>
          <a:p>
            <a:pPr algn="ctr">
              <a:lnSpc>
                <a:spcPct val="150000"/>
              </a:lnSpc>
            </a:pPr>
            <a:r>
              <a:rPr lang="en-US" altLang="zh-CN" sz="1200">
                <a:solidFill>
                  <a:schemeClr val="bg1"/>
                </a:solidFill>
                <a:latin typeface="Arial" panose="020B0604020202020204" pitchFamily="34" charset="0"/>
                <a:sym typeface="+mn-ea"/>
              </a:rPr>
              <a:t>City </a:t>
            </a:r>
            <a:endParaRPr lang="en-US" altLang="zh-CN" sz="1200">
              <a:solidFill>
                <a:schemeClr val="bg1"/>
              </a:solidFill>
              <a:latin typeface="Arial" panose="020B0604020202020204" pitchFamily="34" charset="0"/>
            </a:endParaRPr>
          </a:p>
          <a:p>
            <a:pPr algn="ctr">
              <a:lnSpc>
                <a:spcPct val="150000"/>
              </a:lnSpc>
            </a:pPr>
            <a:r>
              <a:rPr lang="en-US" altLang="zh-CN" sz="1200">
                <a:solidFill>
                  <a:schemeClr val="bg1"/>
                </a:solidFill>
                <a:latin typeface="Arial" panose="020B0604020202020204" pitchFamily="34" charset="0"/>
                <a:sym typeface="+mn-ea"/>
              </a:rPr>
              <a:t>KM Travelled</a:t>
            </a:r>
            <a:endParaRPr lang="en-US" altLang="zh-CN" sz="1200">
              <a:solidFill>
                <a:schemeClr val="bg1"/>
              </a:solidFill>
              <a:latin typeface="Arial" panose="020B0604020202020204" pitchFamily="34" charset="0"/>
            </a:endParaRPr>
          </a:p>
          <a:p>
            <a:pPr algn="ctr">
              <a:lnSpc>
                <a:spcPct val="150000"/>
              </a:lnSpc>
            </a:pPr>
            <a:r>
              <a:rPr lang="en-US" altLang="zh-CN" sz="1200">
                <a:solidFill>
                  <a:schemeClr val="bg1"/>
                </a:solidFill>
                <a:latin typeface="Arial" panose="020B0604020202020204" pitchFamily="34" charset="0"/>
                <a:sym typeface="+mn-ea"/>
              </a:rPr>
              <a:t> Price Charged</a:t>
            </a:r>
            <a:endParaRPr lang="en-US" altLang="zh-CN" sz="1200">
              <a:solidFill>
                <a:schemeClr val="bg1"/>
              </a:solidFill>
              <a:latin typeface="Arial" panose="020B0604020202020204" pitchFamily="34" charset="0"/>
            </a:endParaRPr>
          </a:p>
          <a:p>
            <a:pPr algn="ctr">
              <a:lnSpc>
                <a:spcPct val="150000"/>
              </a:lnSpc>
            </a:pPr>
            <a:r>
              <a:rPr lang="en-US" altLang="zh-CN" sz="1200">
                <a:solidFill>
                  <a:schemeClr val="bg1"/>
                </a:solidFill>
                <a:latin typeface="Arial" panose="020B0604020202020204" pitchFamily="34" charset="0"/>
                <a:sym typeface="+mn-ea"/>
              </a:rPr>
              <a:t> Cost of Trip</a:t>
            </a:r>
            <a:endParaRPr lang="en-US" altLang="zh-CN" sz="1200">
              <a:solidFill>
                <a:schemeClr val="bg1"/>
              </a:solidFill>
              <a:latin typeface="Arial" panose="020B0604020202020204" pitchFamily="34" charset="0"/>
            </a:endParaRPr>
          </a:p>
          <a:p>
            <a:pPr algn="ctr">
              <a:lnSpc>
                <a:spcPct val="150000"/>
              </a:lnSpc>
            </a:pPr>
            <a:endParaRPr lang="en-US" altLang="zh-CN" sz="1200">
              <a:solidFill>
                <a:schemeClr val="bg1"/>
              </a:solidFill>
              <a:latin typeface="Arial" panose="020B0604020202020204" pitchFamily="34" charset="0"/>
            </a:endParaRPr>
          </a:p>
        </p:txBody>
      </p:sp>
      <p:grpSp>
        <p:nvGrpSpPr>
          <p:cNvPr id="129" name="Group 5" descr="e7d195523061f1c0deeec63e560781cfd59afb0ea006f2a87ABB68BF51EA6619813959095094C18C62A12F549504892A4AAA8C1554C6663626E05CA27F281A14E6983772AFC3FB97135759321DEA3D70145073B7709DEAFA256CD57602346C569CD03E8246D33DA545568EA98FB062D63F616CDCDDC7C308D5561BD508072CED46FA16A315624C7F2FF57E77E923953F"/>
          <p:cNvGrpSpPr/>
          <p:nvPr/>
        </p:nvGrpSpPr>
        <p:grpSpPr>
          <a:xfrm rot="0">
            <a:off x="9990378" y="4260013"/>
            <a:ext cx="1726908" cy="2091198"/>
            <a:chOff x="952500" y="2470171"/>
            <a:chExt cx="1726908" cy="2091198"/>
          </a:xfrm>
          <a:effectLst>
            <a:outerShdw blurRad="76200" dir="18900000" sy="23000" kx="-1200000" algn="bl" rotWithShape="0">
              <a:schemeClr val="tx1">
                <a:lumMod val="75000"/>
                <a:lumOff val="25000"/>
                <a:alpha val="20000"/>
              </a:schemeClr>
            </a:outerShdw>
          </a:effectLst>
        </p:grpSpPr>
        <p:sp>
          <p:nvSpPr>
            <p:cNvPr id="130" name="Rounded Rectangle 12"/>
            <p:cNvSpPr/>
            <p:nvPr/>
          </p:nvSpPr>
          <p:spPr>
            <a:xfrm>
              <a:off x="952500" y="2470171"/>
              <a:ext cx="1726905" cy="274320"/>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900" dirty="0">
                <a:solidFill>
                  <a:schemeClr val="bg1"/>
                </a:solidFill>
                <a:latin typeface="Roboto" panose="02000000000000000000" pitchFamily="2" charset="0"/>
                <a:ea typeface="Roboto" panose="02000000000000000000" pitchFamily="2" charset="0"/>
              </a:endParaRPr>
            </a:p>
          </p:txBody>
        </p:sp>
        <p:sp>
          <p:nvSpPr>
            <p:cNvPr id="131" name="Folded Corner 3"/>
            <p:cNvSpPr/>
            <p:nvPr/>
          </p:nvSpPr>
          <p:spPr>
            <a:xfrm>
              <a:off x="952503" y="2710418"/>
              <a:ext cx="1726905" cy="1850951"/>
            </a:xfrm>
            <a:prstGeom prst="foldedCorner">
              <a:avLst/>
            </a:prstGeom>
            <a:solidFill>
              <a:srgbClr val="288D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sp>
        <p:nvSpPr>
          <p:cNvPr id="19" name="矩形 9"/>
          <p:cNvSpPr/>
          <p:nvPr/>
        </p:nvSpPr>
        <p:spPr>
          <a:xfrm>
            <a:off x="7620" y="4806315"/>
            <a:ext cx="2379980" cy="1198880"/>
          </a:xfrm>
          <a:prstGeom prst="rect">
            <a:avLst/>
          </a:prstGeom>
        </p:spPr>
        <p:txBody>
          <a:bodyPr wrap="square">
            <a:spAutoFit/>
          </a:bodyPr>
          <a:p>
            <a:pPr algn="ctr">
              <a:lnSpc>
                <a:spcPct val="150000"/>
              </a:lnSpc>
            </a:pPr>
            <a:r>
              <a:rPr lang="en-US" altLang="zh-CN" sz="1200">
                <a:solidFill>
                  <a:schemeClr val="bg1"/>
                </a:solidFill>
                <a:latin typeface="Arial" panose="020B0604020202020204" pitchFamily="34" charset="0"/>
                <a:sym typeface="+mn-ea"/>
              </a:rPr>
              <a:t>Customer ID</a:t>
            </a:r>
            <a:endParaRPr lang="en-US" altLang="zh-CN" sz="1200">
              <a:solidFill>
                <a:schemeClr val="bg1"/>
              </a:solidFill>
              <a:latin typeface="Arial" panose="020B0604020202020204" pitchFamily="34" charset="0"/>
              <a:sym typeface="+mn-ea"/>
            </a:endParaRPr>
          </a:p>
          <a:p>
            <a:pPr algn="ctr">
              <a:lnSpc>
                <a:spcPct val="150000"/>
              </a:lnSpc>
            </a:pPr>
            <a:r>
              <a:rPr lang="en-US" altLang="zh-CN" sz="1200">
                <a:solidFill>
                  <a:schemeClr val="bg1"/>
                </a:solidFill>
                <a:latin typeface="Arial" panose="020B0604020202020204" pitchFamily="34" charset="0"/>
                <a:sym typeface="+mn-ea"/>
              </a:rPr>
              <a:t>Gender</a:t>
            </a:r>
            <a:endParaRPr lang="en-US" altLang="zh-CN" sz="1200">
              <a:solidFill>
                <a:schemeClr val="bg1"/>
              </a:solidFill>
              <a:latin typeface="Arial" panose="020B0604020202020204" pitchFamily="34" charset="0"/>
              <a:sym typeface="+mn-ea"/>
            </a:endParaRPr>
          </a:p>
          <a:p>
            <a:pPr algn="ctr">
              <a:lnSpc>
                <a:spcPct val="150000"/>
              </a:lnSpc>
            </a:pPr>
            <a:r>
              <a:rPr lang="en-US" altLang="zh-CN" sz="1200">
                <a:solidFill>
                  <a:schemeClr val="bg1"/>
                </a:solidFill>
                <a:latin typeface="Arial" panose="020B0604020202020204" pitchFamily="34" charset="0"/>
                <a:sym typeface="+mn-ea"/>
              </a:rPr>
              <a:t>Age</a:t>
            </a:r>
            <a:endParaRPr lang="en-US" altLang="zh-CN" sz="1200">
              <a:solidFill>
                <a:schemeClr val="bg1"/>
              </a:solidFill>
              <a:latin typeface="Arial" panose="020B0604020202020204" pitchFamily="34" charset="0"/>
              <a:sym typeface="+mn-ea"/>
            </a:endParaRPr>
          </a:p>
          <a:p>
            <a:pPr algn="ctr">
              <a:lnSpc>
                <a:spcPct val="150000"/>
              </a:lnSpc>
            </a:pPr>
            <a:r>
              <a:rPr lang="en-US" altLang="zh-CN" sz="1200">
                <a:solidFill>
                  <a:schemeClr val="bg1"/>
                </a:solidFill>
                <a:latin typeface="Arial" panose="020B0604020202020204" pitchFamily="34" charset="0"/>
                <a:sym typeface="+mn-ea"/>
              </a:rPr>
              <a:t>Income </a:t>
            </a:r>
            <a:r>
              <a:rPr lang="en-IN" altLang="en-US" sz="1200">
                <a:solidFill>
                  <a:schemeClr val="bg1"/>
                </a:solidFill>
                <a:latin typeface="Arial" panose="020B0604020202020204" pitchFamily="34" charset="0"/>
                <a:sym typeface="+mn-ea"/>
              </a:rPr>
              <a:t>(USD/m)</a:t>
            </a:r>
            <a:endParaRPr lang="en-IN" altLang="en-US" sz="1200">
              <a:solidFill>
                <a:schemeClr val="bg1"/>
              </a:solidFill>
              <a:latin typeface="Arial" panose="020B0604020202020204" pitchFamily="34" charset="0"/>
              <a:sym typeface="+mn-ea"/>
            </a:endParaRPr>
          </a:p>
        </p:txBody>
      </p:sp>
      <p:sp>
        <p:nvSpPr>
          <p:cNvPr id="20" name="矩形 9"/>
          <p:cNvSpPr/>
          <p:nvPr/>
        </p:nvSpPr>
        <p:spPr>
          <a:xfrm>
            <a:off x="10055225" y="2072005"/>
            <a:ext cx="1582420" cy="922020"/>
          </a:xfrm>
          <a:prstGeom prst="rect">
            <a:avLst/>
          </a:prstGeom>
        </p:spPr>
        <p:txBody>
          <a:bodyPr wrap="square">
            <a:spAutoFit/>
          </a:bodyPr>
          <a:p>
            <a:pPr algn="ctr">
              <a:lnSpc>
                <a:spcPct val="150000"/>
              </a:lnSpc>
            </a:pPr>
            <a:r>
              <a:rPr lang="en-US" altLang="zh-CN" sz="1200">
                <a:solidFill>
                  <a:schemeClr val="bg1"/>
                </a:solidFill>
                <a:latin typeface="Arial" panose="020B0604020202020204" pitchFamily="34" charset="0"/>
                <a:sym typeface="+mn-ea"/>
              </a:rPr>
              <a:t>Transaction ID </a:t>
            </a:r>
            <a:endParaRPr lang="en-US" altLang="zh-CN" sz="1200">
              <a:solidFill>
                <a:schemeClr val="bg1"/>
              </a:solidFill>
              <a:latin typeface="Arial" panose="020B0604020202020204" pitchFamily="34" charset="0"/>
              <a:sym typeface="+mn-ea"/>
            </a:endParaRPr>
          </a:p>
          <a:p>
            <a:pPr algn="ctr">
              <a:lnSpc>
                <a:spcPct val="150000"/>
              </a:lnSpc>
            </a:pPr>
            <a:r>
              <a:rPr lang="en-US" altLang="zh-CN" sz="1200">
                <a:solidFill>
                  <a:schemeClr val="bg1"/>
                </a:solidFill>
                <a:latin typeface="Arial" panose="020B0604020202020204" pitchFamily="34" charset="0"/>
                <a:sym typeface="+mn-ea"/>
              </a:rPr>
              <a:t>Customer ID</a:t>
            </a:r>
            <a:endParaRPr lang="en-US" altLang="zh-CN" sz="1200">
              <a:solidFill>
                <a:schemeClr val="bg1"/>
              </a:solidFill>
              <a:latin typeface="Arial" panose="020B0604020202020204" pitchFamily="34" charset="0"/>
              <a:sym typeface="+mn-ea"/>
            </a:endParaRPr>
          </a:p>
          <a:p>
            <a:pPr algn="ctr">
              <a:lnSpc>
                <a:spcPct val="150000"/>
              </a:lnSpc>
            </a:pPr>
            <a:r>
              <a:rPr lang="en-US" altLang="zh-CN" sz="1200">
                <a:solidFill>
                  <a:schemeClr val="bg1"/>
                </a:solidFill>
                <a:latin typeface="Arial" panose="020B0604020202020204" pitchFamily="34" charset="0"/>
                <a:sym typeface="+mn-ea"/>
              </a:rPr>
              <a:t> Payment_Mode</a:t>
            </a:r>
            <a:endParaRPr lang="en-US" altLang="zh-CN" sz="1200">
              <a:solidFill>
                <a:schemeClr val="bg1"/>
              </a:solidFill>
              <a:latin typeface="Arial" panose="020B0604020202020204" pitchFamily="34" charset="0"/>
              <a:sym typeface="+mn-ea"/>
            </a:endParaRPr>
          </a:p>
        </p:txBody>
      </p:sp>
      <p:sp>
        <p:nvSpPr>
          <p:cNvPr id="21" name="矩形 9"/>
          <p:cNvSpPr/>
          <p:nvPr/>
        </p:nvSpPr>
        <p:spPr>
          <a:xfrm>
            <a:off x="10055860" y="4793615"/>
            <a:ext cx="1593215" cy="922020"/>
          </a:xfrm>
          <a:prstGeom prst="rect">
            <a:avLst/>
          </a:prstGeom>
        </p:spPr>
        <p:txBody>
          <a:bodyPr wrap="square">
            <a:spAutoFit/>
          </a:bodyPr>
          <a:p>
            <a:pPr algn="ctr">
              <a:lnSpc>
                <a:spcPct val="150000"/>
              </a:lnSpc>
            </a:pPr>
            <a:r>
              <a:rPr lang="en-IN" altLang="en-US" sz="1200">
                <a:solidFill>
                  <a:schemeClr val="bg1"/>
                </a:solidFill>
                <a:latin typeface="Arial" panose="020B0604020202020204" pitchFamily="34" charset="0"/>
                <a:sym typeface="+mn-ea"/>
              </a:rPr>
              <a:t>City</a:t>
            </a:r>
            <a:endParaRPr lang="en-IN" altLang="en-US" sz="1200">
              <a:solidFill>
                <a:schemeClr val="bg1"/>
              </a:solidFill>
              <a:latin typeface="Arial" panose="020B0604020202020204" pitchFamily="34" charset="0"/>
              <a:sym typeface="+mn-ea"/>
            </a:endParaRPr>
          </a:p>
          <a:p>
            <a:pPr algn="ctr">
              <a:lnSpc>
                <a:spcPct val="150000"/>
              </a:lnSpc>
            </a:pPr>
            <a:r>
              <a:rPr lang="en-IN" altLang="en-US" sz="1200">
                <a:solidFill>
                  <a:schemeClr val="bg1"/>
                </a:solidFill>
                <a:latin typeface="Arial" panose="020B0604020202020204" pitchFamily="34" charset="0"/>
              </a:rPr>
              <a:t>Population</a:t>
            </a:r>
            <a:endParaRPr lang="en-IN" altLang="en-US" sz="1200">
              <a:solidFill>
                <a:schemeClr val="bg1"/>
              </a:solidFill>
              <a:latin typeface="Arial" panose="020B0604020202020204" pitchFamily="34" charset="0"/>
            </a:endParaRPr>
          </a:p>
          <a:p>
            <a:pPr algn="ctr">
              <a:lnSpc>
                <a:spcPct val="150000"/>
              </a:lnSpc>
            </a:pPr>
            <a:r>
              <a:rPr lang="en-IN" altLang="en-US" sz="1200">
                <a:solidFill>
                  <a:schemeClr val="bg1"/>
                </a:solidFill>
                <a:latin typeface="Arial" panose="020B0604020202020204" pitchFamily="34" charset="0"/>
              </a:rPr>
              <a:t>Users</a:t>
            </a:r>
            <a:endParaRPr lang="en-IN" altLang="en-US" sz="1200">
              <a:solidFill>
                <a:schemeClr val="bg1"/>
              </a:solidFill>
              <a:latin typeface="Arial" panose="020B0604020202020204" pitchFamily="34" charset="0"/>
            </a:endParaRPr>
          </a:p>
        </p:txBody>
      </p:sp>
      <p:sp>
        <p:nvSpPr>
          <p:cNvPr id="34" name="矩形 9"/>
          <p:cNvSpPr/>
          <p:nvPr/>
        </p:nvSpPr>
        <p:spPr>
          <a:xfrm>
            <a:off x="1388110" y="748030"/>
            <a:ext cx="9804400" cy="460375"/>
          </a:xfrm>
          <a:prstGeom prst="rect">
            <a:avLst/>
          </a:prstGeom>
        </p:spPr>
        <p:txBody>
          <a:bodyPr wrap="square">
            <a:spAutoFit/>
          </a:bodyPr>
          <a:p>
            <a:pPr algn="ctr">
              <a:lnSpc>
                <a:spcPct val="150000"/>
              </a:lnSpc>
            </a:pPr>
            <a:r>
              <a:rPr lang="en-US" altLang="zh-CN" sz="1600">
                <a:solidFill>
                  <a:schemeClr val="tx1">
                    <a:lumMod val="65000"/>
                    <a:lumOff val="35000"/>
                  </a:schemeClr>
                </a:solidFill>
                <a:latin typeface="Arial" panose="020B0604020202020204" pitchFamily="34" charset="0"/>
              </a:rPr>
              <a:t>Below are the list of datasets which are provided for the analysis</a:t>
            </a:r>
            <a:r>
              <a:rPr lang="en-IN" altLang="en-US" sz="1600">
                <a:solidFill>
                  <a:schemeClr val="tx1">
                    <a:lumMod val="65000"/>
                    <a:lumOff val="35000"/>
                  </a:schemeClr>
                </a:solidFill>
                <a:latin typeface="Arial" panose="020B0604020202020204" pitchFamily="34" charset="0"/>
              </a:rPr>
              <a:t> with their properties and attributes</a:t>
            </a:r>
            <a:endParaRPr lang="en-IN" altLang="en-US" sz="1600">
              <a:solidFill>
                <a:schemeClr val="tx1">
                  <a:lumMod val="65000"/>
                  <a:lumOff val="35000"/>
                </a:schemeClr>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anim calcmode="lin" valueType="num">
                                      <p:cBhvr>
                                        <p:cTn id="8" dur="500" fill="hold"/>
                                        <p:tgtEl>
                                          <p:spTgt spid="137"/>
                                        </p:tgtEl>
                                        <p:attrNameLst>
                                          <p:attrName>ppt_x</p:attrName>
                                        </p:attrNameLst>
                                      </p:cBhvr>
                                      <p:tavLst>
                                        <p:tav tm="0">
                                          <p:val>
                                            <p:strVal val="#ppt_x"/>
                                          </p:val>
                                        </p:tav>
                                        <p:tav tm="100000">
                                          <p:val>
                                            <p:strVal val="#ppt_x"/>
                                          </p:val>
                                        </p:tav>
                                      </p:tavLst>
                                    </p:anim>
                                    <p:anim calcmode="lin" valueType="num">
                                      <p:cBhvr>
                                        <p:cTn id="9" dur="450" decel="100000" fill="hold"/>
                                        <p:tgtEl>
                                          <p:spTgt spid="137"/>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137"/>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nodeType="afterEffect">
                                  <p:stCondLst>
                                    <p:cond delay="0"/>
                                  </p:stCondLst>
                                  <p:childTnLst>
                                    <p:set>
                                      <p:cBhvr>
                                        <p:cTn id="13" dur="1" fill="hold">
                                          <p:stCondLst>
                                            <p:cond delay="0"/>
                                          </p:stCondLst>
                                        </p:cTn>
                                        <p:tgtEl>
                                          <p:spTgt spid="133"/>
                                        </p:tgtEl>
                                        <p:attrNameLst>
                                          <p:attrName>style.visibility</p:attrName>
                                        </p:attrNameLst>
                                      </p:cBhvr>
                                      <p:to>
                                        <p:strVal val="visible"/>
                                      </p:to>
                                    </p:set>
                                    <p:animEffect transition="in" filter="fade">
                                      <p:cBhvr>
                                        <p:cTn id="14" dur="500"/>
                                        <p:tgtEl>
                                          <p:spTgt spid="133"/>
                                        </p:tgtEl>
                                      </p:cBhvr>
                                    </p:animEffect>
                                    <p:anim calcmode="lin" valueType="num">
                                      <p:cBhvr>
                                        <p:cTn id="15" dur="500" fill="hold"/>
                                        <p:tgtEl>
                                          <p:spTgt spid="133"/>
                                        </p:tgtEl>
                                        <p:attrNameLst>
                                          <p:attrName>ppt_x</p:attrName>
                                        </p:attrNameLst>
                                      </p:cBhvr>
                                      <p:tavLst>
                                        <p:tav tm="0">
                                          <p:val>
                                            <p:strVal val="#ppt_x"/>
                                          </p:val>
                                        </p:tav>
                                        <p:tav tm="100000">
                                          <p:val>
                                            <p:strVal val="#ppt_x"/>
                                          </p:val>
                                        </p:tav>
                                      </p:tavLst>
                                    </p:anim>
                                    <p:anim calcmode="lin" valueType="num">
                                      <p:cBhvr>
                                        <p:cTn id="16" dur="450" decel="100000" fill="hold"/>
                                        <p:tgtEl>
                                          <p:spTgt spid="133"/>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133"/>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nodeType="after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fade">
                                      <p:cBhvr>
                                        <p:cTn id="21" dur="500"/>
                                        <p:tgtEl>
                                          <p:spTgt spid="141"/>
                                        </p:tgtEl>
                                      </p:cBhvr>
                                    </p:animEffect>
                                    <p:anim calcmode="lin" valueType="num">
                                      <p:cBhvr>
                                        <p:cTn id="22" dur="500" fill="hold"/>
                                        <p:tgtEl>
                                          <p:spTgt spid="141"/>
                                        </p:tgtEl>
                                        <p:attrNameLst>
                                          <p:attrName>ppt_x</p:attrName>
                                        </p:attrNameLst>
                                      </p:cBhvr>
                                      <p:tavLst>
                                        <p:tav tm="0">
                                          <p:val>
                                            <p:strVal val="#ppt_x"/>
                                          </p:val>
                                        </p:tav>
                                        <p:tav tm="100000">
                                          <p:val>
                                            <p:strVal val="#ppt_x"/>
                                          </p:val>
                                        </p:tav>
                                      </p:tavLst>
                                    </p:anim>
                                    <p:anim calcmode="lin" valueType="num">
                                      <p:cBhvr>
                                        <p:cTn id="23" dur="450" decel="100000" fill="hold"/>
                                        <p:tgtEl>
                                          <p:spTgt spid="141"/>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141"/>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nodeType="afterEffect">
                                  <p:stCondLst>
                                    <p:cond delay="0"/>
                                  </p:stCondLst>
                                  <p:childTnLst>
                                    <p:set>
                                      <p:cBhvr>
                                        <p:cTn id="27" dur="1" fill="hold">
                                          <p:stCondLst>
                                            <p:cond delay="0"/>
                                          </p:stCondLst>
                                        </p:cTn>
                                        <p:tgtEl>
                                          <p:spTgt spid="129"/>
                                        </p:tgtEl>
                                        <p:attrNameLst>
                                          <p:attrName>style.visibility</p:attrName>
                                        </p:attrNameLst>
                                      </p:cBhvr>
                                      <p:to>
                                        <p:strVal val="visible"/>
                                      </p:to>
                                    </p:set>
                                    <p:animEffect transition="in" filter="fade">
                                      <p:cBhvr>
                                        <p:cTn id="28" dur="500"/>
                                        <p:tgtEl>
                                          <p:spTgt spid="129"/>
                                        </p:tgtEl>
                                      </p:cBhvr>
                                    </p:animEffect>
                                    <p:anim calcmode="lin" valueType="num">
                                      <p:cBhvr>
                                        <p:cTn id="29" dur="500" fill="hold"/>
                                        <p:tgtEl>
                                          <p:spTgt spid="129"/>
                                        </p:tgtEl>
                                        <p:attrNameLst>
                                          <p:attrName>ppt_x</p:attrName>
                                        </p:attrNameLst>
                                      </p:cBhvr>
                                      <p:tavLst>
                                        <p:tav tm="0">
                                          <p:val>
                                            <p:strVal val="#ppt_x"/>
                                          </p:val>
                                        </p:tav>
                                        <p:tav tm="100000">
                                          <p:val>
                                            <p:strVal val="#ppt_x"/>
                                          </p:val>
                                        </p:tav>
                                      </p:tavLst>
                                    </p:anim>
                                    <p:anim calcmode="lin" valueType="num">
                                      <p:cBhvr>
                                        <p:cTn id="30" dur="450" decel="100000" fill="hold"/>
                                        <p:tgtEl>
                                          <p:spTgt spid="129"/>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129"/>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4" name="任意多边形: 形状 8"/>
          <p:cNvSpPr/>
          <p:nvPr/>
        </p:nvSpPr>
        <p:spPr>
          <a:xfrm rot="16200000">
            <a:off x="-2659380" y="1781175"/>
            <a:ext cx="8014335" cy="1516380"/>
          </a:xfrm>
          <a:custGeom>
            <a:avLst/>
            <a:gdLst>
              <a:gd name="connsiteX0" fmla="*/ 10160000 w 10160000"/>
              <a:gd name="connsiteY0" fmla="*/ 309652 h 1516152"/>
              <a:gd name="connsiteX1" fmla="*/ 9156700 w 10160000"/>
              <a:gd name="connsiteY1" fmla="*/ 779552 h 1516152"/>
              <a:gd name="connsiteX2" fmla="*/ 6273800 w 10160000"/>
              <a:gd name="connsiteY2" fmla="*/ 4852 h 1516152"/>
              <a:gd name="connsiteX3" fmla="*/ 3289300 w 10160000"/>
              <a:gd name="connsiteY3" fmla="*/ 1224052 h 1516152"/>
              <a:gd name="connsiteX4" fmla="*/ 1168400 w 10160000"/>
              <a:gd name="connsiteY4" fmla="*/ 335052 h 1516152"/>
              <a:gd name="connsiteX5" fmla="*/ 0 w 10160000"/>
              <a:gd name="connsiteY5" fmla="*/ 1516152 h 15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00" h="1516152">
                <a:moveTo>
                  <a:pt x="10160000" y="309652"/>
                </a:moveTo>
                <a:cubicBezTo>
                  <a:pt x="9982200" y="570002"/>
                  <a:pt x="9804400" y="830352"/>
                  <a:pt x="9156700" y="779552"/>
                </a:cubicBezTo>
                <a:cubicBezTo>
                  <a:pt x="8509000" y="728752"/>
                  <a:pt x="7251700" y="-69231"/>
                  <a:pt x="6273800" y="4852"/>
                </a:cubicBezTo>
                <a:cubicBezTo>
                  <a:pt x="5295900" y="78935"/>
                  <a:pt x="4140200" y="1169019"/>
                  <a:pt x="3289300" y="1224052"/>
                </a:cubicBezTo>
                <a:cubicBezTo>
                  <a:pt x="2438400" y="1279085"/>
                  <a:pt x="1716617" y="286369"/>
                  <a:pt x="1168400" y="335052"/>
                </a:cubicBezTo>
                <a:cubicBezTo>
                  <a:pt x="620183" y="383735"/>
                  <a:pt x="310091" y="949943"/>
                  <a:pt x="0" y="1516152"/>
                </a:cubicBezTo>
              </a:path>
            </a:pathLst>
          </a:custGeom>
          <a:noFill/>
          <a:ln>
            <a:solidFill>
              <a:srgbClr val="939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grpSp>
        <p:nvGrpSpPr>
          <p:cNvPr id="98" name="Group 97"/>
          <p:cNvGrpSpPr/>
          <p:nvPr/>
        </p:nvGrpSpPr>
        <p:grpSpPr>
          <a:xfrm>
            <a:off x="-23495" y="2918460"/>
            <a:ext cx="3346450" cy="2738120"/>
            <a:chOff x="2359383" y="2311782"/>
            <a:chExt cx="3898900" cy="2979738"/>
          </a:xfrm>
        </p:grpSpPr>
        <p:sp>
          <p:nvSpPr>
            <p:cNvPr id="99" name="Oval 17"/>
            <p:cNvSpPr>
              <a:spLocks noChangeArrowheads="1"/>
            </p:cNvSpPr>
            <p:nvPr/>
          </p:nvSpPr>
          <p:spPr bwMode="auto">
            <a:xfrm>
              <a:off x="3904021" y="3365882"/>
              <a:ext cx="44450" cy="44450"/>
            </a:xfrm>
            <a:prstGeom prst="ellipse">
              <a:avLst/>
            </a:prstGeom>
            <a:solidFill>
              <a:srgbClr val="E2E2E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00" name="Oval 18"/>
            <p:cNvSpPr>
              <a:spLocks noChangeArrowheads="1"/>
            </p:cNvSpPr>
            <p:nvPr/>
          </p:nvSpPr>
          <p:spPr bwMode="auto">
            <a:xfrm>
              <a:off x="3910371" y="3372232"/>
              <a:ext cx="30163" cy="30163"/>
            </a:xfrm>
            <a:prstGeom prst="ellipse">
              <a:avLst/>
            </a:prstGeom>
            <a:solidFill>
              <a:srgbClr val="4151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01" name="Freeform 19"/>
            <p:cNvSpPr/>
            <p:nvPr/>
          </p:nvSpPr>
          <p:spPr bwMode="auto">
            <a:xfrm>
              <a:off x="3253146" y="4146932"/>
              <a:ext cx="612775" cy="847725"/>
            </a:xfrm>
            <a:custGeom>
              <a:avLst/>
              <a:gdLst>
                <a:gd name="T0" fmla="*/ 0 w 163"/>
                <a:gd name="T1" fmla="*/ 91 h 225"/>
                <a:gd name="T2" fmla="*/ 29 w 163"/>
                <a:gd name="T3" fmla="*/ 64 h 225"/>
                <a:gd name="T4" fmla="*/ 101 w 163"/>
                <a:gd name="T5" fmla="*/ 0 h 225"/>
                <a:gd name="T6" fmla="*/ 163 w 163"/>
                <a:gd name="T7" fmla="*/ 209 h 225"/>
                <a:gd name="T8" fmla="*/ 42 w 163"/>
                <a:gd name="T9" fmla="*/ 204 h 225"/>
                <a:gd name="T10" fmla="*/ 34 w 163"/>
                <a:gd name="T11" fmla="*/ 207 h 225"/>
                <a:gd name="T12" fmla="*/ 0 w 163"/>
                <a:gd name="T13" fmla="*/ 91 h 225"/>
              </a:gdLst>
              <a:ahLst/>
              <a:cxnLst>
                <a:cxn ang="0">
                  <a:pos x="T0" y="T1"/>
                </a:cxn>
                <a:cxn ang="0">
                  <a:pos x="T2" y="T3"/>
                </a:cxn>
                <a:cxn ang="0">
                  <a:pos x="T4" y="T5"/>
                </a:cxn>
                <a:cxn ang="0">
                  <a:pos x="T6" y="T7"/>
                </a:cxn>
                <a:cxn ang="0">
                  <a:pos x="T8" y="T9"/>
                </a:cxn>
                <a:cxn ang="0">
                  <a:pos x="T10" y="T11"/>
                </a:cxn>
                <a:cxn ang="0">
                  <a:pos x="T12" y="T13"/>
                </a:cxn>
              </a:cxnLst>
              <a:rect l="0" t="0" r="r" b="b"/>
              <a:pathLst>
                <a:path w="163" h="225">
                  <a:moveTo>
                    <a:pt x="0" y="91"/>
                  </a:moveTo>
                  <a:cubicBezTo>
                    <a:pt x="0" y="91"/>
                    <a:pt x="18" y="87"/>
                    <a:pt x="29" y="64"/>
                  </a:cubicBezTo>
                  <a:cubicBezTo>
                    <a:pt x="39" y="42"/>
                    <a:pt x="72" y="4"/>
                    <a:pt x="101" y="0"/>
                  </a:cubicBezTo>
                  <a:cubicBezTo>
                    <a:pt x="163" y="209"/>
                    <a:pt x="163" y="209"/>
                    <a:pt x="163" y="209"/>
                  </a:cubicBezTo>
                  <a:cubicBezTo>
                    <a:pt x="163" y="209"/>
                    <a:pt x="94" y="225"/>
                    <a:pt x="42" y="204"/>
                  </a:cubicBezTo>
                  <a:cubicBezTo>
                    <a:pt x="34" y="207"/>
                    <a:pt x="34" y="207"/>
                    <a:pt x="34" y="207"/>
                  </a:cubicBezTo>
                  <a:lnTo>
                    <a:pt x="0" y="91"/>
                  </a:lnTo>
                  <a:close/>
                </a:path>
              </a:pathLst>
            </a:custGeom>
            <a:solidFill>
              <a:srgbClr val="F4C9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02" name="Freeform 20"/>
            <p:cNvSpPr/>
            <p:nvPr/>
          </p:nvSpPr>
          <p:spPr bwMode="auto">
            <a:xfrm>
              <a:off x="3167421" y="4434270"/>
              <a:ext cx="228600" cy="566738"/>
            </a:xfrm>
            <a:custGeom>
              <a:avLst/>
              <a:gdLst>
                <a:gd name="T0" fmla="*/ 102 w 144"/>
                <a:gd name="T1" fmla="*/ 357 h 357"/>
                <a:gd name="T2" fmla="*/ 144 w 144"/>
                <a:gd name="T3" fmla="*/ 346 h 357"/>
                <a:gd name="T4" fmla="*/ 42 w 144"/>
                <a:gd name="T5" fmla="*/ 0 h 357"/>
                <a:gd name="T6" fmla="*/ 0 w 144"/>
                <a:gd name="T7" fmla="*/ 11 h 357"/>
                <a:gd name="T8" fmla="*/ 102 w 144"/>
                <a:gd name="T9" fmla="*/ 357 h 357"/>
              </a:gdLst>
              <a:ahLst/>
              <a:cxnLst>
                <a:cxn ang="0">
                  <a:pos x="T0" y="T1"/>
                </a:cxn>
                <a:cxn ang="0">
                  <a:pos x="T2" y="T3"/>
                </a:cxn>
                <a:cxn ang="0">
                  <a:pos x="T4" y="T5"/>
                </a:cxn>
                <a:cxn ang="0">
                  <a:pos x="T6" y="T7"/>
                </a:cxn>
                <a:cxn ang="0">
                  <a:pos x="T8" y="T9"/>
                </a:cxn>
              </a:cxnLst>
              <a:rect l="0" t="0" r="r" b="b"/>
              <a:pathLst>
                <a:path w="144" h="357">
                  <a:moveTo>
                    <a:pt x="102" y="357"/>
                  </a:moveTo>
                  <a:lnTo>
                    <a:pt x="144" y="346"/>
                  </a:lnTo>
                  <a:lnTo>
                    <a:pt x="42" y="0"/>
                  </a:lnTo>
                  <a:lnTo>
                    <a:pt x="0" y="11"/>
                  </a:lnTo>
                  <a:lnTo>
                    <a:pt x="102" y="357"/>
                  </a:lnTo>
                  <a:close/>
                </a:path>
              </a:pathLst>
            </a:custGeom>
            <a:solidFill>
              <a:schemeClr val="bg1"/>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03" name="Freeform 21"/>
            <p:cNvSpPr/>
            <p:nvPr/>
          </p:nvSpPr>
          <p:spPr bwMode="auto">
            <a:xfrm>
              <a:off x="2359383" y="4399345"/>
              <a:ext cx="984250" cy="892175"/>
            </a:xfrm>
            <a:custGeom>
              <a:avLst/>
              <a:gdLst>
                <a:gd name="T0" fmla="*/ 0 w 620"/>
                <a:gd name="T1" fmla="*/ 562 h 562"/>
                <a:gd name="T2" fmla="*/ 620 w 620"/>
                <a:gd name="T3" fmla="*/ 415 h 562"/>
                <a:gd name="T4" fmla="*/ 499 w 620"/>
                <a:gd name="T5" fmla="*/ 0 h 562"/>
                <a:gd name="T6" fmla="*/ 2 w 620"/>
                <a:gd name="T7" fmla="*/ 152 h 562"/>
                <a:gd name="T8" fmla="*/ 0 w 620"/>
                <a:gd name="T9" fmla="*/ 562 h 562"/>
              </a:gdLst>
              <a:ahLst/>
              <a:cxnLst>
                <a:cxn ang="0">
                  <a:pos x="T0" y="T1"/>
                </a:cxn>
                <a:cxn ang="0">
                  <a:pos x="T2" y="T3"/>
                </a:cxn>
                <a:cxn ang="0">
                  <a:pos x="T4" y="T5"/>
                </a:cxn>
                <a:cxn ang="0">
                  <a:pos x="T6" y="T7"/>
                </a:cxn>
                <a:cxn ang="0">
                  <a:pos x="T8" y="T9"/>
                </a:cxn>
              </a:cxnLst>
              <a:rect l="0" t="0" r="r" b="b"/>
              <a:pathLst>
                <a:path w="620" h="562">
                  <a:moveTo>
                    <a:pt x="0" y="562"/>
                  </a:moveTo>
                  <a:lnTo>
                    <a:pt x="620" y="415"/>
                  </a:lnTo>
                  <a:lnTo>
                    <a:pt x="499" y="0"/>
                  </a:lnTo>
                  <a:lnTo>
                    <a:pt x="2" y="152"/>
                  </a:lnTo>
                  <a:lnTo>
                    <a:pt x="0" y="562"/>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04" name="Freeform 22"/>
            <p:cNvSpPr/>
            <p:nvPr/>
          </p:nvSpPr>
          <p:spPr bwMode="auto">
            <a:xfrm>
              <a:off x="3178533" y="4945445"/>
              <a:ext cx="93663" cy="96838"/>
            </a:xfrm>
            <a:custGeom>
              <a:avLst/>
              <a:gdLst>
                <a:gd name="T0" fmla="*/ 23 w 25"/>
                <a:gd name="T1" fmla="*/ 10 h 26"/>
                <a:gd name="T2" fmla="*/ 16 w 25"/>
                <a:gd name="T3" fmla="*/ 24 h 26"/>
                <a:gd name="T4" fmla="*/ 1 w 25"/>
                <a:gd name="T5" fmla="*/ 16 h 26"/>
                <a:gd name="T6" fmla="*/ 9 w 25"/>
                <a:gd name="T7" fmla="*/ 2 h 26"/>
                <a:gd name="T8" fmla="*/ 23 w 25"/>
                <a:gd name="T9" fmla="*/ 10 h 26"/>
              </a:gdLst>
              <a:ahLst/>
              <a:cxnLst>
                <a:cxn ang="0">
                  <a:pos x="T0" y="T1"/>
                </a:cxn>
                <a:cxn ang="0">
                  <a:pos x="T2" y="T3"/>
                </a:cxn>
                <a:cxn ang="0">
                  <a:pos x="T4" y="T5"/>
                </a:cxn>
                <a:cxn ang="0">
                  <a:pos x="T6" y="T7"/>
                </a:cxn>
                <a:cxn ang="0">
                  <a:pos x="T8" y="T9"/>
                </a:cxn>
              </a:cxnLst>
              <a:rect l="0" t="0" r="r" b="b"/>
              <a:pathLst>
                <a:path w="25" h="26">
                  <a:moveTo>
                    <a:pt x="23" y="10"/>
                  </a:moveTo>
                  <a:cubicBezTo>
                    <a:pt x="25" y="16"/>
                    <a:pt x="22" y="22"/>
                    <a:pt x="16" y="24"/>
                  </a:cubicBezTo>
                  <a:cubicBezTo>
                    <a:pt x="10" y="26"/>
                    <a:pt x="3" y="22"/>
                    <a:pt x="1" y="16"/>
                  </a:cubicBezTo>
                  <a:cubicBezTo>
                    <a:pt x="0" y="10"/>
                    <a:pt x="3" y="4"/>
                    <a:pt x="9" y="2"/>
                  </a:cubicBezTo>
                  <a:cubicBezTo>
                    <a:pt x="15" y="0"/>
                    <a:pt x="22" y="4"/>
                    <a:pt x="23" y="10"/>
                  </a:cubicBezTo>
                </a:path>
              </a:pathLst>
            </a:custGeom>
            <a:solidFill>
              <a:schemeClr val="bg1"/>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05" name="Freeform 23"/>
            <p:cNvSpPr/>
            <p:nvPr/>
          </p:nvSpPr>
          <p:spPr bwMode="auto">
            <a:xfrm>
              <a:off x="3553183" y="4023107"/>
              <a:ext cx="563563" cy="1004888"/>
            </a:xfrm>
            <a:custGeom>
              <a:avLst/>
              <a:gdLst>
                <a:gd name="T0" fmla="*/ 146 w 150"/>
                <a:gd name="T1" fmla="*/ 221 h 267"/>
                <a:gd name="T2" fmla="*/ 129 w 150"/>
                <a:gd name="T3" fmla="*/ 253 h 267"/>
                <a:gd name="T4" fmla="*/ 94 w 150"/>
                <a:gd name="T5" fmla="*/ 263 h 267"/>
                <a:gd name="T6" fmla="*/ 63 w 150"/>
                <a:gd name="T7" fmla="*/ 246 h 267"/>
                <a:gd name="T8" fmla="*/ 4 w 150"/>
                <a:gd name="T9" fmla="*/ 45 h 267"/>
                <a:gd name="T10" fmla="*/ 21 w 150"/>
                <a:gd name="T11" fmla="*/ 14 h 267"/>
                <a:gd name="T12" fmla="*/ 56 w 150"/>
                <a:gd name="T13" fmla="*/ 4 h 267"/>
                <a:gd name="T14" fmla="*/ 88 w 150"/>
                <a:gd name="T15" fmla="*/ 21 h 267"/>
                <a:gd name="T16" fmla="*/ 146 w 150"/>
                <a:gd name="T17" fmla="*/ 221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67">
                  <a:moveTo>
                    <a:pt x="146" y="221"/>
                  </a:moveTo>
                  <a:cubicBezTo>
                    <a:pt x="150" y="235"/>
                    <a:pt x="142" y="249"/>
                    <a:pt x="129" y="253"/>
                  </a:cubicBezTo>
                  <a:cubicBezTo>
                    <a:pt x="94" y="263"/>
                    <a:pt x="94" y="263"/>
                    <a:pt x="94" y="263"/>
                  </a:cubicBezTo>
                  <a:cubicBezTo>
                    <a:pt x="81" y="267"/>
                    <a:pt x="67" y="259"/>
                    <a:pt x="63" y="246"/>
                  </a:cubicBezTo>
                  <a:cubicBezTo>
                    <a:pt x="4" y="45"/>
                    <a:pt x="4" y="45"/>
                    <a:pt x="4" y="45"/>
                  </a:cubicBezTo>
                  <a:cubicBezTo>
                    <a:pt x="0" y="32"/>
                    <a:pt x="8" y="18"/>
                    <a:pt x="21" y="14"/>
                  </a:cubicBezTo>
                  <a:cubicBezTo>
                    <a:pt x="56" y="4"/>
                    <a:pt x="56" y="4"/>
                    <a:pt x="56" y="4"/>
                  </a:cubicBezTo>
                  <a:cubicBezTo>
                    <a:pt x="70" y="0"/>
                    <a:pt x="84" y="8"/>
                    <a:pt x="88" y="21"/>
                  </a:cubicBezTo>
                  <a:cubicBezTo>
                    <a:pt x="146" y="221"/>
                    <a:pt x="146" y="221"/>
                    <a:pt x="146" y="221"/>
                  </a:cubicBezTo>
                </a:path>
              </a:pathLst>
            </a:custGeom>
            <a:solidFill>
              <a:schemeClr val="tx2"/>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06" name="Freeform 24"/>
            <p:cNvSpPr/>
            <p:nvPr/>
          </p:nvSpPr>
          <p:spPr bwMode="auto">
            <a:xfrm>
              <a:off x="4696183" y="3000757"/>
              <a:ext cx="588963" cy="585788"/>
            </a:xfrm>
            <a:custGeom>
              <a:avLst/>
              <a:gdLst>
                <a:gd name="T0" fmla="*/ 146 w 157"/>
                <a:gd name="T1" fmla="*/ 58 h 156"/>
                <a:gd name="T2" fmla="*/ 98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8" y="146"/>
                  </a:cubicBezTo>
                  <a:cubicBezTo>
                    <a:pt x="61" y="156"/>
                    <a:pt x="22" y="135"/>
                    <a:pt x="11" y="98"/>
                  </a:cubicBezTo>
                  <a:cubicBezTo>
                    <a:pt x="0" y="61"/>
                    <a:pt x="22" y="22"/>
                    <a:pt x="59" y="11"/>
                  </a:cubicBezTo>
                  <a:cubicBezTo>
                    <a:pt x="96" y="0"/>
                    <a:pt x="135" y="21"/>
                    <a:pt x="146" y="58"/>
                  </a:cubicBezTo>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07" name="Freeform 25"/>
            <p:cNvSpPr/>
            <p:nvPr/>
          </p:nvSpPr>
          <p:spPr bwMode="auto">
            <a:xfrm>
              <a:off x="4737458" y="3026157"/>
              <a:ext cx="382588" cy="631825"/>
            </a:xfrm>
            <a:custGeom>
              <a:avLst/>
              <a:gdLst>
                <a:gd name="T0" fmla="*/ 116 w 241"/>
                <a:gd name="T1" fmla="*/ 398 h 398"/>
                <a:gd name="T2" fmla="*/ 241 w 241"/>
                <a:gd name="T3" fmla="*/ 315 h 398"/>
                <a:gd name="T4" fmla="*/ 149 w 241"/>
                <a:gd name="T5" fmla="*/ 0 h 398"/>
                <a:gd name="T6" fmla="*/ 0 w 241"/>
                <a:gd name="T7" fmla="*/ 0 h 398"/>
                <a:gd name="T8" fmla="*/ 116 w 241"/>
                <a:gd name="T9" fmla="*/ 398 h 398"/>
              </a:gdLst>
              <a:ahLst/>
              <a:cxnLst>
                <a:cxn ang="0">
                  <a:pos x="T0" y="T1"/>
                </a:cxn>
                <a:cxn ang="0">
                  <a:pos x="T2" y="T3"/>
                </a:cxn>
                <a:cxn ang="0">
                  <a:pos x="T4" y="T5"/>
                </a:cxn>
                <a:cxn ang="0">
                  <a:pos x="T6" y="T7"/>
                </a:cxn>
                <a:cxn ang="0">
                  <a:pos x="T8" y="T9"/>
                </a:cxn>
              </a:cxnLst>
              <a:rect l="0" t="0" r="r" b="b"/>
              <a:pathLst>
                <a:path w="241" h="398">
                  <a:moveTo>
                    <a:pt x="116" y="398"/>
                  </a:moveTo>
                  <a:lnTo>
                    <a:pt x="241" y="315"/>
                  </a:lnTo>
                  <a:lnTo>
                    <a:pt x="149" y="0"/>
                  </a:lnTo>
                  <a:lnTo>
                    <a:pt x="0" y="0"/>
                  </a:lnTo>
                  <a:lnTo>
                    <a:pt x="116" y="398"/>
                  </a:lnTo>
                  <a:close/>
                </a:path>
              </a:pathLst>
            </a:custGeom>
            <a:solidFill>
              <a:schemeClr val="bg1">
                <a:lumMod val="95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08" name="Freeform 26"/>
            <p:cNvSpPr/>
            <p:nvPr/>
          </p:nvSpPr>
          <p:spPr bwMode="auto">
            <a:xfrm>
              <a:off x="4737458" y="3026157"/>
              <a:ext cx="382588" cy="631825"/>
            </a:xfrm>
            <a:custGeom>
              <a:avLst/>
              <a:gdLst>
                <a:gd name="T0" fmla="*/ 116 w 241"/>
                <a:gd name="T1" fmla="*/ 398 h 398"/>
                <a:gd name="T2" fmla="*/ 241 w 241"/>
                <a:gd name="T3" fmla="*/ 315 h 398"/>
                <a:gd name="T4" fmla="*/ 149 w 241"/>
                <a:gd name="T5" fmla="*/ 0 h 398"/>
                <a:gd name="T6" fmla="*/ 0 w 241"/>
                <a:gd name="T7" fmla="*/ 0 h 398"/>
                <a:gd name="T8" fmla="*/ 116 w 241"/>
                <a:gd name="T9" fmla="*/ 398 h 398"/>
              </a:gdLst>
              <a:ahLst/>
              <a:cxnLst>
                <a:cxn ang="0">
                  <a:pos x="T0" y="T1"/>
                </a:cxn>
                <a:cxn ang="0">
                  <a:pos x="T2" y="T3"/>
                </a:cxn>
                <a:cxn ang="0">
                  <a:pos x="T4" y="T5"/>
                </a:cxn>
                <a:cxn ang="0">
                  <a:pos x="T6" y="T7"/>
                </a:cxn>
                <a:cxn ang="0">
                  <a:pos x="T8" y="T9"/>
                </a:cxn>
              </a:cxnLst>
              <a:rect l="0" t="0" r="r" b="b"/>
              <a:pathLst>
                <a:path w="241" h="398">
                  <a:moveTo>
                    <a:pt x="116" y="398"/>
                  </a:moveTo>
                  <a:lnTo>
                    <a:pt x="241" y="315"/>
                  </a:lnTo>
                  <a:lnTo>
                    <a:pt x="149" y="0"/>
                  </a:lnTo>
                  <a:lnTo>
                    <a:pt x="0" y="0"/>
                  </a:lnTo>
                  <a:lnTo>
                    <a:pt x="116" y="39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09" name="Freeform 27"/>
            <p:cNvSpPr/>
            <p:nvPr/>
          </p:nvSpPr>
          <p:spPr bwMode="auto">
            <a:xfrm>
              <a:off x="3065821" y="3478595"/>
              <a:ext cx="588963" cy="585788"/>
            </a:xfrm>
            <a:custGeom>
              <a:avLst/>
              <a:gdLst>
                <a:gd name="T0" fmla="*/ 146 w 157"/>
                <a:gd name="T1" fmla="*/ 58 h 156"/>
                <a:gd name="T2" fmla="*/ 99 w 157"/>
                <a:gd name="T3" fmla="*/ 146 h 156"/>
                <a:gd name="T4" fmla="*/ 11 w 157"/>
                <a:gd name="T5" fmla="*/ 98 h 156"/>
                <a:gd name="T6" fmla="*/ 59 w 157"/>
                <a:gd name="T7" fmla="*/ 11 h 156"/>
                <a:gd name="T8" fmla="*/ 146 w 157"/>
                <a:gd name="T9" fmla="*/ 58 h 156"/>
              </a:gdLst>
              <a:ahLst/>
              <a:cxnLst>
                <a:cxn ang="0">
                  <a:pos x="T0" y="T1"/>
                </a:cxn>
                <a:cxn ang="0">
                  <a:pos x="T2" y="T3"/>
                </a:cxn>
                <a:cxn ang="0">
                  <a:pos x="T4" y="T5"/>
                </a:cxn>
                <a:cxn ang="0">
                  <a:pos x="T6" y="T7"/>
                </a:cxn>
                <a:cxn ang="0">
                  <a:pos x="T8" y="T9"/>
                </a:cxn>
              </a:cxnLst>
              <a:rect l="0" t="0" r="r" b="b"/>
              <a:pathLst>
                <a:path w="157" h="156">
                  <a:moveTo>
                    <a:pt x="146" y="58"/>
                  </a:moveTo>
                  <a:cubicBezTo>
                    <a:pt x="157" y="96"/>
                    <a:pt x="136" y="135"/>
                    <a:pt x="99" y="146"/>
                  </a:cubicBezTo>
                  <a:cubicBezTo>
                    <a:pt x="61" y="156"/>
                    <a:pt x="22" y="135"/>
                    <a:pt x="11" y="98"/>
                  </a:cubicBezTo>
                  <a:cubicBezTo>
                    <a:pt x="0" y="61"/>
                    <a:pt x="22" y="22"/>
                    <a:pt x="59" y="11"/>
                  </a:cubicBezTo>
                  <a:cubicBezTo>
                    <a:pt x="96" y="0"/>
                    <a:pt x="135" y="21"/>
                    <a:pt x="146" y="58"/>
                  </a:cubicBezTo>
                </a:path>
              </a:pathLst>
            </a:custGeom>
            <a:solidFill>
              <a:schemeClr val="bg1">
                <a:lumMod val="95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10" name="Freeform 28"/>
            <p:cNvSpPr/>
            <p:nvPr/>
          </p:nvSpPr>
          <p:spPr bwMode="auto">
            <a:xfrm>
              <a:off x="4605696" y="2503870"/>
              <a:ext cx="608013" cy="1628775"/>
            </a:xfrm>
            <a:custGeom>
              <a:avLst/>
              <a:gdLst>
                <a:gd name="T0" fmla="*/ 159 w 162"/>
                <a:gd name="T1" fmla="*/ 402 h 433"/>
                <a:gd name="T2" fmla="*/ 143 w 162"/>
                <a:gd name="T3" fmla="*/ 430 h 433"/>
                <a:gd name="T4" fmla="*/ 115 w 162"/>
                <a:gd name="T5" fmla="*/ 415 h 433"/>
                <a:gd name="T6" fmla="*/ 3 w 162"/>
                <a:gd name="T7" fmla="*/ 31 h 433"/>
                <a:gd name="T8" fmla="*/ 18 w 162"/>
                <a:gd name="T9" fmla="*/ 3 h 433"/>
                <a:gd name="T10" fmla="*/ 46 w 162"/>
                <a:gd name="T11" fmla="*/ 18 h 433"/>
                <a:gd name="T12" fmla="*/ 159 w 162"/>
                <a:gd name="T13" fmla="*/ 402 h 433"/>
              </a:gdLst>
              <a:ahLst/>
              <a:cxnLst>
                <a:cxn ang="0">
                  <a:pos x="T0" y="T1"/>
                </a:cxn>
                <a:cxn ang="0">
                  <a:pos x="T2" y="T3"/>
                </a:cxn>
                <a:cxn ang="0">
                  <a:pos x="T4" y="T5"/>
                </a:cxn>
                <a:cxn ang="0">
                  <a:pos x="T6" y="T7"/>
                </a:cxn>
                <a:cxn ang="0">
                  <a:pos x="T8" y="T9"/>
                </a:cxn>
                <a:cxn ang="0">
                  <a:pos x="T10" y="T11"/>
                </a:cxn>
                <a:cxn ang="0">
                  <a:pos x="T12" y="T13"/>
                </a:cxn>
              </a:cxnLst>
              <a:rect l="0" t="0" r="r" b="b"/>
              <a:pathLst>
                <a:path w="162" h="433">
                  <a:moveTo>
                    <a:pt x="159" y="402"/>
                  </a:moveTo>
                  <a:cubicBezTo>
                    <a:pt x="162" y="414"/>
                    <a:pt x="155" y="426"/>
                    <a:pt x="143" y="430"/>
                  </a:cubicBezTo>
                  <a:cubicBezTo>
                    <a:pt x="131" y="433"/>
                    <a:pt x="119" y="427"/>
                    <a:pt x="115" y="415"/>
                  </a:cubicBezTo>
                  <a:cubicBezTo>
                    <a:pt x="3" y="31"/>
                    <a:pt x="3" y="31"/>
                    <a:pt x="3" y="31"/>
                  </a:cubicBezTo>
                  <a:cubicBezTo>
                    <a:pt x="0" y="19"/>
                    <a:pt x="6" y="7"/>
                    <a:pt x="18" y="3"/>
                  </a:cubicBezTo>
                  <a:cubicBezTo>
                    <a:pt x="30" y="0"/>
                    <a:pt x="43" y="6"/>
                    <a:pt x="46" y="18"/>
                  </a:cubicBezTo>
                  <a:cubicBezTo>
                    <a:pt x="159" y="402"/>
                    <a:pt x="159" y="402"/>
                    <a:pt x="159" y="402"/>
                  </a:cubicBezTo>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11" name="Freeform 29"/>
            <p:cNvSpPr/>
            <p:nvPr/>
          </p:nvSpPr>
          <p:spPr bwMode="auto">
            <a:xfrm>
              <a:off x="3275371" y="3305557"/>
              <a:ext cx="642938" cy="793750"/>
            </a:xfrm>
            <a:custGeom>
              <a:avLst/>
              <a:gdLst>
                <a:gd name="T0" fmla="*/ 167 w 171"/>
                <a:gd name="T1" fmla="*/ 153 h 211"/>
                <a:gd name="T2" fmla="*/ 150 w 171"/>
                <a:gd name="T3" fmla="*/ 185 h 211"/>
                <a:gd name="T4" fmla="*/ 73 w 171"/>
                <a:gd name="T5" fmla="*/ 207 h 211"/>
                <a:gd name="T6" fmla="*/ 42 w 171"/>
                <a:gd name="T7" fmla="*/ 190 h 211"/>
                <a:gd name="T8" fmla="*/ 3 w 171"/>
                <a:gd name="T9" fmla="*/ 58 h 211"/>
                <a:gd name="T10" fmla="*/ 21 w 171"/>
                <a:gd name="T11" fmla="*/ 27 h 211"/>
                <a:gd name="T12" fmla="*/ 97 w 171"/>
                <a:gd name="T13" fmla="*/ 4 h 211"/>
                <a:gd name="T14" fmla="*/ 128 w 171"/>
                <a:gd name="T15" fmla="*/ 22 h 211"/>
                <a:gd name="T16" fmla="*/ 167 w 171"/>
                <a:gd name="T17" fmla="*/ 153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1" h="211">
                  <a:moveTo>
                    <a:pt x="167" y="153"/>
                  </a:moveTo>
                  <a:cubicBezTo>
                    <a:pt x="171" y="167"/>
                    <a:pt x="163" y="181"/>
                    <a:pt x="150" y="185"/>
                  </a:cubicBezTo>
                  <a:cubicBezTo>
                    <a:pt x="73" y="207"/>
                    <a:pt x="73" y="207"/>
                    <a:pt x="73" y="207"/>
                  </a:cubicBezTo>
                  <a:cubicBezTo>
                    <a:pt x="60" y="211"/>
                    <a:pt x="46" y="203"/>
                    <a:pt x="42" y="190"/>
                  </a:cubicBezTo>
                  <a:cubicBezTo>
                    <a:pt x="3" y="58"/>
                    <a:pt x="3" y="58"/>
                    <a:pt x="3" y="58"/>
                  </a:cubicBezTo>
                  <a:cubicBezTo>
                    <a:pt x="0" y="45"/>
                    <a:pt x="7" y="31"/>
                    <a:pt x="21" y="27"/>
                  </a:cubicBezTo>
                  <a:cubicBezTo>
                    <a:pt x="97" y="4"/>
                    <a:pt x="97" y="4"/>
                    <a:pt x="97" y="4"/>
                  </a:cubicBezTo>
                  <a:cubicBezTo>
                    <a:pt x="110" y="0"/>
                    <a:pt x="124" y="8"/>
                    <a:pt x="128" y="22"/>
                  </a:cubicBezTo>
                  <a:cubicBezTo>
                    <a:pt x="167" y="153"/>
                    <a:pt x="167" y="153"/>
                    <a:pt x="167" y="153"/>
                  </a:cubicBezTo>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12" name="Freeform 30"/>
            <p:cNvSpPr/>
            <p:nvPr/>
          </p:nvSpPr>
          <p:spPr bwMode="auto">
            <a:xfrm>
              <a:off x="3756383" y="2619757"/>
              <a:ext cx="1281113" cy="1444625"/>
            </a:xfrm>
            <a:custGeom>
              <a:avLst/>
              <a:gdLst>
                <a:gd name="T0" fmla="*/ 0 w 341"/>
                <a:gd name="T1" fmla="*/ 204 h 384"/>
                <a:gd name="T2" fmla="*/ 20 w 341"/>
                <a:gd name="T3" fmla="*/ 270 h 384"/>
                <a:gd name="T4" fmla="*/ 39 w 341"/>
                <a:gd name="T5" fmla="*/ 335 h 384"/>
                <a:gd name="T6" fmla="*/ 341 w 341"/>
                <a:gd name="T7" fmla="*/ 384 h 384"/>
                <a:gd name="T8" fmla="*/ 285 w 341"/>
                <a:gd name="T9" fmla="*/ 192 h 384"/>
                <a:gd name="T10" fmla="*/ 229 w 341"/>
                <a:gd name="T11" fmla="*/ 0 h 384"/>
                <a:gd name="T12" fmla="*/ 0 w 341"/>
                <a:gd name="T13" fmla="*/ 204 h 384"/>
              </a:gdLst>
              <a:ahLst/>
              <a:cxnLst>
                <a:cxn ang="0">
                  <a:pos x="T0" y="T1"/>
                </a:cxn>
                <a:cxn ang="0">
                  <a:pos x="T2" y="T3"/>
                </a:cxn>
                <a:cxn ang="0">
                  <a:pos x="T4" y="T5"/>
                </a:cxn>
                <a:cxn ang="0">
                  <a:pos x="T6" y="T7"/>
                </a:cxn>
                <a:cxn ang="0">
                  <a:pos x="T8" y="T9"/>
                </a:cxn>
                <a:cxn ang="0">
                  <a:pos x="T10" y="T11"/>
                </a:cxn>
                <a:cxn ang="0">
                  <a:pos x="T12" y="T13"/>
                </a:cxn>
              </a:cxnLst>
              <a:rect l="0" t="0" r="r" b="b"/>
              <a:pathLst>
                <a:path w="341" h="384">
                  <a:moveTo>
                    <a:pt x="0" y="204"/>
                  </a:moveTo>
                  <a:cubicBezTo>
                    <a:pt x="20" y="270"/>
                    <a:pt x="20" y="270"/>
                    <a:pt x="20" y="270"/>
                  </a:cubicBezTo>
                  <a:cubicBezTo>
                    <a:pt x="39" y="335"/>
                    <a:pt x="39" y="335"/>
                    <a:pt x="39" y="335"/>
                  </a:cubicBezTo>
                  <a:cubicBezTo>
                    <a:pt x="39" y="335"/>
                    <a:pt x="197" y="305"/>
                    <a:pt x="341" y="384"/>
                  </a:cubicBezTo>
                  <a:cubicBezTo>
                    <a:pt x="285" y="192"/>
                    <a:pt x="285" y="192"/>
                    <a:pt x="285" y="192"/>
                  </a:cubicBezTo>
                  <a:cubicBezTo>
                    <a:pt x="229" y="0"/>
                    <a:pt x="229" y="0"/>
                    <a:pt x="229" y="0"/>
                  </a:cubicBezTo>
                  <a:cubicBezTo>
                    <a:pt x="150" y="144"/>
                    <a:pt x="0" y="204"/>
                    <a:pt x="0" y="204"/>
                  </a:cubicBezTo>
                </a:path>
              </a:pathLst>
            </a:custGeom>
            <a:solidFill>
              <a:schemeClr val="bg1">
                <a:lumMod val="95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13" name="Freeform 31"/>
            <p:cNvSpPr/>
            <p:nvPr/>
          </p:nvSpPr>
          <p:spPr bwMode="auto">
            <a:xfrm>
              <a:off x="3418246" y="3962782"/>
              <a:ext cx="7938" cy="26988"/>
            </a:xfrm>
            <a:custGeom>
              <a:avLst/>
              <a:gdLst>
                <a:gd name="T0" fmla="*/ 0 w 5"/>
                <a:gd name="T1" fmla="*/ 0 h 17"/>
                <a:gd name="T2" fmla="*/ 0 w 5"/>
                <a:gd name="T3" fmla="*/ 0 h 17"/>
                <a:gd name="T4" fmla="*/ 0 w 5"/>
                <a:gd name="T5" fmla="*/ 0 h 17"/>
                <a:gd name="T6" fmla="*/ 3 w 5"/>
                <a:gd name="T7" fmla="*/ 12 h 17"/>
                <a:gd name="T8" fmla="*/ 5 w 5"/>
                <a:gd name="T9" fmla="*/ 17 h 17"/>
                <a:gd name="T10" fmla="*/ 0 w 5"/>
                <a:gd name="T11" fmla="*/ 0 h 17"/>
              </a:gdLst>
              <a:ahLst/>
              <a:cxnLst>
                <a:cxn ang="0">
                  <a:pos x="T0" y="T1"/>
                </a:cxn>
                <a:cxn ang="0">
                  <a:pos x="T2" y="T3"/>
                </a:cxn>
                <a:cxn ang="0">
                  <a:pos x="T4" y="T5"/>
                </a:cxn>
                <a:cxn ang="0">
                  <a:pos x="T6" y="T7"/>
                </a:cxn>
                <a:cxn ang="0">
                  <a:pos x="T8" y="T9"/>
                </a:cxn>
                <a:cxn ang="0">
                  <a:pos x="T10" y="T11"/>
                </a:cxn>
              </a:cxnLst>
              <a:rect l="0" t="0" r="r" b="b"/>
              <a:pathLst>
                <a:path w="5" h="17">
                  <a:moveTo>
                    <a:pt x="0" y="0"/>
                  </a:moveTo>
                  <a:lnTo>
                    <a:pt x="0" y="0"/>
                  </a:lnTo>
                  <a:lnTo>
                    <a:pt x="0" y="0"/>
                  </a:lnTo>
                  <a:lnTo>
                    <a:pt x="3" y="12"/>
                  </a:lnTo>
                  <a:lnTo>
                    <a:pt x="5" y="17"/>
                  </a:lnTo>
                  <a:lnTo>
                    <a:pt x="0" y="0"/>
                  </a:lnTo>
                  <a:close/>
                </a:path>
              </a:pathLst>
            </a:custGeom>
            <a:solidFill>
              <a:srgbClr val="C027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14" name="Freeform 32"/>
            <p:cNvSpPr/>
            <p:nvPr/>
          </p:nvSpPr>
          <p:spPr bwMode="auto">
            <a:xfrm>
              <a:off x="3418246" y="3962782"/>
              <a:ext cx="7938" cy="26988"/>
            </a:xfrm>
            <a:custGeom>
              <a:avLst/>
              <a:gdLst>
                <a:gd name="T0" fmla="*/ 0 w 5"/>
                <a:gd name="T1" fmla="*/ 0 h 17"/>
                <a:gd name="T2" fmla="*/ 0 w 5"/>
                <a:gd name="T3" fmla="*/ 0 h 17"/>
                <a:gd name="T4" fmla="*/ 0 w 5"/>
                <a:gd name="T5" fmla="*/ 0 h 17"/>
                <a:gd name="T6" fmla="*/ 3 w 5"/>
                <a:gd name="T7" fmla="*/ 12 h 17"/>
                <a:gd name="T8" fmla="*/ 5 w 5"/>
                <a:gd name="T9" fmla="*/ 17 h 17"/>
                <a:gd name="T10" fmla="*/ 0 w 5"/>
                <a:gd name="T11" fmla="*/ 0 h 17"/>
              </a:gdLst>
              <a:ahLst/>
              <a:cxnLst>
                <a:cxn ang="0">
                  <a:pos x="T0" y="T1"/>
                </a:cxn>
                <a:cxn ang="0">
                  <a:pos x="T2" y="T3"/>
                </a:cxn>
                <a:cxn ang="0">
                  <a:pos x="T4" y="T5"/>
                </a:cxn>
                <a:cxn ang="0">
                  <a:pos x="T6" y="T7"/>
                </a:cxn>
                <a:cxn ang="0">
                  <a:pos x="T8" y="T9"/>
                </a:cxn>
                <a:cxn ang="0">
                  <a:pos x="T10" y="T11"/>
                </a:cxn>
              </a:cxnLst>
              <a:rect l="0" t="0" r="r" b="b"/>
              <a:pathLst>
                <a:path w="5" h="17">
                  <a:moveTo>
                    <a:pt x="0" y="0"/>
                  </a:moveTo>
                  <a:lnTo>
                    <a:pt x="0" y="0"/>
                  </a:lnTo>
                  <a:lnTo>
                    <a:pt x="0" y="0"/>
                  </a:lnTo>
                  <a:lnTo>
                    <a:pt x="3" y="12"/>
                  </a:lnTo>
                  <a:lnTo>
                    <a:pt x="5" y="1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15" name="Freeform 33"/>
            <p:cNvSpPr/>
            <p:nvPr/>
          </p:nvSpPr>
          <p:spPr bwMode="auto">
            <a:xfrm>
              <a:off x="3418246" y="3861182"/>
              <a:ext cx="277813" cy="128588"/>
            </a:xfrm>
            <a:custGeom>
              <a:avLst/>
              <a:gdLst>
                <a:gd name="T0" fmla="*/ 72 w 74"/>
                <a:gd name="T1" fmla="*/ 0 h 34"/>
                <a:gd name="T2" fmla="*/ 72 w 74"/>
                <a:gd name="T3" fmla="*/ 0 h 34"/>
                <a:gd name="T4" fmla="*/ 71 w 74"/>
                <a:gd name="T5" fmla="*/ 4 h 34"/>
                <a:gd name="T6" fmla="*/ 65 w 74"/>
                <a:gd name="T7" fmla="*/ 8 h 34"/>
                <a:gd name="T8" fmla="*/ 0 w 74"/>
                <a:gd name="T9" fmla="*/ 27 h 34"/>
                <a:gd name="T10" fmla="*/ 0 w 74"/>
                <a:gd name="T11" fmla="*/ 27 h 34"/>
                <a:gd name="T12" fmla="*/ 2 w 74"/>
                <a:gd name="T13" fmla="*/ 34 h 34"/>
                <a:gd name="T14" fmla="*/ 17 w 74"/>
                <a:gd name="T15" fmla="*/ 30 h 34"/>
                <a:gd name="T16" fmla="*/ 67 w 74"/>
                <a:gd name="T17" fmla="*/ 15 h 34"/>
                <a:gd name="T18" fmla="*/ 73 w 74"/>
                <a:gd name="T19" fmla="*/ 11 h 34"/>
                <a:gd name="T20" fmla="*/ 74 w 74"/>
                <a:gd name="T21" fmla="*/ 6 h 34"/>
                <a:gd name="T22" fmla="*/ 74 w 74"/>
                <a:gd name="T23" fmla="*/ 6 h 34"/>
                <a:gd name="T24" fmla="*/ 74 w 74"/>
                <a:gd name="T25" fmla="*/ 3 h 34"/>
                <a:gd name="T26" fmla="*/ 72 w 74"/>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34">
                  <a:moveTo>
                    <a:pt x="72" y="0"/>
                  </a:moveTo>
                  <a:cubicBezTo>
                    <a:pt x="72" y="0"/>
                    <a:pt x="72" y="0"/>
                    <a:pt x="72" y="0"/>
                  </a:cubicBezTo>
                  <a:cubicBezTo>
                    <a:pt x="72" y="1"/>
                    <a:pt x="72" y="3"/>
                    <a:pt x="71" y="4"/>
                  </a:cubicBezTo>
                  <a:cubicBezTo>
                    <a:pt x="69" y="6"/>
                    <a:pt x="68" y="7"/>
                    <a:pt x="65" y="8"/>
                  </a:cubicBezTo>
                  <a:cubicBezTo>
                    <a:pt x="0" y="27"/>
                    <a:pt x="0" y="27"/>
                    <a:pt x="0" y="27"/>
                  </a:cubicBezTo>
                  <a:cubicBezTo>
                    <a:pt x="0" y="27"/>
                    <a:pt x="0" y="27"/>
                    <a:pt x="0" y="27"/>
                  </a:cubicBezTo>
                  <a:cubicBezTo>
                    <a:pt x="2" y="34"/>
                    <a:pt x="2" y="34"/>
                    <a:pt x="2" y="34"/>
                  </a:cubicBezTo>
                  <a:cubicBezTo>
                    <a:pt x="17" y="30"/>
                    <a:pt x="17" y="30"/>
                    <a:pt x="17" y="30"/>
                  </a:cubicBezTo>
                  <a:cubicBezTo>
                    <a:pt x="67" y="15"/>
                    <a:pt x="67" y="15"/>
                    <a:pt x="67" y="15"/>
                  </a:cubicBezTo>
                  <a:cubicBezTo>
                    <a:pt x="70" y="14"/>
                    <a:pt x="72" y="13"/>
                    <a:pt x="73" y="11"/>
                  </a:cubicBezTo>
                  <a:cubicBezTo>
                    <a:pt x="74" y="9"/>
                    <a:pt x="74" y="8"/>
                    <a:pt x="74" y="6"/>
                  </a:cubicBezTo>
                  <a:cubicBezTo>
                    <a:pt x="74" y="6"/>
                    <a:pt x="74" y="6"/>
                    <a:pt x="74" y="6"/>
                  </a:cubicBezTo>
                  <a:cubicBezTo>
                    <a:pt x="74" y="5"/>
                    <a:pt x="74" y="4"/>
                    <a:pt x="74" y="3"/>
                  </a:cubicBezTo>
                  <a:cubicBezTo>
                    <a:pt x="74" y="2"/>
                    <a:pt x="73" y="1"/>
                    <a:pt x="72" y="0"/>
                  </a:cubicBezTo>
                </a:path>
              </a:pathLst>
            </a:custGeom>
            <a:solidFill>
              <a:schemeClr val="accent5">
                <a:lumMod val="60000"/>
                <a:lumOff val="40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16" name="Freeform 36"/>
            <p:cNvSpPr/>
            <p:nvPr/>
          </p:nvSpPr>
          <p:spPr bwMode="auto">
            <a:xfrm>
              <a:off x="3362683" y="3677032"/>
              <a:ext cx="280988" cy="128588"/>
            </a:xfrm>
            <a:custGeom>
              <a:avLst/>
              <a:gdLst>
                <a:gd name="T0" fmla="*/ 73 w 75"/>
                <a:gd name="T1" fmla="*/ 0 h 34"/>
                <a:gd name="T2" fmla="*/ 73 w 75"/>
                <a:gd name="T3" fmla="*/ 0 h 34"/>
                <a:gd name="T4" fmla="*/ 70 w 75"/>
                <a:gd name="T5" fmla="*/ 5 h 34"/>
                <a:gd name="T6" fmla="*/ 71 w 75"/>
                <a:gd name="T7" fmla="*/ 5 h 34"/>
                <a:gd name="T8" fmla="*/ 71 w 75"/>
                <a:gd name="T9" fmla="*/ 5 h 34"/>
                <a:gd name="T10" fmla="*/ 66 w 75"/>
                <a:gd name="T11" fmla="*/ 8 h 34"/>
                <a:gd name="T12" fmla="*/ 0 w 75"/>
                <a:gd name="T13" fmla="*/ 27 h 34"/>
                <a:gd name="T14" fmla="*/ 1 w 75"/>
                <a:gd name="T15" fmla="*/ 28 h 34"/>
                <a:gd name="T16" fmla="*/ 2 w 75"/>
                <a:gd name="T17" fmla="*/ 34 h 34"/>
                <a:gd name="T18" fmla="*/ 68 w 75"/>
                <a:gd name="T19" fmla="*/ 15 h 34"/>
                <a:gd name="T20" fmla="*/ 75 w 75"/>
                <a:gd name="T21" fmla="*/ 6 h 34"/>
                <a:gd name="T22" fmla="*/ 75 w 75"/>
                <a:gd name="T23" fmla="*/ 6 h 34"/>
                <a:gd name="T24" fmla="*/ 74 w 75"/>
                <a:gd name="T25" fmla="*/ 3 h 34"/>
                <a:gd name="T26" fmla="*/ 73 w 75"/>
                <a:gd name="T27"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5" h="34">
                  <a:moveTo>
                    <a:pt x="73" y="0"/>
                  </a:moveTo>
                  <a:cubicBezTo>
                    <a:pt x="73" y="0"/>
                    <a:pt x="73" y="0"/>
                    <a:pt x="73" y="0"/>
                  </a:cubicBezTo>
                  <a:cubicBezTo>
                    <a:pt x="73" y="2"/>
                    <a:pt x="72" y="4"/>
                    <a:pt x="70" y="5"/>
                  </a:cubicBezTo>
                  <a:cubicBezTo>
                    <a:pt x="71" y="5"/>
                    <a:pt x="71" y="5"/>
                    <a:pt x="71" y="5"/>
                  </a:cubicBezTo>
                  <a:cubicBezTo>
                    <a:pt x="71" y="5"/>
                    <a:pt x="71" y="5"/>
                    <a:pt x="71" y="5"/>
                  </a:cubicBezTo>
                  <a:cubicBezTo>
                    <a:pt x="69" y="7"/>
                    <a:pt x="68" y="8"/>
                    <a:pt x="66" y="8"/>
                  </a:cubicBezTo>
                  <a:cubicBezTo>
                    <a:pt x="0" y="27"/>
                    <a:pt x="0" y="27"/>
                    <a:pt x="0" y="27"/>
                  </a:cubicBezTo>
                  <a:cubicBezTo>
                    <a:pt x="1" y="28"/>
                    <a:pt x="1" y="28"/>
                    <a:pt x="1" y="28"/>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lumMod val="20000"/>
                <a:lumOff val="80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17" name="Freeform 39"/>
            <p:cNvSpPr/>
            <p:nvPr/>
          </p:nvSpPr>
          <p:spPr bwMode="auto">
            <a:xfrm>
              <a:off x="3310296" y="3492882"/>
              <a:ext cx="280988" cy="128588"/>
            </a:xfrm>
            <a:custGeom>
              <a:avLst/>
              <a:gdLst>
                <a:gd name="T0" fmla="*/ 73 w 75"/>
                <a:gd name="T1" fmla="*/ 0 h 34"/>
                <a:gd name="T2" fmla="*/ 73 w 75"/>
                <a:gd name="T3" fmla="*/ 0 h 34"/>
                <a:gd name="T4" fmla="*/ 66 w 75"/>
                <a:gd name="T5" fmla="*/ 8 h 34"/>
                <a:gd name="T6" fmla="*/ 0 w 75"/>
                <a:gd name="T7" fmla="*/ 27 h 34"/>
                <a:gd name="T8" fmla="*/ 2 w 75"/>
                <a:gd name="T9" fmla="*/ 34 h 34"/>
                <a:gd name="T10" fmla="*/ 2 w 75"/>
                <a:gd name="T11" fmla="*/ 34 h 34"/>
                <a:gd name="T12" fmla="*/ 68 w 75"/>
                <a:gd name="T13" fmla="*/ 15 h 34"/>
                <a:gd name="T14" fmla="*/ 75 w 75"/>
                <a:gd name="T15" fmla="*/ 6 h 34"/>
                <a:gd name="T16" fmla="*/ 75 w 75"/>
                <a:gd name="T17" fmla="*/ 6 h 34"/>
                <a:gd name="T18" fmla="*/ 74 w 75"/>
                <a:gd name="T19" fmla="*/ 3 h 34"/>
                <a:gd name="T20" fmla="*/ 73 w 75"/>
                <a:gd name="T2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5" h="34">
                  <a:moveTo>
                    <a:pt x="73" y="0"/>
                  </a:moveTo>
                  <a:cubicBezTo>
                    <a:pt x="73" y="0"/>
                    <a:pt x="73" y="0"/>
                    <a:pt x="73" y="0"/>
                  </a:cubicBezTo>
                  <a:cubicBezTo>
                    <a:pt x="72" y="4"/>
                    <a:pt x="70" y="7"/>
                    <a:pt x="66" y="8"/>
                  </a:cubicBezTo>
                  <a:cubicBezTo>
                    <a:pt x="0" y="27"/>
                    <a:pt x="0" y="27"/>
                    <a:pt x="0" y="27"/>
                  </a:cubicBezTo>
                  <a:cubicBezTo>
                    <a:pt x="2" y="34"/>
                    <a:pt x="2" y="34"/>
                    <a:pt x="2" y="34"/>
                  </a:cubicBezTo>
                  <a:cubicBezTo>
                    <a:pt x="2" y="34"/>
                    <a:pt x="2" y="34"/>
                    <a:pt x="2" y="34"/>
                  </a:cubicBezTo>
                  <a:cubicBezTo>
                    <a:pt x="68" y="15"/>
                    <a:pt x="68" y="15"/>
                    <a:pt x="68" y="15"/>
                  </a:cubicBezTo>
                  <a:cubicBezTo>
                    <a:pt x="72" y="14"/>
                    <a:pt x="75" y="10"/>
                    <a:pt x="75" y="6"/>
                  </a:cubicBezTo>
                  <a:cubicBezTo>
                    <a:pt x="75" y="6"/>
                    <a:pt x="75" y="6"/>
                    <a:pt x="75" y="6"/>
                  </a:cubicBezTo>
                  <a:cubicBezTo>
                    <a:pt x="75" y="5"/>
                    <a:pt x="75" y="4"/>
                    <a:pt x="74" y="3"/>
                  </a:cubicBezTo>
                  <a:cubicBezTo>
                    <a:pt x="74" y="2"/>
                    <a:pt x="73" y="1"/>
                    <a:pt x="73" y="0"/>
                  </a:cubicBezTo>
                </a:path>
              </a:pathLst>
            </a:custGeom>
            <a:solidFill>
              <a:schemeClr val="accent5"/>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18" name="Freeform 40"/>
            <p:cNvSpPr/>
            <p:nvPr/>
          </p:nvSpPr>
          <p:spPr bwMode="auto">
            <a:xfrm>
              <a:off x="3538896" y="3997707"/>
              <a:ext cx="352425" cy="220663"/>
            </a:xfrm>
            <a:custGeom>
              <a:avLst/>
              <a:gdLst>
                <a:gd name="T0" fmla="*/ 222 w 222"/>
                <a:gd name="T1" fmla="*/ 83 h 139"/>
                <a:gd name="T2" fmla="*/ 24 w 222"/>
                <a:gd name="T3" fmla="*/ 139 h 139"/>
                <a:gd name="T4" fmla="*/ 0 w 222"/>
                <a:gd name="T5" fmla="*/ 57 h 139"/>
                <a:gd name="T6" fmla="*/ 196 w 222"/>
                <a:gd name="T7" fmla="*/ 0 h 139"/>
                <a:gd name="T8" fmla="*/ 222 w 222"/>
                <a:gd name="T9" fmla="*/ 83 h 139"/>
              </a:gdLst>
              <a:ahLst/>
              <a:cxnLst>
                <a:cxn ang="0">
                  <a:pos x="T0" y="T1"/>
                </a:cxn>
                <a:cxn ang="0">
                  <a:pos x="T2" y="T3"/>
                </a:cxn>
                <a:cxn ang="0">
                  <a:pos x="T4" y="T5"/>
                </a:cxn>
                <a:cxn ang="0">
                  <a:pos x="T6" y="T7"/>
                </a:cxn>
                <a:cxn ang="0">
                  <a:pos x="T8" y="T9"/>
                </a:cxn>
              </a:cxnLst>
              <a:rect l="0" t="0" r="r" b="b"/>
              <a:pathLst>
                <a:path w="222" h="139">
                  <a:moveTo>
                    <a:pt x="222" y="83"/>
                  </a:moveTo>
                  <a:lnTo>
                    <a:pt x="24" y="139"/>
                  </a:lnTo>
                  <a:lnTo>
                    <a:pt x="0" y="57"/>
                  </a:lnTo>
                  <a:lnTo>
                    <a:pt x="196" y="0"/>
                  </a:lnTo>
                  <a:lnTo>
                    <a:pt x="222" y="83"/>
                  </a:lnTo>
                  <a:close/>
                </a:path>
              </a:pathLst>
            </a:custGeom>
            <a:solidFill>
              <a:schemeClr val="tx2">
                <a:lumMod val="75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19" name="Freeform 41"/>
            <p:cNvSpPr/>
            <p:nvPr/>
          </p:nvSpPr>
          <p:spPr bwMode="auto">
            <a:xfrm>
              <a:off x="3538896" y="3997707"/>
              <a:ext cx="352425" cy="220663"/>
            </a:xfrm>
            <a:custGeom>
              <a:avLst/>
              <a:gdLst>
                <a:gd name="T0" fmla="*/ 222 w 222"/>
                <a:gd name="T1" fmla="*/ 83 h 139"/>
                <a:gd name="T2" fmla="*/ 24 w 222"/>
                <a:gd name="T3" fmla="*/ 139 h 139"/>
                <a:gd name="T4" fmla="*/ 0 w 222"/>
                <a:gd name="T5" fmla="*/ 57 h 139"/>
                <a:gd name="T6" fmla="*/ 196 w 222"/>
                <a:gd name="T7" fmla="*/ 0 h 139"/>
                <a:gd name="T8" fmla="*/ 222 w 222"/>
                <a:gd name="T9" fmla="*/ 83 h 139"/>
              </a:gdLst>
              <a:ahLst/>
              <a:cxnLst>
                <a:cxn ang="0">
                  <a:pos x="T0" y="T1"/>
                </a:cxn>
                <a:cxn ang="0">
                  <a:pos x="T2" y="T3"/>
                </a:cxn>
                <a:cxn ang="0">
                  <a:pos x="T4" y="T5"/>
                </a:cxn>
                <a:cxn ang="0">
                  <a:pos x="T6" y="T7"/>
                </a:cxn>
                <a:cxn ang="0">
                  <a:pos x="T8" y="T9"/>
                </a:cxn>
              </a:cxnLst>
              <a:rect l="0" t="0" r="r" b="b"/>
              <a:pathLst>
                <a:path w="222" h="139">
                  <a:moveTo>
                    <a:pt x="222" y="83"/>
                  </a:moveTo>
                  <a:lnTo>
                    <a:pt x="24" y="139"/>
                  </a:lnTo>
                  <a:lnTo>
                    <a:pt x="0" y="57"/>
                  </a:lnTo>
                  <a:lnTo>
                    <a:pt x="196" y="0"/>
                  </a:lnTo>
                  <a:lnTo>
                    <a:pt x="222"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20" name="Freeform 42"/>
            <p:cNvSpPr/>
            <p:nvPr/>
          </p:nvSpPr>
          <p:spPr bwMode="auto">
            <a:xfrm>
              <a:off x="3764321" y="4207257"/>
              <a:ext cx="184150" cy="161925"/>
            </a:xfrm>
            <a:custGeom>
              <a:avLst/>
              <a:gdLst>
                <a:gd name="T0" fmla="*/ 40 w 49"/>
                <a:gd name="T1" fmla="*/ 0 h 43"/>
                <a:gd name="T2" fmla="*/ 15 w 49"/>
                <a:gd name="T3" fmla="*/ 8 h 43"/>
                <a:gd name="T4" fmla="*/ 3 w 49"/>
                <a:gd name="T5" fmla="*/ 29 h 43"/>
                <a:gd name="T6" fmla="*/ 24 w 49"/>
                <a:gd name="T7" fmla="*/ 40 h 43"/>
                <a:gd name="T8" fmla="*/ 49 w 49"/>
                <a:gd name="T9" fmla="*/ 33 h 43"/>
                <a:gd name="T10" fmla="*/ 40 w 49"/>
                <a:gd name="T11" fmla="*/ 0 h 43"/>
              </a:gdLst>
              <a:ahLst/>
              <a:cxnLst>
                <a:cxn ang="0">
                  <a:pos x="T0" y="T1"/>
                </a:cxn>
                <a:cxn ang="0">
                  <a:pos x="T2" y="T3"/>
                </a:cxn>
                <a:cxn ang="0">
                  <a:pos x="T4" y="T5"/>
                </a:cxn>
                <a:cxn ang="0">
                  <a:pos x="T6" y="T7"/>
                </a:cxn>
                <a:cxn ang="0">
                  <a:pos x="T8" y="T9"/>
                </a:cxn>
                <a:cxn ang="0">
                  <a:pos x="T10" y="T11"/>
                </a:cxn>
              </a:cxnLst>
              <a:rect l="0" t="0" r="r" b="b"/>
              <a:pathLst>
                <a:path w="49" h="43">
                  <a:moveTo>
                    <a:pt x="40" y="0"/>
                  </a:moveTo>
                  <a:cubicBezTo>
                    <a:pt x="15" y="8"/>
                    <a:pt x="15" y="8"/>
                    <a:pt x="15" y="8"/>
                  </a:cubicBezTo>
                  <a:cubicBezTo>
                    <a:pt x="6" y="10"/>
                    <a:pt x="0" y="20"/>
                    <a:pt x="3" y="29"/>
                  </a:cubicBezTo>
                  <a:cubicBezTo>
                    <a:pt x="6" y="38"/>
                    <a:pt x="15" y="43"/>
                    <a:pt x="24" y="40"/>
                  </a:cubicBezTo>
                  <a:cubicBezTo>
                    <a:pt x="49" y="33"/>
                    <a:pt x="49" y="33"/>
                    <a:pt x="49" y="33"/>
                  </a:cubicBezTo>
                  <a:lnTo>
                    <a:pt x="40" y="0"/>
                  </a:lnTo>
                  <a:close/>
                </a:path>
              </a:pathLst>
            </a:custGeom>
            <a:solidFill>
              <a:srgbClr val="98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21" name="Freeform 43"/>
            <p:cNvSpPr/>
            <p:nvPr/>
          </p:nvSpPr>
          <p:spPr bwMode="auto">
            <a:xfrm>
              <a:off x="3816708" y="4377120"/>
              <a:ext cx="184150" cy="161925"/>
            </a:xfrm>
            <a:custGeom>
              <a:avLst/>
              <a:gdLst>
                <a:gd name="T0" fmla="*/ 39 w 49"/>
                <a:gd name="T1" fmla="*/ 0 h 43"/>
                <a:gd name="T2" fmla="*/ 14 w 49"/>
                <a:gd name="T3" fmla="*/ 8 h 43"/>
                <a:gd name="T4" fmla="*/ 2 w 49"/>
                <a:gd name="T5" fmla="*/ 29 h 43"/>
                <a:gd name="T6" fmla="*/ 23 w 49"/>
                <a:gd name="T7" fmla="*/ 40 h 43"/>
                <a:gd name="T8" fmla="*/ 49 w 49"/>
                <a:gd name="T9" fmla="*/ 33 h 43"/>
                <a:gd name="T10" fmla="*/ 39 w 49"/>
                <a:gd name="T11" fmla="*/ 0 h 43"/>
              </a:gdLst>
              <a:ahLst/>
              <a:cxnLst>
                <a:cxn ang="0">
                  <a:pos x="T0" y="T1"/>
                </a:cxn>
                <a:cxn ang="0">
                  <a:pos x="T2" y="T3"/>
                </a:cxn>
                <a:cxn ang="0">
                  <a:pos x="T4" y="T5"/>
                </a:cxn>
                <a:cxn ang="0">
                  <a:pos x="T6" y="T7"/>
                </a:cxn>
                <a:cxn ang="0">
                  <a:pos x="T8" y="T9"/>
                </a:cxn>
                <a:cxn ang="0">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22" name="Freeform 44"/>
            <p:cNvSpPr/>
            <p:nvPr/>
          </p:nvSpPr>
          <p:spPr bwMode="auto">
            <a:xfrm>
              <a:off x="3865921" y="4546982"/>
              <a:ext cx="184150" cy="161925"/>
            </a:xfrm>
            <a:custGeom>
              <a:avLst/>
              <a:gdLst>
                <a:gd name="T0" fmla="*/ 39 w 49"/>
                <a:gd name="T1" fmla="*/ 0 h 43"/>
                <a:gd name="T2" fmla="*/ 14 w 49"/>
                <a:gd name="T3" fmla="*/ 8 h 43"/>
                <a:gd name="T4" fmla="*/ 2 w 49"/>
                <a:gd name="T5" fmla="*/ 29 h 43"/>
                <a:gd name="T6" fmla="*/ 23 w 49"/>
                <a:gd name="T7" fmla="*/ 40 h 43"/>
                <a:gd name="T8" fmla="*/ 49 w 49"/>
                <a:gd name="T9" fmla="*/ 33 h 43"/>
                <a:gd name="T10" fmla="*/ 39 w 49"/>
                <a:gd name="T11" fmla="*/ 0 h 43"/>
              </a:gdLst>
              <a:ahLst/>
              <a:cxnLst>
                <a:cxn ang="0">
                  <a:pos x="T0" y="T1"/>
                </a:cxn>
                <a:cxn ang="0">
                  <a:pos x="T2" y="T3"/>
                </a:cxn>
                <a:cxn ang="0">
                  <a:pos x="T4" y="T5"/>
                </a:cxn>
                <a:cxn ang="0">
                  <a:pos x="T6" y="T7"/>
                </a:cxn>
                <a:cxn ang="0">
                  <a:pos x="T8" y="T9"/>
                </a:cxn>
                <a:cxn ang="0">
                  <a:pos x="T10" y="T11"/>
                </a:cxn>
              </a:cxnLst>
              <a:rect l="0" t="0" r="r" b="b"/>
              <a:pathLst>
                <a:path w="49" h="43">
                  <a:moveTo>
                    <a:pt x="39" y="0"/>
                  </a:moveTo>
                  <a:cubicBezTo>
                    <a:pt x="14" y="8"/>
                    <a:pt x="14" y="8"/>
                    <a:pt x="14" y="8"/>
                  </a:cubicBezTo>
                  <a:cubicBezTo>
                    <a:pt x="5" y="10"/>
                    <a:pt x="0" y="20"/>
                    <a:pt x="2" y="29"/>
                  </a:cubicBezTo>
                  <a:cubicBezTo>
                    <a:pt x="5" y="38"/>
                    <a:pt x="14" y="43"/>
                    <a:pt x="23"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23" name="Freeform 45"/>
            <p:cNvSpPr/>
            <p:nvPr/>
          </p:nvSpPr>
          <p:spPr bwMode="auto">
            <a:xfrm>
              <a:off x="3915133" y="4715257"/>
              <a:ext cx="184150" cy="161925"/>
            </a:xfrm>
            <a:custGeom>
              <a:avLst/>
              <a:gdLst>
                <a:gd name="T0" fmla="*/ 39 w 49"/>
                <a:gd name="T1" fmla="*/ 0 h 43"/>
                <a:gd name="T2" fmla="*/ 14 w 49"/>
                <a:gd name="T3" fmla="*/ 8 h 43"/>
                <a:gd name="T4" fmla="*/ 3 w 49"/>
                <a:gd name="T5" fmla="*/ 29 h 43"/>
                <a:gd name="T6" fmla="*/ 24 w 49"/>
                <a:gd name="T7" fmla="*/ 40 h 43"/>
                <a:gd name="T8" fmla="*/ 49 w 49"/>
                <a:gd name="T9" fmla="*/ 33 h 43"/>
                <a:gd name="T10" fmla="*/ 39 w 49"/>
                <a:gd name="T11" fmla="*/ 0 h 43"/>
              </a:gdLst>
              <a:ahLst/>
              <a:cxnLst>
                <a:cxn ang="0">
                  <a:pos x="T0" y="T1"/>
                </a:cxn>
                <a:cxn ang="0">
                  <a:pos x="T2" y="T3"/>
                </a:cxn>
                <a:cxn ang="0">
                  <a:pos x="T4" y="T5"/>
                </a:cxn>
                <a:cxn ang="0">
                  <a:pos x="T6" y="T7"/>
                </a:cxn>
                <a:cxn ang="0">
                  <a:pos x="T8" y="T9"/>
                </a:cxn>
                <a:cxn ang="0">
                  <a:pos x="T10" y="T11"/>
                </a:cxn>
              </a:cxnLst>
              <a:rect l="0" t="0" r="r" b="b"/>
              <a:pathLst>
                <a:path w="49" h="43">
                  <a:moveTo>
                    <a:pt x="39" y="0"/>
                  </a:moveTo>
                  <a:cubicBezTo>
                    <a:pt x="14" y="8"/>
                    <a:pt x="14" y="8"/>
                    <a:pt x="14" y="8"/>
                  </a:cubicBezTo>
                  <a:cubicBezTo>
                    <a:pt x="5" y="10"/>
                    <a:pt x="0" y="20"/>
                    <a:pt x="3" y="29"/>
                  </a:cubicBezTo>
                  <a:cubicBezTo>
                    <a:pt x="5" y="38"/>
                    <a:pt x="15" y="43"/>
                    <a:pt x="24" y="40"/>
                  </a:cubicBezTo>
                  <a:cubicBezTo>
                    <a:pt x="49" y="33"/>
                    <a:pt x="49" y="33"/>
                    <a:pt x="49" y="33"/>
                  </a:cubicBezTo>
                  <a:lnTo>
                    <a:pt x="39" y="0"/>
                  </a:lnTo>
                  <a:close/>
                </a:path>
              </a:pathLst>
            </a:custGeom>
            <a:solidFill>
              <a:srgbClr val="98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24" name="Freeform 46"/>
            <p:cNvSpPr/>
            <p:nvPr/>
          </p:nvSpPr>
          <p:spPr bwMode="auto">
            <a:xfrm>
              <a:off x="3516671" y="4088195"/>
              <a:ext cx="357188" cy="255588"/>
            </a:xfrm>
            <a:custGeom>
              <a:avLst/>
              <a:gdLst>
                <a:gd name="T0" fmla="*/ 93 w 95"/>
                <a:gd name="T1" fmla="*/ 18 h 68"/>
                <a:gd name="T2" fmla="*/ 78 w 95"/>
                <a:gd name="T3" fmla="*/ 42 h 68"/>
                <a:gd name="T4" fmla="*/ 16 w 95"/>
                <a:gd name="T5" fmla="*/ 65 h 68"/>
                <a:gd name="T6" fmla="*/ 4 w 95"/>
                <a:gd name="T7" fmla="*/ 48 h 68"/>
                <a:gd name="T8" fmla="*/ 3 w 95"/>
                <a:gd name="T9" fmla="*/ 44 h 68"/>
                <a:gd name="T10" fmla="*/ 13 w 95"/>
                <a:gd name="T11" fmla="*/ 22 h 68"/>
                <a:gd name="T12" fmla="*/ 68 w 95"/>
                <a:gd name="T13" fmla="*/ 3 h 68"/>
                <a:gd name="T14" fmla="*/ 93 w 95"/>
                <a:gd name="T15" fmla="*/ 18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68">
                  <a:moveTo>
                    <a:pt x="93" y="18"/>
                  </a:moveTo>
                  <a:cubicBezTo>
                    <a:pt x="95" y="28"/>
                    <a:pt x="89" y="39"/>
                    <a:pt x="78" y="42"/>
                  </a:cubicBezTo>
                  <a:cubicBezTo>
                    <a:pt x="16" y="65"/>
                    <a:pt x="16" y="65"/>
                    <a:pt x="16" y="65"/>
                  </a:cubicBezTo>
                  <a:cubicBezTo>
                    <a:pt x="6" y="68"/>
                    <a:pt x="7" y="59"/>
                    <a:pt x="4" y="48"/>
                  </a:cubicBezTo>
                  <a:cubicBezTo>
                    <a:pt x="3" y="44"/>
                    <a:pt x="3" y="44"/>
                    <a:pt x="3" y="44"/>
                  </a:cubicBezTo>
                  <a:cubicBezTo>
                    <a:pt x="0" y="33"/>
                    <a:pt x="5" y="27"/>
                    <a:pt x="13" y="22"/>
                  </a:cubicBezTo>
                  <a:cubicBezTo>
                    <a:pt x="68" y="3"/>
                    <a:pt x="68" y="3"/>
                    <a:pt x="68" y="3"/>
                  </a:cubicBezTo>
                  <a:cubicBezTo>
                    <a:pt x="79" y="0"/>
                    <a:pt x="90" y="7"/>
                    <a:pt x="93" y="18"/>
                  </a:cubicBezTo>
                </a:path>
              </a:pathLst>
            </a:custGeom>
            <a:solidFill>
              <a:srgbClr val="F4C9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25" name="Freeform 47"/>
            <p:cNvSpPr/>
            <p:nvPr/>
          </p:nvSpPr>
          <p:spPr bwMode="auto">
            <a:xfrm>
              <a:off x="3797658" y="4373945"/>
              <a:ext cx="373063" cy="225425"/>
            </a:xfrm>
            <a:custGeom>
              <a:avLst/>
              <a:gdLst>
                <a:gd name="T0" fmla="*/ 96 w 99"/>
                <a:gd name="T1" fmla="*/ 22 h 60"/>
                <a:gd name="T2" fmla="*/ 77 w 99"/>
                <a:gd name="T3" fmla="*/ 50 h 60"/>
                <a:gd name="T4" fmla="*/ 30 w 99"/>
                <a:gd name="T5" fmla="*/ 58 h 60"/>
                <a:gd name="T6" fmla="*/ 2 w 99"/>
                <a:gd name="T7" fmla="*/ 39 h 60"/>
                <a:gd name="T8" fmla="*/ 22 w 99"/>
                <a:gd name="T9" fmla="*/ 10 h 60"/>
                <a:gd name="T10" fmla="*/ 68 w 99"/>
                <a:gd name="T11" fmla="*/ 2 h 60"/>
                <a:gd name="T12" fmla="*/ 96 w 99"/>
                <a:gd name="T13" fmla="*/ 22 h 60"/>
              </a:gdLst>
              <a:ahLst/>
              <a:cxnLst>
                <a:cxn ang="0">
                  <a:pos x="T0" y="T1"/>
                </a:cxn>
                <a:cxn ang="0">
                  <a:pos x="T2" y="T3"/>
                </a:cxn>
                <a:cxn ang="0">
                  <a:pos x="T4" y="T5"/>
                </a:cxn>
                <a:cxn ang="0">
                  <a:pos x="T6" y="T7"/>
                </a:cxn>
                <a:cxn ang="0">
                  <a:pos x="T8" y="T9"/>
                </a:cxn>
                <a:cxn ang="0">
                  <a:pos x="T10" y="T11"/>
                </a:cxn>
                <a:cxn ang="0">
                  <a:pos x="T12" y="T13"/>
                </a:cxn>
              </a:cxnLst>
              <a:rect l="0" t="0" r="r" b="b"/>
              <a:pathLst>
                <a:path w="99" h="60">
                  <a:moveTo>
                    <a:pt x="96" y="22"/>
                  </a:moveTo>
                  <a:cubicBezTo>
                    <a:pt x="99" y="35"/>
                    <a:pt x="90" y="47"/>
                    <a:pt x="77" y="50"/>
                  </a:cubicBezTo>
                  <a:cubicBezTo>
                    <a:pt x="30" y="58"/>
                    <a:pt x="30" y="58"/>
                    <a:pt x="30" y="58"/>
                  </a:cubicBezTo>
                  <a:cubicBezTo>
                    <a:pt x="17" y="60"/>
                    <a:pt x="4" y="52"/>
                    <a:pt x="2" y="39"/>
                  </a:cubicBezTo>
                  <a:cubicBezTo>
                    <a:pt x="0" y="25"/>
                    <a:pt x="8" y="13"/>
                    <a:pt x="22" y="10"/>
                  </a:cubicBezTo>
                  <a:cubicBezTo>
                    <a:pt x="68" y="2"/>
                    <a:pt x="68" y="2"/>
                    <a:pt x="68" y="2"/>
                  </a:cubicBezTo>
                  <a:cubicBezTo>
                    <a:pt x="81" y="0"/>
                    <a:pt x="94" y="8"/>
                    <a:pt x="96" y="22"/>
                  </a:cubicBezTo>
                </a:path>
              </a:pathLst>
            </a:custGeom>
            <a:solidFill>
              <a:srgbClr val="F4C9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26" name="Freeform 48"/>
            <p:cNvSpPr/>
            <p:nvPr/>
          </p:nvSpPr>
          <p:spPr bwMode="auto">
            <a:xfrm>
              <a:off x="3726221" y="4200907"/>
              <a:ext cx="373063" cy="228600"/>
            </a:xfrm>
            <a:custGeom>
              <a:avLst/>
              <a:gdLst>
                <a:gd name="T0" fmla="*/ 96 w 99"/>
                <a:gd name="T1" fmla="*/ 22 h 61"/>
                <a:gd name="T2" fmla="*/ 77 w 99"/>
                <a:gd name="T3" fmla="*/ 50 h 61"/>
                <a:gd name="T4" fmla="*/ 30 w 99"/>
                <a:gd name="T5" fmla="*/ 58 h 61"/>
                <a:gd name="T6" fmla="*/ 2 w 99"/>
                <a:gd name="T7" fmla="*/ 39 h 61"/>
                <a:gd name="T8" fmla="*/ 22 w 99"/>
                <a:gd name="T9" fmla="*/ 11 h 61"/>
                <a:gd name="T10" fmla="*/ 68 w 99"/>
                <a:gd name="T11" fmla="*/ 2 h 61"/>
                <a:gd name="T12" fmla="*/ 96 w 99"/>
                <a:gd name="T13" fmla="*/ 22 h 61"/>
              </a:gdLst>
              <a:ahLst/>
              <a:cxnLst>
                <a:cxn ang="0">
                  <a:pos x="T0" y="T1"/>
                </a:cxn>
                <a:cxn ang="0">
                  <a:pos x="T2" y="T3"/>
                </a:cxn>
                <a:cxn ang="0">
                  <a:pos x="T4" y="T5"/>
                </a:cxn>
                <a:cxn ang="0">
                  <a:pos x="T6" y="T7"/>
                </a:cxn>
                <a:cxn ang="0">
                  <a:pos x="T8" y="T9"/>
                </a:cxn>
                <a:cxn ang="0">
                  <a:pos x="T10" y="T11"/>
                </a:cxn>
                <a:cxn ang="0">
                  <a:pos x="T12" y="T13"/>
                </a:cxn>
              </a:cxnLst>
              <a:rect l="0" t="0" r="r" b="b"/>
              <a:pathLst>
                <a:path w="99" h="61">
                  <a:moveTo>
                    <a:pt x="96" y="22"/>
                  </a:moveTo>
                  <a:cubicBezTo>
                    <a:pt x="99" y="35"/>
                    <a:pt x="90" y="48"/>
                    <a:pt x="77" y="50"/>
                  </a:cubicBezTo>
                  <a:cubicBezTo>
                    <a:pt x="30" y="58"/>
                    <a:pt x="30" y="58"/>
                    <a:pt x="30" y="58"/>
                  </a:cubicBezTo>
                  <a:cubicBezTo>
                    <a:pt x="17" y="61"/>
                    <a:pt x="4" y="52"/>
                    <a:pt x="2" y="39"/>
                  </a:cubicBezTo>
                  <a:cubicBezTo>
                    <a:pt x="0" y="26"/>
                    <a:pt x="8" y="13"/>
                    <a:pt x="22" y="11"/>
                  </a:cubicBezTo>
                  <a:cubicBezTo>
                    <a:pt x="68" y="2"/>
                    <a:pt x="68" y="2"/>
                    <a:pt x="68" y="2"/>
                  </a:cubicBezTo>
                  <a:cubicBezTo>
                    <a:pt x="82" y="0"/>
                    <a:pt x="94" y="9"/>
                    <a:pt x="96" y="22"/>
                  </a:cubicBezTo>
                </a:path>
              </a:pathLst>
            </a:custGeom>
            <a:solidFill>
              <a:srgbClr val="F4C9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27" name="Freeform 49"/>
            <p:cNvSpPr/>
            <p:nvPr/>
          </p:nvSpPr>
          <p:spPr bwMode="auto">
            <a:xfrm>
              <a:off x="3846871" y="4558095"/>
              <a:ext cx="330200" cy="203200"/>
            </a:xfrm>
            <a:custGeom>
              <a:avLst/>
              <a:gdLst>
                <a:gd name="T0" fmla="*/ 86 w 88"/>
                <a:gd name="T1" fmla="*/ 20 h 54"/>
                <a:gd name="T2" fmla="*/ 69 w 88"/>
                <a:gd name="T3" fmla="*/ 44 h 54"/>
                <a:gd name="T4" fmla="*/ 27 w 88"/>
                <a:gd name="T5" fmla="*/ 52 h 54"/>
                <a:gd name="T6" fmla="*/ 2 w 88"/>
                <a:gd name="T7" fmla="*/ 35 h 54"/>
                <a:gd name="T8" fmla="*/ 20 w 88"/>
                <a:gd name="T9" fmla="*/ 10 h 54"/>
                <a:gd name="T10" fmla="*/ 61 w 88"/>
                <a:gd name="T11" fmla="*/ 2 h 54"/>
                <a:gd name="T12" fmla="*/ 86 w 88"/>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88" h="54">
                  <a:moveTo>
                    <a:pt x="86" y="20"/>
                  </a:moveTo>
                  <a:cubicBezTo>
                    <a:pt x="88" y="31"/>
                    <a:pt x="80" y="42"/>
                    <a:pt x="69" y="44"/>
                  </a:cubicBezTo>
                  <a:cubicBezTo>
                    <a:pt x="27" y="52"/>
                    <a:pt x="27" y="52"/>
                    <a:pt x="27" y="52"/>
                  </a:cubicBezTo>
                  <a:cubicBezTo>
                    <a:pt x="16" y="54"/>
                    <a:pt x="4" y="46"/>
                    <a:pt x="2" y="35"/>
                  </a:cubicBezTo>
                  <a:cubicBezTo>
                    <a:pt x="0" y="23"/>
                    <a:pt x="8" y="12"/>
                    <a:pt x="20" y="10"/>
                  </a:cubicBezTo>
                  <a:cubicBezTo>
                    <a:pt x="61" y="2"/>
                    <a:pt x="61" y="2"/>
                    <a:pt x="61" y="2"/>
                  </a:cubicBezTo>
                  <a:cubicBezTo>
                    <a:pt x="73" y="0"/>
                    <a:pt x="84" y="8"/>
                    <a:pt x="86" y="20"/>
                  </a:cubicBezTo>
                </a:path>
              </a:pathLst>
            </a:custGeom>
            <a:solidFill>
              <a:srgbClr val="F4C9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28" name="Freeform 50"/>
            <p:cNvSpPr/>
            <p:nvPr/>
          </p:nvSpPr>
          <p:spPr bwMode="auto">
            <a:xfrm>
              <a:off x="3869096" y="4734307"/>
              <a:ext cx="288925" cy="176213"/>
            </a:xfrm>
            <a:custGeom>
              <a:avLst/>
              <a:gdLst>
                <a:gd name="T0" fmla="*/ 75 w 77"/>
                <a:gd name="T1" fmla="*/ 17 h 47"/>
                <a:gd name="T2" fmla="*/ 60 w 77"/>
                <a:gd name="T3" fmla="*/ 39 h 47"/>
                <a:gd name="T4" fmla="*/ 23 w 77"/>
                <a:gd name="T5" fmla="*/ 45 h 47"/>
                <a:gd name="T6" fmla="*/ 1 w 77"/>
                <a:gd name="T7" fmla="*/ 30 h 47"/>
                <a:gd name="T8" fmla="*/ 17 w 77"/>
                <a:gd name="T9" fmla="*/ 8 h 47"/>
                <a:gd name="T10" fmla="*/ 53 w 77"/>
                <a:gd name="T11" fmla="*/ 1 h 47"/>
                <a:gd name="T12" fmla="*/ 75 w 77"/>
                <a:gd name="T13" fmla="*/ 17 h 47"/>
              </a:gdLst>
              <a:ahLst/>
              <a:cxnLst>
                <a:cxn ang="0">
                  <a:pos x="T0" y="T1"/>
                </a:cxn>
                <a:cxn ang="0">
                  <a:pos x="T2" y="T3"/>
                </a:cxn>
                <a:cxn ang="0">
                  <a:pos x="T4" y="T5"/>
                </a:cxn>
                <a:cxn ang="0">
                  <a:pos x="T6" y="T7"/>
                </a:cxn>
                <a:cxn ang="0">
                  <a:pos x="T8" y="T9"/>
                </a:cxn>
                <a:cxn ang="0">
                  <a:pos x="T10" y="T11"/>
                </a:cxn>
                <a:cxn ang="0">
                  <a:pos x="T12" y="T13"/>
                </a:cxn>
              </a:cxnLst>
              <a:rect l="0" t="0" r="r" b="b"/>
              <a:pathLst>
                <a:path w="77" h="47">
                  <a:moveTo>
                    <a:pt x="75" y="17"/>
                  </a:moveTo>
                  <a:cubicBezTo>
                    <a:pt x="77" y="27"/>
                    <a:pt x="70" y="37"/>
                    <a:pt x="60" y="39"/>
                  </a:cubicBezTo>
                  <a:cubicBezTo>
                    <a:pt x="23" y="45"/>
                    <a:pt x="23" y="45"/>
                    <a:pt x="23" y="45"/>
                  </a:cubicBezTo>
                  <a:cubicBezTo>
                    <a:pt x="13" y="47"/>
                    <a:pt x="3" y="40"/>
                    <a:pt x="1" y="30"/>
                  </a:cubicBezTo>
                  <a:cubicBezTo>
                    <a:pt x="0" y="20"/>
                    <a:pt x="6" y="10"/>
                    <a:pt x="17" y="8"/>
                  </a:cubicBezTo>
                  <a:cubicBezTo>
                    <a:pt x="53" y="1"/>
                    <a:pt x="53" y="1"/>
                    <a:pt x="53" y="1"/>
                  </a:cubicBezTo>
                  <a:cubicBezTo>
                    <a:pt x="63" y="0"/>
                    <a:pt x="73" y="6"/>
                    <a:pt x="75" y="17"/>
                  </a:cubicBezTo>
                </a:path>
              </a:pathLst>
            </a:custGeom>
            <a:solidFill>
              <a:srgbClr val="F4C9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29" name="Freeform 51"/>
            <p:cNvSpPr/>
            <p:nvPr/>
          </p:nvSpPr>
          <p:spPr bwMode="auto">
            <a:xfrm>
              <a:off x="5048608" y="3223007"/>
              <a:ext cx="230188" cy="303213"/>
            </a:xfrm>
            <a:custGeom>
              <a:avLst/>
              <a:gdLst>
                <a:gd name="T0" fmla="*/ 52 w 61"/>
                <a:gd name="T1" fmla="*/ 0 h 81"/>
                <a:gd name="T2" fmla="*/ 0 w 61"/>
                <a:gd name="T3" fmla="*/ 16 h 81"/>
                <a:gd name="T4" fmla="*/ 0 w 61"/>
                <a:gd name="T5" fmla="*/ 16 h 81"/>
                <a:gd name="T6" fmla="*/ 0 w 61"/>
                <a:gd name="T7" fmla="*/ 16 h 81"/>
                <a:gd name="T8" fmla="*/ 19 w 61"/>
                <a:gd name="T9" fmla="*/ 81 h 81"/>
                <a:gd name="T10" fmla="*/ 52 w 61"/>
                <a:gd name="T11" fmla="*/ 0 h 81"/>
              </a:gdLst>
              <a:ahLst/>
              <a:cxnLst>
                <a:cxn ang="0">
                  <a:pos x="T0" y="T1"/>
                </a:cxn>
                <a:cxn ang="0">
                  <a:pos x="T2" y="T3"/>
                </a:cxn>
                <a:cxn ang="0">
                  <a:pos x="T4" y="T5"/>
                </a:cxn>
                <a:cxn ang="0">
                  <a:pos x="T6" y="T7"/>
                </a:cxn>
                <a:cxn ang="0">
                  <a:pos x="T8" y="T9"/>
                </a:cxn>
                <a:cxn ang="0">
                  <a:pos x="T10" y="T11"/>
                </a:cxn>
              </a:cxnLst>
              <a:rect l="0" t="0" r="r" b="b"/>
              <a:pathLst>
                <a:path w="61" h="81">
                  <a:moveTo>
                    <a:pt x="52" y="0"/>
                  </a:moveTo>
                  <a:cubicBezTo>
                    <a:pt x="0" y="16"/>
                    <a:pt x="0" y="16"/>
                    <a:pt x="0" y="16"/>
                  </a:cubicBezTo>
                  <a:cubicBezTo>
                    <a:pt x="0" y="16"/>
                    <a:pt x="0" y="16"/>
                    <a:pt x="0" y="16"/>
                  </a:cubicBezTo>
                  <a:cubicBezTo>
                    <a:pt x="0" y="16"/>
                    <a:pt x="0" y="16"/>
                    <a:pt x="0" y="16"/>
                  </a:cubicBezTo>
                  <a:cubicBezTo>
                    <a:pt x="19" y="81"/>
                    <a:pt x="19" y="81"/>
                    <a:pt x="19" y="81"/>
                  </a:cubicBezTo>
                  <a:cubicBezTo>
                    <a:pt x="47" y="65"/>
                    <a:pt x="61" y="32"/>
                    <a:pt x="52" y="0"/>
                  </a:cubicBezTo>
                </a:path>
              </a:pathLst>
            </a:custGeom>
            <a:solidFill>
              <a:schemeClr val="accent5"/>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30" name="Rectangle 52"/>
            <p:cNvSpPr>
              <a:spLocks noChangeArrowheads="1"/>
            </p:cNvSpPr>
            <p:nvPr/>
          </p:nvSpPr>
          <p:spPr bwMode="auto">
            <a:xfrm>
              <a:off x="5048608" y="3281745"/>
              <a:ext cx="1588" cy="1588"/>
            </a:xfrm>
            <a:prstGeom prst="rect">
              <a:avLst/>
            </a:prstGeom>
            <a:solidFill>
              <a:srgbClr val="FAAF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31" name="Freeform 53"/>
            <p:cNvSpPr/>
            <p:nvPr/>
          </p:nvSpPr>
          <p:spPr bwMode="auto">
            <a:xfrm>
              <a:off x="5048608" y="3281745"/>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32" name="Freeform 54"/>
            <p:cNvSpPr>
              <a:spLocks noEditPoints="1"/>
            </p:cNvSpPr>
            <p:nvPr/>
          </p:nvSpPr>
          <p:spPr bwMode="auto">
            <a:xfrm>
              <a:off x="5067658" y="3526220"/>
              <a:ext cx="52388" cy="34925"/>
            </a:xfrm>
            <a:custGeom>
              <a:avLst/>
              <a:gdLst>
                <a:gd name="T0" fmla="*/ 14 w 14"/>
                <a:gd name="T1" fmla="*/ 0 h 9"/>
                <a:gd name="T2" fmla="*/ 0 w 14"/>
                <a:gd name="T3" fmla="*/ 9 h 9"/>
                <a:gd name="T4" fmla="*/ 0 w 14"/>
                <a:gd name="T5" fmla="*/ 9 h 9"/>
                <a:gd name="T6" fmla="*/ 14 w 14"/>
                <a:gd name="T7" fmla="*/ 0 h 9"/>
                <a:gd name="T8" fmla="*/ 14 w 14"/>
                <a:gd name="T9" fmla="*/ 0 h 9"/>
                <a:gd name="T10" fmla="*/ 14 w 14"/>
                <a:gd name="T11" fmla="*/ 0 h 9"/>
                <a:gd name="T12" fmla="*/ 14 w 14"/>
                <a:gd name="T13" fmla="*/ 0 h 9"/>
                <a:gd name="T14" fmla="*/ 14 w 14"/>
                <a:gd name="T15" fmla="*/ 0 h 9"/>
                <a:gd name="T16" fmla="*/ 14 w 14"/>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9">
                  <a:moveTo>
                    <a:pt x="14" y="0"/>
                  </a:moveTo>
                  <a:cubicBezTo>
                    <a:pt x="0" y="9"/>
                    <a:pt x="0" y="9"/>
                    <a:pt x="0" y="9"/>
                  </a:cubicBezTo>
                  <a:cubicBezTo>
                    <a:pt x="0" y="9"/>
                    <a:pt x="0" y="9"/>
                    <a:pt x="0" y="9"/>
                  </a:cubicBezTo>
                  <a:cubicBezTo>
                    <a:pt x="14" y="0"/>
                    <a:pt x="14" y="0"/>
                    <a:pt x="14" y="0"/>
                  </a:cubicBezTo>
                  <a:cubicBezTo>
                    <a:pt x="14" y="0"/>
                    <a:pt x="14" y="0"/>
                    <a:pt x="14" y="0"/>
                  </a:cubicBezTo>
                  <a:moveTo>
                    <a:pt x="14" y="0"/>
                  </a:moveTo>
                  <a:cubicBezTo>
                    <a:pt x="14" y="0"/>
                    <a:pt x="14" y="0"/>
                    <a:pt x="14" y="0"/>
                  </a:cubicBezTo>
                  <a:cubicBezTo>
                    <a:pt x="14" y="0"/>
                    <a:pt x="14" y="0"/>
                    <a:pt x="14" y="0"/>
                  </a:cubicBezTo>
                  <a:cubicBezTo>
                    <a:pt x="14" y="0"/>
                    <a:pt x="14" y="0"/>
                    <a:pt x="14" y="0"/>
                  </a:cubicBezTo>
                </a:path>
              </a:pathLst>
            </a:custGeom>
            <a:solidFill>
              <a:srgbClr val="EE88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33" name="Freeform 55"/>
            <p:cNvSpPr/>
            <p:nvPr/>
          </p:nvSpPr>
          <p:spPr bwMode="auto">
            <a:xfrm>
              <a:off x="5048608" y="3281745"/>
              <a:ext cx="71438" cy="244475"/>
            </a:xfrm>
            <a:custGeom>
              <a:avLst/>
              <a:gdLst>
                <a:gd name="T0" fmla="*/ 0 w 19"/>
                <a:gd name="T1" fmla="*/ 0 h 65"/>
                <a:gd name="T2" fmla="*/ 0 w 19"/>
                <a:gd name="T3" fmla="*/ 0 h 65"/>
                <a:gd name="T4" fmla="*/ 19 w 19"/>
                <a:gd name="T5" fmla="*/ 65 h 65"/>
                <a:gd name="T6" fmla="*/ 19 w 19"/>
                <a:gd name="T7" fmla="*/ 65 h 65"/>
                <a:gd name="T8" fmla="*/ 19 w 19"/>
                <a:gd name="T9" fmla="*/ 65 h 65"/>
                <a:gd name="T10" fmla="*/ 0 w 19"/>
                <a:gd name="T11" fmla="*/ 0 h 65"/>
              </a:gdLst>
              <a:ahLst/>
              <a:cxnLst>
                <a:cxn ang="0">
                  <a:pos x="T0" y="T1"/>
                </a:cxn>
                <a:cxn ang="0">
                  <a:pos x="T2" y="T3"/>
                </a:cxn>
                <a:cxn ang="0">
                  <a:pos x="T4" y="T5"/>
                </a:cxn>
                <a:cxn ang="0">
                  <a:pos x="T6" y="T7"/>
                </a:cxn>
                <a:cxn ang="0">
                  <a:pos x="T8" y="T9"/>
                </a:cxn>
                <a:cxn ang="0">
                  <a:pos x="T10" y="T11"/>
                </a:cxn>
              </a:cxnLst>
              <a:rect l="0" t="0" r="r" b="b"/>
              <a:pathLst>
                <a:path w="19" h="65">
                  <a:moveTo>
                    <a:pt x="0" y="0"/>
                  </a:moveTo>
                  <a:cubicBezTo>
                    <a:pt x="0" y="0"/>
                    <a:pt x="0" y="0"/>
                    <a:pt x="0" y="0"/>
                  </a:cubicBezTo>
                  <a:cubicBezTo>
                    <a:pt x="19" y="65"/>
                    <a:pt x="19" y="65"/>
                    <a:pt x="19" y="65"/>
                  </a:cubicBezTo>
                  <a:cubicBezTo>
                    <a:pt x="19" y="65"/>
                    <a:pt x="19" y="65"/>
                    <a:pt x="19" y="65"/>
                  </a:cubicBezTo>
                  <a:cubicBezTo>
                    <a:pt x="19" y="65"/>
                    <a:pt x="19" y="65"/>
                    <a:pt x="19" y="65"/>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34" name="Freeform 56"/>
            <p:cNvSpPr/>
            <p:nvPr/>
          </p:nvSpPr>
          <p:spPr bwMode="auto">
            <a:xfrm>
              <a:off x="4993046" y="3281745"/>
              <a:ext cx="127000" cy="279400"/>
            </a:xfrm>
            <a:custGeom>
              <a:avLst/>
              <a:gdLst>
                <a:gd name="T0" fmla="*/ 35 w 80"/>
                <a:gd name="T1" fmla="*/ 0 h 176"/>
                <a:gd name="T2" fmla="*/ 35 w 80"/>
                <a:gd name="T3" fmla="*/ 0 h 176"/>
                <a:gd name="T4" fmla="*/ 0 w 80"/>
                <a:gd name="T5" fmla="*/ 10 h 176"/>
                <a:gd name="T6" fmla="*/ 19 w 80"/>
                <a:gd name="T7" fmla="*/ 74 h 176"/>
                <a:gd name="T8" fmla="*/ 47 w 80"/>
                <a:gd name="T9" fmla="*/ 176 h 176"/>
                <a:gd name="T10" fmla="*/ 80 w 80"/>
                <a:gd name="T11" fmla="*/ 154 h 176"/>
                <a:gd name="T12" fmla="*/ 80 w 80"/>
                <a:gd name="T13" fmla="*/ 154 h 176"/>
                <a:gd name="T14" fmla="*/ 80 w 80"/>
                <a:gd name="T15" fmla="*/ 154 h 176"/>
                <a:gd name="T16" fmla="*/ 35 w 80"/>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6">
                  <a:moveTo>
                    <a:pt x="35" y="0"/>
                  </a:moveTo>
                  <a:lnTo>
                    <a:pt x="35" y="0"/>
                  </a:lnTo>
                  <a:lnTo>
                    <a:pt x="0" y="10"/>
                  </a:lnTo>
                  <a:lnTo>
                    <a:pt x="19" y="74"/>
                  </a:lnTo>
                  <a:lnTo>
                    <a:pt x="47" y="176"/>
                  </a:lnTo>
                  <a:lnTo>
                    <a:pt x="80" y="154"/>
                  </a:lnTo>
                  <a:lnTo>
                    <a:pt x="80" y="154"/>
                  </a:lnTo>
                  <a:lnTo>
                    <a:pt x="80" y="154"/>
                  </a:lnTo>
                  <a:lnTo>
                    <a:pt x="35" y="0"/>
                  </a:lnTo>
                  <a:close/>
                </a:path>
              </a:pathLst>
            </a:custGeom>
            <a:solidFill>
              <a:schemeClr val="bg1">
                <a:lumMod val="85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35" name="Freeform 57"/>
            <p:cNvSpPr/>
            <p:nvPr/>
          </p:nvSpPr>
          <p:spPr bwMode="auto">
            <a:xfrm>
              <a:off x="4993046" y="3281745"/>
              <a:ext cx="127000" cy="279400"/>
            </a:xfrm>
            <a:custGeom>
              <a:avLst/>
              <a:gdLst>
                <a:gd name="T0" fmla="*/ 35 w 80"/>
                <a:gd name="T1" fmla="*/ 0 h 176"/>
                <a:gd name="T2" fmla="*/ 35 w 80"/>
                <a:gd name="T3" fmla="*/ 0 h 176"/>
                <a:gd name="T4" fmla="*/ 0 w 80"/>
                <a:gd name="T5" fmla="*/ 10 h 176"/>
                <a:gd name="T6" fmla="*/ 19 w 80"/>
                <a:gd name="T7" fmla="*/ 74 h 176"/>
                <a:gd name="T8" fmla="*/ 47 w 80"/>
                <a:gd name="T9" fmla="*/ 176 h 176"/>
                <a:gd name="T10" fmla="*/ 80 w 80"/>
                <a:gd name="T11" fmla="*/ 154 h 176"/>
                <a:gd name="T12" fmla="*/ 80 w 80"/>
                <a:gd name="T13" fmla="*/ 154 h 176"/>
                <a:gd name="T14" fmla="*/ 80 w 80"/>
                <a:gd name="T15" fmla="*/ 154 h 176"/>
                <a:gd name="T16" fmla="*/ 35 w 80"/>
                <a:gd name="T1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76">
                  <a:moveTo>
                    <a:pt x="35" y="0"/>
                  </a:moveTo>
                  <a:lnTo>
                    <a:pt x="35" y="0"/>
                  </a:lnTo>
                  <a:lnTo>
                    <a:pt x="0" y="10"/>
                  </a:lnTo>
                  <a:lnTo>
                    <a:pt x="19" y="74"/>
                  </a:lnTo>
                  <a:lnTo>
                    <a:pt x="47" y="176"/>
                  </a:lnTo>
                  <a:lnTo>
                    <a:pt x="80" y="154"/>
                  </a:lnTo>
                  <a:lnTo>
                    <a:pt x="80" y="154"/>
                  </a:lnTo>
                  <a:lnTo>
                    <a:pt x="80" y="154"/>
                  </a:lnTo>
                  <a:lnTo>
                    <a:pt x="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36" name="Freeform 58"/>
            <p:cNvSpPr/>
            <p:nvPr/>
          </p:nvSpPr>
          <p:spPr bwMode="auto">
            <a:xfrm>
              <a:off x="4993046" y="3297620"/>
              <a:ext cx="30163" cy="101600"/>
            </a:xfrm>
            <a:custGeom>
              <a:avLst/>
              <a:gdLst>
                <a:gd name="T0" fmla="*/ 0 w 19"/>
                <a:gd name="T1" fmla="*/ 0 h 64"/>
                <a:gd name="T2" fmla="*/ 0 w 19"/>
                <a:gd name="T3" fmla="*/ 0 h 64"/>
                <a:gd name="T4" fmla="*/ 19 w 19"/>
                <a:gd name="T5" fmla="*/ 64 h 64"/>
                <a:gd name="T6" fmla="*/ 0 w 19"/>
                <a:gd name="T7" fmla="*/ 0 h 64"/>
              </a:gdLst>
              <a:ahLst/>
              <a:cxnLst>
                <a:cxn ang="0">
                  <a:pos x="T0" y="T1"/>
                </a:cxn>
                <a:cxn ang="0">
                  <a:pos x="T2" y="T3"/>
                </a:cxn>
                <a:cxn ang="0">
                  <a:pos x="T4" y="T5"/>
                </a:cxn>
                <a:cxn ang="0">
                  <a:pos x="T6" y="T7"/>
                </a:cxn>
              </a:cxnLst>
              <a:rect l="0" t="0" r="r" b="b"/>
              <a:pathLst>
                <a:path w="19" h="64">
                  <a:moveTo>
                    <a:pt x="0" y="0"/>
                  </a:moveTo>
                  <a:lnTo>
                    <a:pt x="0" y="0"/>
                  </a:lnTo>
                  <a:lnTo>
                    <a:pt x="19" y="64"/>
                  </a:lnTo>
                  <a:lnTo>
                    <a:pt x="0" y="0"/>
                  </a:lnTo>
                  <a:close/>
                </a:path>
              </a:pathLst>
            </a:custGeom>
            <a:solidFill>
              <a:srgbClr val="ED7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37" name="Freeform 59"/>
            <p:cNvSpPr/>
            <p:nvPr/>
          </p:nvSpPr>
          <p:spPr bwMode="auto">
            <a:xfrm>
              <a:off x="4993046" y="3297620"/>
              <a:ext cx="30163" cy="101600"/>
            </a:xfrm>
            <a:custGeom>
              <a:avLst/>
              <a:gdLst>
                <a:gd name="T0" fmla="*/ 0 w 19"/>
                <a:gd name="T1" fmla="*/ 0 h 64"/>
                <a:gd name="T2" fmla="*/ 0 w 19"/>
                <a:gd name="T3" fmla="*/ 0 h 64"/>
                <a:gd name="T4" fmla="*/ 19 w 19"/>
                <a:gd name="T5" fmla="*/ 64 h 64"/>
                <a:gd name="T6" fmla="*/ 0 w 19"/>
                <a:gd name="T7" fmla="*/ 0 h 64"/>
              </a:gdLst>
              <a:ahLst/>
              <a:cxnLst>
                <a:cxn ang="0">
                  <a:pos x="T0" y="T1"/>
                </a:cxn>
                <a:cxn ang="0">
                  <a:pos x="T2" y="T3"/>
                </a:cxn>
                <a:cxn ang="0">
                  <a:pos x="T4" y="T5"/>
                </a:cxn>
                <a:cxn ang="0">
                  <a:pos x="T6" y="T7"/>
                </a:cxn>
              </a:cxnLst>
              <a:rect l="0" t="0" r="r" b="b"/>
              <a:pathLst>
                <a:path w="19" h="64">
                  <a:moveTo>
                    <a:pt x="0" y="0"/>
                  </a:moveTo>
                  <a:lnTo>
                    <a:pt x="0" y="0"/>
                  </a:lnTo>
                  <a:lnTo>
                    <a:pt x="19" y="64"/>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38" name="Freeform 60"/>
            <p:cNvSpPr>
              <a:spLocks noEditPoints="1"/>
            </p:cNvSpPr>
            <p:nvPr/>
          </p:nvSpPr>
          <p:spPr bwMode="auto">
            <a:xfrm>
              <a:off x="3354746" y="4027870"/>
              <a:ext cx="82550" cy="6350"/>
            </a:xfrm>
            <a:custGeom>
              <a:avLst/>
              <a:gdLst>
                <a:gd name="T0" fmla="*/ 0 w 22"/>
                <a:gd name="T1" fmla="*/ 2 h 2"/>
                <a:gd name="T2" fmla="*/ 0 w 22"/>
                <a:gd name="T3" fmla="*/ 2 h 2"/>
                <a:gd name="T4" fmla="*/ 0 w 22"/>
                <a:gd name="T5" fmla="*/ 2 h 2"/>
                <a:gd name="T6" fmla="*/ 22 w 22"/>
                <a:gd name="T7" fmla="*/ 0 h 2"/>
                <a:gd name="T8" fmla="*/ 22 w 22"/>
                <a:gd name="T9" fmla="*/ 0 h 2"/>
                <a:gd name="T10" fmla="*/ 2 w 22"/>
                <a:gd name="T11" fmla="*/ 2 h 2"/>
                <a:gd name="T12" fmla="*/ 0 w 22"/>
                <a:gd name="T13" fmla="*/ 2 h 2"/>
                <a:gd name="T14" fmla="*/ 2 w 22"/>
                <a:gd name="T15" fmla="*/ 2 h 2"/>
                <a:gd name="T16" fmla="*/ 22 w 22"/>
                <a:gd name="T17" fmla="*/ 0 h 2"/>
                <a:gd name="T18" fmla="*/ 22 w 22"/>
                <a:gd name="T19" fmla="*/ 0 h 2"/>
                <a:gd name="T20" fmla="*/ 22 w 2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
                  <a:moveTo>
                    <a:pt x="0" y="2"/>
                  </a:moveTo>
                  <a:cubicBezTo>
                    <a:pt x="0" y="2"/>
                    <a:pt x="0" y="2"/>
                    <a:pt x="0" y="2"/>
                  </a:cubicBezTo>
                  <a:cubicBezTo>
                    <a:pt x="0" y="2"/>
                    <a:pt x="0" y="2"/>
                    <a:pt x="0" y="2"/>
                  </a:cubicBezTo>
                  <a:moveTo>
                    <a:pt x="22" y="0"/>
                  </a:moveTo>
                  <a:cubicBezTo>
                    <a:pt x="22" y="0"/>
                    <a:pt x="22" y="0"/>
                    <a:pt x="22" y="0"/>
                  </a:cubicBezTo>
                  <a:cubicBezTo>
                    <a:pt x="15" y="1"/>
                    <a:pt x="8" y="2"/>
                    <a:pt x="2" y="2"/>
                  </a:cubicBezTo>
                  <a:cubicBezTo>
                    <a:pt x="1" y="2"/>
                    <a:pt x="1" y="2"/>
                    <a:pt x="0" y="2"/>
                  </a:cubicBezTo>
                  <a:cubicBezTo>
                    <a:pt x="1" y="2"/>
                    <a:pt x="1" y="2"/>
                    <a:pt x="2" y="2"/>
                  </a:cubicBezTo>
                  <a:cubicBezTo>
                    <a:pt x="8" y="2"/>
                    <a:pt x="15" y="1"/>
                    <a:pt x="22" y="0"/>
                  </a:cubicBezTo>
                  <a:cubicBezTo>
                    <a:pt x="22" y="0"/>
                    <a:pt x="22" y="0"/>
                    <a:pt x="22" y="0"/>
                  </a:cubicBezTo>
                  <a:cubicBezTo>
                    <a:pt x="22" y="0"/>
                    <a:pt x="22" y="0"/>
                    <a:pt x="22" y="0"/>
                  </a:cubicBezTo>
                </a:path>
              </a:pathLst>
            </a:custGeom>
            <a:solidFill>
              <a:srgbClr val="EE88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39" name="Freeform 61"/>
            <p:cNvSpPr/>
            <p:nvPr/>
          </p:nvSpPr>
          <p:spPr bwMode="auto">
            <a:xfrm>
              <a:off x="3110271" y="3775457"/>
              <a:ext cx="327025" cy="258763"/>
            </a:xfrm>
            <a:custGeom>
              <a:avLst/>
              <a:gdLst>
                <a:gd name="T0" fmla="*/ 67 w 87"/>
                <a:gd name="T1" fmla="*/ 0 h 69"/>
                <a:gd name="T2" fmla="*/ 0 w 87"/>
                <a:gd name="T3" fmla="*/ 20 h 69"/>
                <a:gd name="T4" fmla="*/ 65 w 87"/>
                <a:gd name="T5" fmla="*/ 69 h 69"/>
                <a:gd name="T6" fmla="*/ 65 w 87"/>
                <a:gd name="T7" fmla="*/ 69 h 69"/>
                <a:gd name="T8" fmla="*/ 65 w 87"/>
                <a:gd name="T9" fmla="*/ 69 h 69"/>
                <a:gd name="T10" fmla="*/ 67 w 87"/>
                <a:gd name="T11" fmla="*/ 69 h 69"/>
                <a:gd name="T12" fmla="*/ 87 w 87"/>
                <a:gd name="T13" fmla="*/ 67 h 69"/>
                <a:gd name="T14" fmla="*/ 87 w 87"/>
                <a:gd name="T15" fmla="*/ 67 h 69"/>
                <a:gd name="T16" fmla="*/ 86 w 87"/>
                <a:gd name="T17" fmla="*/ 65 h 69"/>
                <a:gd name="T18" fmla="*/ 86 w 87"/>
                <a:gd name="T19" fmla="*/ 65 h 69"/>
                <a:gd name="T20" fmla="*/ 86 w 87"/>
                <a:gd name="T21" fmla="*/ 65 h 69"/>
                <a:gd name="T22" fmla="*/ 84 w 87"/>
                <a:gd name="T23" fmla="*/ 57 h 69"/>
                <a:gd name="T24" fmla="*/ 84 w 87"/>
                <a:gd name="T25" fmla="*/ 57 h 69"/>
                <a:gd name="T26" fmla="*/ 83 w 87"/>
                <a:gd name="T27" fmla="*/ 55 h 69"/>
                <a:gd name="T28" fmla="*/ 82 w 87"/>
                <a:gd name="T29" fmla="*/ 50 h 69"/>
                <a:gd name="T30" fmla="*/ 69 w 87"/>
                <a:gd name="T31" fmla="*/ 8 h 69"/>
                <a:gd name="T32" fmla="*/ 69 w 87"/>
                <a:gd name="T33" fmla="*/ 8 h 69"/>
                <a:gd name="T34" fmla="*/ 69 w 87"/>
                <a:gd name="T35" fmla="*/ 8 h 69"/>
                <a:gd name="T36" fmla="*/ 67 w 87"/>
                <a:gd name="T37" fmla="*/ 1 h 69"/>
                <a:gd name="T38" fmla="*/ 67 w 87"/>
                <a:gd name="T39" fmla="*/ 1 h 69"/>
                <a:gd name="T40" fmla="*/ 67 w 87"/>
                <a:gd name="T41" fmla="*/ 0 h 69"/>
                <a:gd name="T42" fmla="*/ 67 w 87"/>
                <a:gd name="T43" fmla="*/ 0 h 69"/>
                <a:gd name="T44" fmla="*/ 67 w 87"/>
                <a:gd name="T4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7" h="69">
                  <a:moveTo>
                    <a:pt x="67" y="0"/>
                  </a:moveTo>
                  <a:cubicBezTo>
                    <a:pt x="0" y="20"/>
                    <a:pt x="0" y="20"/>
                    <a:pt x="0" y="20"/>
                  </a:cubicBezTo>
                  <a:cubicBezTo>
                    <a:pt x="9" y="49"/>
                    <a:pt x="36" y="69"/>
                    <a:pt x="65" y="69"/>
                  </a:cubicBezTo>
                  <a:cubicBezTo>
                    <a:pt x="65" y="69"/>
                    <a:pt x="65" y="69"/>
                    <a:pt x="65" y="69"/>
                  </a:cubicBezTo>
                  <a:cubicBezTo>
                    <a:pt x="65" y="69"/>
                    <a:pt x="65" y="69"/>
                    <a:pt x="65" y="69"/>
                  </a:cubicBezTo>
                  <a:cubicBezTo>
                    <a:pt x="66" y="69"/>
                    <a:pt x="66" y="69"/>
                    <a:pt x="67" y="69"/>
                  </a:cubicBezTo>
                  <a:cubicBezTo>
                    <a:pt x="73" y="69"/>
                    <a:pt x="80" y="68"/>
                    <a:pt x="87" y="67"/>
                  </a:cubicBezTo>
                  <a:cubicBezTo>
                    <a:pt x="87" y="67"/>
                    <a:pt x="87" y="67"/>
                    <a:pt x="87" y="67"/>
                  </a:cubicBezTo>
                  <a:cubicBezTo>
                    <a:pt x="86" y="66"/>
                    <a:pt x="86" y="66"/>
                    <a:pt x="86" y="65"/>
                  </a:cubicBezTo>
                  <a:cubicBezTo>
                    <a:pt x="86" y="65"/>
                    <a:pt x="86" y="65"/>
                    <a:pt x="86" y="65"/>
                  </a:cubicBezTo>
                  <a:cubicBezTo>
                    <a:pt x="86" y="65"/>
                    <a:pt x="86" y="65"/>
                    <a:pt x="86" y="65"/>
                  </a:cubicBezTo>
                  <a:cubicBezTo>
                    <a:pt x="84" y="57"/>
                    <a:pt x="84" y="57"/>
                    <a:pt x="84" y="57"/>
                  </a:cubicBezTo>
                  <a:cubicBezTo>
                    <a:pt x="84" y="57"/>
                    <a:pt x="84" y="57"/>
                    <a:pt x="84" y="57"/>
                  </a:cubicBezTo>
                  <a:cubicBezTo>
                    <a:pt x="83" y="55"/>
                    <a:pt x="83" y="55"/>
                    <a:pt x="83" y="55"/>
                  </a:cubicBezTo>
                  <a:cubicBezTo>
                    <a:pt x="82" y="50"/>
                    <a:pt x="82" y="50"/>
                    <a:pt x="82" y="50"/>
                  </a:cubicBezTo>
                  <a:cubicBezTo>
                    <a:pt x="69" y="8"/>
                    <a:pt x="69" y="8"/>
                    <a:pt x="69" y="8"/>
                  </a:cubicBezTo>
                  <a:cubicBezTo>
                    <a:pt x="69" y="8"/>
                    <a:pt x="69" y="8"/>
                    <a:pt x="69" y="8"/>
                  </a:cubicBezTo>
                  <a:cubicBezTo>
                    <a:pt x="69" y="8"/>
                    <a:pt x="69" y="8"/>
                    <a:pt x="69" y="8"/>
                  </a:cubicBezTo>
                  <a:cubicBezTo>
                    <a:pt x="67" y="1"/>
                    <a:pt x="67" y="1"/>
                    <a:pt x="67" y="1"/>
                  </a:cubicBezTo>
                  <a:cubicBezTo>
                    <a:pt x="67" y="1"/>
                    <a:pt x="67" y="1"/>
                    <a:pt x="67" y="1"/>
                  </a:cubicBezTo>
                  <a:cubicBezTo>
                    <a:pt x="67" y="0"/>
                    <a:pt x="67" y="0"/>
                    <a:pt x="67" y="0"/>
                  </a:cubicBezTo>
                  <a:cubicBezTo>
                    <a:pt x="67" y="0"/>
                    <a:pt x="67" y="0"/>
                    <a:pt x="67" y="0"/>
                  </a:cubicBezTo>
                  <a:cubicBezTo>
                    <a:pt x="67" y="0"/>
                    <a:pt x="67" y="0"/>
                    <a:pt x="67" y="0"/>
                  </a:cubicBezTo>
                </a:path>
              </a:pathLst>
            </a:custGeom>
            <a:solidFill>
              <a:schemeClr val="bg1">
                <a:lumMod val="85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40" name="Freeform 62"/>
            <p:cNvSpPr>
              <a:spLocks noEditPoints="1"/>
            </p:cNvSpPr>
            <p:nvPr/>
          </p:nvSpPr>
          <p:spPr bwMode="auto">
            <a:xfrm>
              <a:off x="3362683" y="3775457"/>
              <a:ext cx="74613" cy="252413"/>
            </a:xfrm>
            <a:custGeom>
              <a:avLst/>
              <a:gdLst>
                <a:gd name="T0" fmla="*/ 19 w 20"/>
                <a:gd name="T1" fmla="*/ 65 h 67"/>
                <a:gd name="T2" fmla="*/ 20 w 20"/>
                <a:gd name="T3" fmla="*/ 67 h 67"/>
                <a:gd name="T4" fmla="*/ 20 w 20"/>
                <a:gd name="T5" fmla="*/ 67 h 67"/>
                <a:gd name="T6" fmla="*/ 20 w 20"/>
                <a:gd name="T7" fmla="*/ 67 h 67"/>
                <a:gd name="T8" fmla="*/ 19 w 20"/>
                <a:gd name="T9" fmla="*/ 65 h 67"/>
                <a:gd name="T10" fmla="*/ 19 w 20"/>
                <a:gd name="T11" fmla="*/ 65 h 67"/>
                <a:gd name="T12" fmla="*/ 19 w 20"/>
                <a:gd name="T13" fmla="*/ 65 h 67"/>
                <a:gd name="T14" fmla="*/ 19 w 20"/>
                <a:gd name="T15" fmla="*/ 65 h 67"/>
                <a:gd name="T16" fmla="*/ 19 w 20"/>
                <a:gd name="T17" fmla="*/ 65 h 67"/>
                <a:gd name="T18" fmla="*/ 0 w 20"/>
                <a:gd name="T19" fmla="*/ 0 h 67"/>
                <a:gd name="T20" fmla="*/ 0 w 20"/>
                <a:gd name="T21" fmla="*/ 0 h 67"/>
                <a:gd name="T22" fmla="*/ 0 w 20"/>
                <a:gd name="T23" fmla="*/ 0 h 67"/>
                <a:gd name="T24" fmla="*/ 0 w 20"/>
                <a:gd name="T25"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67">
                  <a:moveTo>
                    <a:pt x="19" y="65"/>
                  </a:moveTo>
                  <a:cubicBezTo>
                    <a:pt x="19" y="66"/>
                    <a:pt x="19" y="66"/>
                    <a:pt x="20" y="67"/>
                  </a:cubicBezTo>
                  <a:cubicBezTo>
                    <a:pt x="20" y="67"/>
                    <a:pt x="20" y="67"/>
                    <a:pt x="20" y="67"/>
                  </a:cubicBezTo>
                  <a:cubicBezTo>
                    <a:pt x="20" y="67"/>
                    <a:pt x="20" y="67"/>
                    <a:pt x="20" y="67"/>
                  </a:cubicBezTo>
                  <a:cubicBezTo>
                    <a:pt x="19" y="66"/>
                    <a:pt x="19" y="66"/>
                    <a:pt x="19" y="65"/>
                  </a:cubicBezTo>
                  <a:moveTo>
                    <a:pt x="19" y="65"/>
                  </a:moveTo>
                  <a:cubicBezTo>
                    <a:pt x="19" y="65"/>
                    <a:pt x="19" y="65"/>
                    <a:pt x="19" y="65"/>
                  </a:cubicBezTo>
                  <a:cubicBezTo>
                    <a:pt x="19" y="65"/>
                    <a:pt x="19" y="65"/>
                    <a:pt x="19" y="65"/>
                  </a:cubicBezTo>
                  <a:cubicBezTo>
                    <a:pt x="19" y="65"/>
                    <a:pt x="19" y="65"/>
                    <a:pt x="19" y="65"/>
                  </a:cubicBezTo>
                  <a:moveTo>
                    <a:pt x="0" y="0"/>
                  </a:moveTo>
                  <a:cubicBezTo>
                    <a:pt x="0" y="0"/>
                    <a:pt x="0" y="0"/>
                    <a:pt x="0" y="0"/>
                  </a:cubicBezTo>
                  <a:cubicBezTo>
                    <a:pt x="0" y="0"/>
                    <a:pt x="0" y="0"/>
                    <a:pt x="0" y="0"/>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41" name="Freeform 63"/>
            <p:cNvSpPr/>
            <p:nvPr/>
          </p:nvSpPr>
          <p:spPr bwMode="auto">
            <a:xfrm>
              <a:off x="3418246" y="3962782"/>
              <a:ext cx="4763" cy="19050"/>
            </a:xfrm>
            <a:custGeom>
              <a:avLst/>
              <a:gdLst>
                <a:gd name="T0" fmla="*/ 0 w 3"/>
                <a:gd name="T1" fmla="*/ 0 h 12"/>
                <a:gd name="T2" fmla="*/ 0 w 3"/>
                <a:gd name="T3" fmla="*/ 0 h 12"/>
                <a:gd name="T4" fmla="*/ 3 w 3"/>
                <a:gd name="T5" fmla="*/ 12 h 12"/>
                <a:gd name="T6" fmla="*/ 0 w 3"/>
                <a:gd name="T7" fmla="*/ 0 h 12"/>
                <a:gd name="T8" fmla="*/ 0 w 3"/>
                <a:gd name="T9" fmla="*/ 0 h 12"/>
              </a:gdLst>
              <a:ahLst/>
              <a:cxnLst>
                <a:cxn ang="0">
                  <a:pos x="T0" y="T1"/>
                </a:cxn>
                <a:cxn ang="0">
                  <a:pos x="T2" y="T3"/>
                </a:cxn>
                <a:cxn ang="0">
                  <a:pos x="T4" y="T5"/>
                </a:cxn>
                <a:cxn ang="0">
                  <a:pos x="T6" y="T7"/>
                </a:cxn>
                <a:cxn ang="0">
                  <a:pos x="T8" y="T9"/>
                </a:cxn>
              </a:cxnLst>
              <a:rect l="0" t="0" r="r" b="b"/>
              <a:pathLst>
                <a:path w="3" h="12">
                  <a:moveTo>
                    <a:pt x="0" y="0"/>
                  </a:moveTo>
                  <a:lnTo>
                    <a:pt x="0" y="0"/>
                  </a:lnTo>
                  <a:lnTo>
                    <a:pt x="3" y="12"/>
                  </a:lnTo>
                  <a:lnTo>
                    <a:pt x="0" y="0"/>
                  </a:lnTo>
                  <a:lnTo>
                    <a:pt x="0" y="0"/>
                  </a:lnTo>
                  <a:close/>
                </a:path>
              </a:pathLst>
            </a:custGeom>
            <a:solidFill>
              <a:srgbClr val="B5252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42" name="Freeform 64"/>
            <p:cNvSpPr/>
            <p:nvPr/>
          </p:nvSpPr>
          <p:spPr bwMode="auto">
            <a:xfrm>
              <a:off x="3418246" y="3962782"/>
              <a:ext cx="4763" cy="19050"/>
            </a:xfrm>
            <a:custGeom>
              <a:avLst/>
              <a:gdLst>
                <a:gd name="T0" fmla="*/ 0 w 3"/>
                <a:gd name="T1" fmla="*/ 0 h 12"/>
                <a:gd name="T2" fmla="*/ 0 w 3"/>
                <a:gd name="T3" fmla="*/ 0 h 12"/>
                <a:gd name="T4" fmla="*/ 3 w 3"/>
                <a:gd name="T5" fmla="*/ 12 h 12"/>
                <a:gd name="T6" fmla="*/ 0 w 3"/>
                <a:gd name="T7" fmla="*/ 0 h 12"/>
                <a:gd name="T8" fmla="*/ 0 w 3"/>
                <a:gd name="T9" fmla="*/ 0 h 12"/>
              </a:gdLst>
              <a:ahLst/>
              <a:cxnLst>
                <a:cxn ang="0">
                  <a:pos x="T0" y="T1"/>
                </a:cxn>
                <a:cxn ang="0">
                  <a:pos x="T2" y="T3"/>
                </a:cxn>
                <a:cxn ang="0">
                  <a:pos x="T4" y="T5"/>
                </a:cxn>
                <a:cxn ang="0">
                  <a:pos x="T6" y="T7"/>
                </a:cxn>
                <a:cxn ang="0">
                  <a:pos x="T8" y="T9"/>
                </a:cxn>
              </a:cxnLst>
              <a:rect l="0" t="0" r="r" b="b"/>
              <a:pathLst>
                <a:path w="3" h="12">
                  <a:moveTo>
                    <a:pt x="0" y="0"/>
                  </a:moveTo>
                  <a:lnTo>
                    <a:pt x="0" y="0"/>
                  </a:lnTo>
                  <a:lnTo>
                    <a:pt x="3" y="12"/>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43" name="Freeform 69"/>
            <p:cNvSpPr>
              <a:spLocks noEditPoints="1"/>
            </p:cNvSpPr>
            <p:nvPr/>
          </p:nvSpPr>
          <p:spPr bwMode="auto">
            <a:xfrm>
              <a:off x="5053371" y="3561145"/>
              <a:ext cx="153988" cy="563563"/>
            </a:xfrm>
            <a:custGeom>
              <a:avLst/>
              <a:gdLst>
                <a:gd name="T0" fmla="*/ 0 w 41"/>
                <a:gd name="T1" fmla="*/ 141 h 150"/>
                <a:gd name="T2" fmla="*/ 16 w 41"/>
                <a:gd name="T3" fmla="*/ 150 h 150"/>
                <a:gd name="T4" fmla="*/ 0 w 41"/>
                <a:gd name="T5" fmla="*/ 141 h 150"/>
                <a:gd name="T6" fmla="*/ 0 w 41"/>
                <a:gd name="T7" fmla="*/ 141 h 150"/>
                <a:gd name="T8" fmla="*/ 0 w 41"/>
                <a:gd name="T9" fmla="*/ 141 h 150"/>
                <a:gd name="T10" fmla="*/ 0 w 41"/>
                <a:gd name="T11" fmla="*/ 141 h 150"/>
                <a:gd name="T12" fmla="*/ 4 w 41"/>
                <a:gd name="T13" fmla="*/ 0 h 150"/>
                <a:gd name="T14" fmla="*/ 4 w 41"/>
                <a:gd name="T15" fmla="*/ 0 h 150"/>
                <a:gd name="T16" fmla="*/ 40 w 41"/>
                <a:gd name="T17" fmla="*/ 121 h 150"/>
                <a:gd name="T18" fmla="*/ 39 w 41"/>
                <a:gd name="T19" fmla="*/ 135 h 150"/>
                <a:gd name="T20" fmla="*/ 40 w 41"/>
                <a:gd name="T21" fmla="*/ 121 h 150"/>
                <a:gd name="T22" fmla="*/ 4 w 41"/>
                <a:gd name="T23" fmla="*/ 0 h 150"/>
                <a:gd name="T24" fmla="*/ 4 w 41"/>
                <a:gd name="T25"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150">
                  <a:moveTo>
                    <a:pt x="0" y="141"/>
                  </a:moveTo>
                  <a:cubicBezTo>
                    <a:pt x="4" y="146"/>
                    <a:pt x="10" y="149"/>
                    <a:pt x="16" y="150"/>
                  </a:cubicBezTo>
                  <a:cubicBezTo>
                    <a:pt x="10" y="149"/>
                    <a:pt x="4" y="146"/>
                    <a:pt x="0" y="141"/>
                  </a:cubicBezTo>
                  <a:moveTo>
                    <a:pt x="0" y="141"/>
                  </a:moveTo>
                  <a:cubicBezTo>
                    <a:pt x="0" y="141"/>
                    <a:pt x="0" y="141"/>
                    <a:pt x="0" y="141"/>
                  </a:cubicBezTo>
                  <a:cubicBezTo>
                    <a:pt x="0" y="141"/>
                    <a:pt x="0" y="141"/>
                    <a:pt x="0" y="141"/>
                  </a:cubicBezTo>
                  <a:moveTo>
                    <a:pt x="4" y="0"/>
                  </a:moveTo>
                  <a:cubicBezTo>
                    <a:pt x="4" y="0"/>
                    <a:pt x="4" y="0"/>
                    <a:pt x="4" y="0"/>
                  </a:cubicBezTo>
                  <a:cubicBezTo>
                    <a:pt x="40" y="121"/>
                    <a:pt x="40" y="121"/>
                    <a:pt x="40" y="121"/>
                  </a:cubicBezTo>
                  <a:cubicBezTo>
                    <a:pt x="41" y="126"/>
                    <a:pt x="41" y="131"/>
                    <a:pt x="39" y="135"/>
                  </a:cubicBezTo>
                  <a:cubicBezTo>
                    <a:pt x="41" y="131"/>
                    <a:pt x="41" y="126"/>
                    <a:pt x="40" y="121"/>
                  </a:cubicBezTo>
                  <a:cubicBezTo>
                    <a:pt x="4" y="0"/>
                    <a:pt x="4" y="0"/>
                    <a:pt x="4" y="0"/>
                  </a:cubicBezTo>
                  <a:cubicBezTo>
                    <a:pt x="4" y="0"/>
                    <a:pt x="4" y="0"/>
                    <a:pt x="4" y="0"/>
                  </a:cubicBezTo>
                </a:path>
              </a:pathLst>
            </a:custGeom>
            <a:solidFill>
              <a:srgbClr val="F763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44" name="Freeform 70"/>
            <p:cNvSpPr/>
            <p:nvPr/>
          </p:nvSpPr>
          <p:spPr bwMode="auto">
            <a:xfrm>
              <a:off x="5023208" y="3399220"/>
              <a:ext cx="44450" cy="161925"/>
            </a:xfrm>
            <a:custGeom>
              <a:avLst/>
              <a:gdLst>
                <a:gd name="T0" fmla="*/ 0 w 28"/>
                <a:gd name="T1" fmla="*/ 0 h 102"/>
                <a:gd name="T2" fmla="*/ 28 w 28"/>
                <a:gd name="T3" fmla="*/ 102 h 102"/>
                <a:gd name="T4" fmla="*/ 28 w 28"/>
                <a:gd name="T5" fmla="*/ 102 h 102"/>
                <a:gd name="T6" fmla="*/ 0 w 28"/>
                <a:gd name="T7" fmla="*/ 0 h 102"/>
              </a:gdLst>
              <a:ahLst/>
              <a:cxnLst>
                <a:cxn ang="0">
                  <a:pos x="T0" y="T1"/>
                </a:cxn>
                <a:cxn ang="0">
                  <a:pos x="T2" y="T3"/>
                </a:cxn>
                <a:cxn ang="0">
                  <a:pos x="T4" y="T5"/>
                </a:cxn>
                <a:cxn ang="0">
                  <a:pos x="T6" y="T7"/>
                </a:cxn>
              </a:cxnLst>
              <a:rect l="0" t="0" r="r" b="b"/>
              <a:pathLst>
                <a:path w="28" h="102">
                  <a:moveTo>
                    <a:pt x="0" y="0"/>
                  </a:moveTo>
                  <a:lnTo>
                    <a:pt x="28" y="102"/>
                  </a:lnTo>
                  <a:lnTo>
                    <a:pt x="28" y="102"/>
                  </a:lnTo>
                  <a:lnTo>
                    <a:pt x="0" y="0"/>
                  </a:lnTo>
                  <a:close/>
                </a:path>
              </a:pathLst>
            </a:custGeom>
            <a:solidFill>
              <a:srgbClr val="FAAF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45" name="Freeform 71"/>
            <p:cNvSpPr/>
            <p:nvPr/>
          </p:nvSpPr>
          <p:spPr bwMode="auto">
            <a:xfrm>
              <a:off x="5023208" y="3399220"/>
              <a:ext cx="44450" cy="161925"/>
            </a:xfrm>
            <a:custGeom>
              <a:avLst/>
              <a:gdLst>
                <a:gd name="T0" fmla="*/ 0 w 28"/>
                <a:gd name="T1" fmla="*/ 0 h 102"/>
                <a:gd name="T2" fmla="*/ 28 w 28"/>
                <a:gd name="T3" fmla="*/ 102 h 102"/>
                <a:gd name="T4" fmla="*/ 28 w 28"/>
                <a:gd name="T5" fmla="*/ 102 h 102"/>
                <a:gd name="T6" fmla="*/ 0 w 28"/>
                <a:gd name="T7" fmla="*/ 0 h 102"/>
              </a:gdLst>
              <a:ahLst/>
              <a:cxnLst>
                <a:cxn ang="0">
                  <a:pos x="T0" y="T1"/>
                </a:cxn>
                <a:cxn ang="0">
                  <a:pos x="T2" y="T3"/>
                </a:cxn>
                <a:cxn ang="0">
                  <a:pos x="T4" y="T5"/>
                </a:cxn>
                <a:cxn ang="0">
                  <a:pos x="T6" y="T7"/>
                </a:cxn>
              </a:cxnLst>
              <a:rect l="0" t="0" r="r" b="b"/>
              <a:pathLst>
                <a:path w="28" h="102">
                  <a:moveTo>
                    <a:pt x="0" y="0"/>
                  </a:moveTo>
                  <a:lnTo>
                    <a:pt x="28" y="102"/>
                  </a:lnTo>
                  <a:lnTo>
                    <a:pt x="28" y="10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46" name="Freeform 72"/>
            <p:cNvSpPr/>
            <p:nvPr/>
          </p:nvSpPr>
          <p:spPr bwMode="auto">
            <a:xfrm>
              <a:off x="4827946" y="3297620"/>
              <a:ext cx="379413" cy="827088"/>
            </a:xfrm>
            <a:custGeom>
              <a:avLst/>
              <a:gdLst>
                <a:gd name="T0" fmla="*/ 44 w 101"/>
                <a:gd name="T1" fmla="*/ 0 h 220"/>
                <a:gd name="T2" fmla="*/ 0 w 101"/>
                <a:gd name="T3" fmla="*/ 13 h 220"/>
                <a:gd name="T4" fmla="*/ 2 w 101"/>
                <a:gd name="T5" fmla="*/ 18 h 220"/>
                <a:gd name="T6" fmla="*/ 56 w 101"/>
                <a:gd name="T7" fmla="*/ 204 h 220"/>
                <a:gd name="T8" fmla="*/ 56 w 101"/>
                <a:gd name="T9" fmla="*/ 204 h 220"/>
                <a:gd name="T10" fmla="*/ 60 w 101"/>
                <a:gd name="T11" fmla="*/ 211 h 220"/>
                <a:gd name="T12" fmla="*/ 60 w 101"/>
                <a:gd name="T13" fmla="*/ 211 h 220"/>
                <a:gd name="T14" fmla="*/ 60 w 101"/>
                <a:gd name="T15" fmla="*/ 211 h 220"/>
                <a:gd name="T16" fmla="*/ 76 w 101"/>
                <a:gd name="T17" fmla="*/ 220 h 220"/>
                <a:gd name="T18" fmla="*/ 78 w 101"/>
                <a:gd name="T19" fmla="*/ 220 h 220"/>
                <a:gd name="T20" fmla="*/ 78 w 101"/>
                <a:gd name="T21" fmla="*/ 220 h 220"/>
                <a:gd name="T22" fmla="*/ 84 w 101"/>
                <a:gd name="T23" fmla="*/ 219 h 220"/>
                <a:gd name="T24" fmla="*/ 99 w 101"/>
                <a:gd name="T25" fmla="*/ 205 h 220"/>
                <a:gd name="T26" fmla="*/ 100 w 101"/>
                <a:gd name="T27" fmla="*/ 191 h 220"/>
                <a:gd name="T28" fmla="*/ 64 w 101"/>
                <a:gd name="T29" fmla="*/ 70 h 220"/>
                <a:gd name="T30" fmla="*/ 52 w 101"/>
                <a:gd name="T31" fmla="*/ 27 h 220"/>
                <a:gd name="T32" fmla="*/ 44 w 101"/>
                <a:gd name="T33"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1" h="220">
                  <a:moveTo>
                    <a:pt x="44" y="0"/>
                  </a:moveTo>
                  <a:cubicBezTo>
                    <a:pt x="0" y="13"/>
                    <a:pt x="0" y="13"/>
                    <a:pt x="0" y="13"/>
                  </a:cubicBezTo>
                  <a:cubicBezTo>
                    <a:pt x="2" y="18"/>
                    <a:pt x="2" y="18"/>
                    <a:pt x="2" y="18"/>
                  </a:cubicBezTo>
                  <a:cubicBezTo>
                    <a:pt x="56" y="204"/>
                    <a:pt x="56" y="204"/>
                    <a:pt x="56" y="204"/>
                  </a:cubicBezTo>
                  <a:cubicBezTo>
                    <a:pt x="56" y="204"/>
                    <a:pt x="56" y="204"/>
                    <a:pt x="56" y="204"/>
                  </a:cubicBezTo>
                  <a:cubicBezTo>
                    <a:pt x="57" y="206"/>
                    <a:pt x="58" y="209"/>
                    <a:pt x="60" y="211"/>
                  </a:cubicBezTo>
                  <a:cubicBezTo>
                    <a:pt x="60" y="211"/>
                    <a:pt x="60" y="211"/>
                    <a:pt x="60" y="211"/>
                  </a:cubicBezTo>
                  <a:cubicBezTo>
                    <a:pt x="60" y="211"/>
                    <a:pt x="60" y="211"/>
                    <a:pt x="60" y="211"/>
                  </a:cubicBezTo>
                  <a:cubicBezTo>
                    <a:pt x="64" y="216"/>
                    <a:pt x="70" y="219"/>
                    <a:pt x="76" y="220"/>
                  </a:cubicBezTo>
                  <a:cubicBezTo>
                    <a:pt x="76" y="220"/>
                    <a:pt x="77" y="220"/>
                    <a:pt x="78" y="220"/>
                  </a:cubicBezTo>
                  <a:cubicBezTo>
                    <a:pt x="78" y="220"/>
                    <a:pt x="78" y="220"/>
                    <a:pt x="78" y="220"/>
                  </a:cubicBezTo>
                  <a:cubicBezTo>
                    <a:pt x="80" y="220"/>
                    <a:pt x="82" y="219"/>
                    <a:pt x="84" y="219"/>
                  </a:cubicBezTo>
                  <a:cubicBezTo>
                    <a:pt x="91" y="217"/>
                    <a:pt x="97" y="212"/>
                    <a:pt x="99" y="205"/>
                  </a:cubicBezTo>
                  <a:cubicBezTo>
                    <a:pt x="101" y="201"/>
                    <a:pt x="101" y="196"/>
                    <a:pt x="100" y="191"/>
                  </a:cubicBezTo>
                  <a:cubicBezTo>
                    <a:pt x="64" y="70"/>
                    <a:pt x="64" y="70"/>
                    <a:pt x="64" y="70"/>
                  </a:cubicBezTo>
                  <a:cubicBezTo>
                    <a:pt x="52" y="27"/>
                    <a:pt x="52" y="27"/>
                    <a:pt x="52" y="27"/>
                  </a:cubicBezTo>
                  <a:cubicBezTo>
                    <a:pt x="44" y="0"/>
                    <a:pt x="44" y="0"/>
                    <a:pt x="44" y="0"/>
                  </a:cubicBezTo>
                </a:path>
              </a:pathLst>
            </a:custGeom>
            <a:solidFill>
              <a:schemeClr val="accent5"/>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47" name="Freeform 73"/>
            <p:cNvSpPr/>
            <p:nvPr/>
          </p:nvSpPr>
          <p:spPr bwMode="auto">
            <a:xfrm>
              <a:off x="4834296" y="3365882"/>
              <a:ext cx="203200" cy="698500"/>
            </a:xfrm>
            <a:custGeom>
              <a:avLst/>
              <a:gdLst>
                <a:gd name="T0" fmla="*/ 0 w 54"/>
                <a:gd name="T1" fmla="*/ 0 h 186"/>
                <a:gd name="T2" fmla="*/ 23 w 54"/>
                <a:gd name="T3" fmla="*/ 78 h 186"/>
                <a:gd name="T4" fmla="*/ 42 w 54"/>
                <a:gd name="T5" fmla="*/ 142 h 186"/>
                <a:gd name="T6" fmla="*/ 54 w 54"/>
                <a:gd name="T7" fmla="*/ 186 h 186"/>
                <a:gd name="T8" fmla="*/ 54 w 54"/>
                <a:gd name="T9" fmla="*/ 186 h 186"/>
                <a:gd name="T10" fmla="*/ 54 w 54"/>
                <a:gd name="T11" fmla="*/ 186 h 186"/>
                <a:gd name="T12" fmla="*/ 0 w 54"/>
                <a:gd name="T13" fmla="*/ 0 h 186"/>
              </a:gdLst>
              <a:ahLst/>
              <a:cxnLst>
                <a:cxn ang="0">
                  <a:pos x="T0" y="T1"/>
                </a:cxn>
                <a:cxn ang="0">
                  <a:pos x="T2" y="T3"/>
                </a:cxn>
                <a:cxn ang="0">
                  <a:pos x="T4" y="T5"/>
                </a:cxn>
                <a:cxn ang="0">
                  <a:pos x="T6" y="T7"/>
                </a:cxn>
                <a:cxn ang="0">
                  <a:pos x="T8" y="T9"/>
                </a:cxn>
                <a:cxn ang="0">
                  <a:pos x="T10" y="T11"/>
                </a:cxn>
                <a:cxn ang="0">
                  <a:pos x="T12" y="T13"/>
                </a:cxn>
              </a:cxnLst>
              <a:rect l="0" t="0" r="r" b="b"/>
              <a:pathLst>
                <a:path w="54" h="186">
                  <a:moveTo>
                    <a:pt x="0" y="0"/>
                  </a:moveTo>
                  <a:cubicBezTo>
                    <a:pt x="23" y="78"/>
                    <a:pt x="23" y="78"/>
                    <a:pt x="23" y="78"/>
                  </a:cubicBezTo>
                  <a:cubicBezTo>
                    <a:pt x="42" y="142"/>
                    <a:pt x="42" y="142"/>
                    <a:pt x="42" y="142"/>
                  </a:cubicBezTo>
                  <a:cubicBezTo>
                    <a:pt x="54" y="186"/>
                    <a:pt x="54" y="186"/>
                    <a:pt x="54" y="186"/>
                  </a:cubicBezTo>
                  <a:cubicBezTo>
                    <a:pt x="54" y="186"/>
                    <a:pt x="54" y="186"/>
                    <a:pt x="54" y="186"/>
                  </a:cubicBezTo>
                  <a:cubicBezTo>
                    <a:pt x="54" y="186"/>
                    <a:pt x="54" y="186"/>
                    <a:pt x="54" y="186"/>
                  </a:cubicBezTo>
                  <a:cubicBezTo>
                    <a:pt x="0" y="0"/>
                    <a:pt x="0" y="0"/>
                    <a:pt x="0" y="0"/>
                  </a:cubicBezTo>
                </a:path>
              </a:pathLst>
            </a:custGeom>
            <a:solidFill>
              <a:srgbClr val="ECA53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48" name="Freeform 74"/>
            <p:cNvSpPr/>
            <p:nvPr/>
          </p:nvSpPr>
          <p:spPr bwMode="auto">
            <a:xfrm>
              <a:off x="3832583" y="3635757"/>
              <a:ext cx="30163" cy="109538"/>
            </a:xfrm>
            <a:custGeom>
              <a:avLst/>
              <a:gdLst>
                <a:gd name="T0" fmla="*/ 0 w 19"/>
                <a:gd name="T1" fmla="*/ 0 h 69"/>
                <a:gd name="T2" fmla="*/ 0 w 19"/>
                <a:gd name="T3" fmla="*/ 0 h 69"/>
                <a:gd name="T4" fmla="*/ 19 w 19"/>
                <a:gd name="T5" fmla="*/ 69 h 69"/>
                <a:gd name="T6" fmla="*/ 0 w 19"/>
                <a:gd name="T7" fmla="*/ 0 h 69"/>
                <a:gd name="T8" fmla="*/ 0 w 19"/>
                <a:gd name="T9" fmla="*/ 0 h 69"/>
              </a:gdLst>
              <a:ahLst/>
              <a:cxnLst>
                <a:cxn ang="0">
                  <a:pos x="T0" y="T1"/>
                </a:cxn>
                <a:cxn ang="0">
                  <a:pos x="T2" y="T3"/>
                </a:cxn>
                <a:cxn ang="0">
                  <a:pos x="T4" y="T5"/>
                </a:cxn>
                <a:cxn ang="0">
                  <a:pos x="T6" y="T7"/>
                </a:cxn>
                <a:cxn ang="0">
                  <a:pos x="T8" y="T9"/>
                </a:cxn>
              </a:cxnLst>
              <a:rect l="0" t="0" r="r" b="b"/>
              <a:pathLst>
                <a:path w="19" h="69">
                  <a:moveTo>
                    <a:pt x="0" y="0"/>
                  </a:moveTo>
                  <a:lnTo>
                    <a:pt x="0" y="0"/>
                  </a:lnTo>
                  <a:lnTo>
                    <a:pt x="19" y="69"/>
                  </a:lnTo>
                  <a:lnTo>
                    <a:pt x="0" y="0"/>
                  </a:lnTo>
                  <a:lnTo>
                    <a:pt x="0" y="0"/>
                  </a:lnTo>
                  <a:close/>
                </a:path>
              </a:pathLst>
            </a:custGeom>
            <a:solidFill>
              <a:srgbClr val="F7631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49" name="Freeform 75"/>
            <p:cNvSpPr/>
            <p:nvPr/>
          </p:nvSpPr>
          <p:spPr bwMode="auto">
            <a:xfrm>
              <a:off x="3832583" y="3635757"/>
              <a:ext cx="30163" cy="109538"/>
            </a:xfrm>
            <a:custGeom>
              <a:avLst/>
              <a:gdLst>
                <a:gd name="T0" fmla="*/ 0 w 19"/>
                <a:gd name="T1" fmla="*/ 0 h 69"/>
                <a:gd name="T2" fmla="*/ 0 w 19"/>
                <a:gd name="T3" fmla="*/ 0 h 69"/>
                <a:gd name="T4" fmla="*/ 19 w 19"/>
                <a:gd name="T5" fmla="*/ 69 h 69"/>
                <a:gd name="T6" fmla="*/ 0 w 19"/>
                <a:gd name="T7" fmla="*/ 0 h 69"/>
                <a:gd name="T8" fmla="*/ 0 w 19"/>
                <a:gd name="T9" fmla="*/ 0 h 69"/>
              </a:gdLst>
              <a:ahLst/>
              <a:cxnLst>
                <a:cxn ang="0">
                  <a:pos x="T0" y="T1"/>
                </a:cxn>
                <a:cxn ang="0">
                  <a:pos x="T2" y="T3"/>
                </a:cxn>
                <a:cxn ang="0">
                  <a:pos x="T4" y="T5"/>
                </a:cxn>
                <a:cxn ang="0">
                  <a:pos x="T6" y="T7"/>
                </a:cxn>
                <a:cxn ang="0">
                  <a:pos x="T8" y="T9"/>
                </a:cxn>
              </a:cxnLst>
              <a:rect l="0" t="0" r="r" b="b"/>
              <a:pathLst>
                <a:path w="19" h="69">
                  <a:moveTo>
                    <a:pt x="0" y="0"/>
                  </a:moveTo>
                  <a:lnTo>
                    <a:pt x="0" y="0"/>
                  </a:lnTo>
                  <a:lnTo>
                    <a:pt x="19" y="69"/>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50" name="Freeform 76"/>
            <p:cNvSpPr>
              <a:spLocks noEditPoints="1"/>
            </p:cNvSpPr>
            <p:nvPr/>
          </p:nvSpPr>
          <p:spPr bwMode="auto">
            <a:xfrm>
              <a:off x="3426183" y="3989770"/>
              <a:ext cx="7938" cy="30163"/>
            </a:xfrm>
            <a:custGeom>
              <a:avLst/>
              <a:gdLst>
                <a:gd name="T0" fmla="*/ 2 w 2"/>
                <a:gd name="T1" fmla="*/ 8 h 8"/>
                <a:gd name="T2" fmla="*/ 2 w 2"/>
                <a:gd name="T3" fmla="*/ 8 h 8"/>
                <a:gd name="T4" fmla="*/ 2 w 2"/>
                <a:gd name="T5" fmla="*/ 8 h 8"/>
                <a:gd name="T6" fmla="*/ 0 w 2"/>
                <a:gd name="T7" fmla="*/ 0 h 8"/>
                <a:gd name="T8" fmla="*/ 0 w 2"/>
                <a:gd name="T9" fmla="*/ 0 h 8"/>
                <a:gd name="T10" fmla="*/ 0 w 2"/>
                <a:gd name="T11" fmla="*/ 0 h 8"/>
                <a:gd name="T12" fmla="*/ 2 w 2"/>
                <a:gd name="T13" fmla="*/ 8 h 8"/>
                <a:gd name="T14" fmla="*/ 0 w 2"/>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8">
                  <a:moveTo>
                    <a:pt x="2" y="8"/>
                  </a:moveTo>
                  <a:cubicBezTo>
                    <a:pt x="2" y="8"/>
                    <a:pt x="2" y="8"/>
                    <a:pt x="2" y="8"/>
                  </a:cubicBezTo>
                  <a:cubicBezTo>
                    <a:pt x="2" y="8"/>
                    <a:pt x="2" y="8"/>
                    <a:pt x="2" y="8"/>
                  </a:cubicBezTo>
                  <a:moveTo>
                    <a:pt x="0" y="0"/>
                  </a:moveTo>
                  <a:cubicBezTo>
                    <a:pt x="0" y="0"/>
                    <a:pt x="0" y="0"/>
                    <a:pt x="0" y="0"/>
                  </a:cubicBezTo>
                  <a:cubicBezTo>
                    <a:pt x="0" y="0"/>
                    <a:pt x="0" y="0"/>
                    <a:pt x="0" y="0"/>
                  </a:cubicBezTo>
                  <a:cubicBezTo>
                    <a:pt x="2" y="8"/>
                    <a:pt x="2" y="8"/>
                    <a:pt x="2" y="8"/>
                  </a:cubicBezTo>
                  <a:cubicBezTo>
                    <a:pt x="0" y="0"/>
                    <a:pt x="0" y="0"/>
                    <a:pt x="0" y="0"/>
                  </a:cubicBezTo>
                </a:path>
              </a:pathLst>
            </a:custGeom>
            <a:solidFill>
              <a:srgbClr val="FAAF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51" name="Freeform 77"/>
            <p:cNvSpPr/>
            <p:nvPr/>
          </p:nvSpPr>
          <p:spPr bwMode="auto">
            <a:xfrm>
              <a:off x="3370621" y="3635757"/>
              <a:ext cx="544513" cy="452438"/>
            </a:xfrm>
            <a:custGeom>
              <a:avLst/>
              <a:gdLst>
                <a:gd name="T0" fmla="*/ 123 w 145"/>
                <a:gd name="T1" fmla="*/ 0 h 120"/>
                <a:gd name="T2" fmla="*/ 73 w 145"/>
                <a:gd name="T3" fmla="*/ 15 h 120"/>
                <a:gd name="T4" fmla="*/ 66 w 145"/>
                <a:gd name="T5" fmla="*/ 26 h 120"/>
                <a:gd name="T6" fmla="*/ 0 w 145"/>
                <a:gd name="T7" fmla="*/ 45 h 120"/>
                <a:gd name="T8" fmla="*/ 13 w 145"/>
                <a:gd name="T9" fmla="*/ 87 h 120"/>
                <a:gd name="T10" fmla="*/ 78 w 145"/>
                <a:gd name="T11" fmla="*/ 68 h 120"/>
                <a:gd name="T12" fmla="*/ 84 w 145"/>
                <a:gd name="T13" fmla="*/ 64 h 120"/>
                <a:gd name="T14" fmla="*/ 85 w 145"/>
                <a:gd name="T15" fmla="*/ 60 h 120"/>
                <a:gd name="T16" fmla="*/ 87 w 145"/>
                <a:gd name="T17" fmla="*/ 63 h 120"/>
                <a:gd name="T18" fmla="*/ 86 w 145"/>
                <a:gd name="T19" fmla="*/ 71 h 120"/>
                <a:gd name="T20" fmla="*/ 80 w 145"/>
                <a:gd name="T21" fmla="*/ 75 h 120"/>
                <a:gd name="T22" fmla="*/ 30 w 145"/>
                <a:gd name="T23" fmla="*/ 90 h 120"/>
                <a:gd name="T24" fmla="*/ 15 w 145"/>
                <a:gd name="T25" fmla="*/ 94 h 120"/>
                <a:gd name="T26" fmla="*/ 17 w 145"/>
                <a:gd name="T27" fmla="*/ 102 h 120"/>
                <a:gd name="T28" fmla="*/ 17 w 145"/>
                <a:gd name="T29" fmla="*/ 102 h 120"/>
                <a:gd name="T30" fmla="*/ 17 w 145"/>
                <a:gd name="T31" fmla="*/ 102 h 120"/>
                <a:gd name="T32" fmla="*/ 18 w 145"/>
                <a:gd name="T33" fmla="*/ 104 h 120"/>
                <a:gd name="T34" fmla="*/ 41 w 145"/>
                <a:gd name="T35" fmla="*/ 120 h 120"/>
                <a:gd name="T36" fmla="*/ 43 w 145"/>
                <a:gd name="T37" fmla="*/ 120 h 120"/>
                <a:gd name="T38" fmla="*/ 130 w 145"/>
                <a:gd name="T39" fmla="*/ 95 h 120"/>
                <a:gd name="T40" fmla="*/ 142 w 145"/>
                <a:gd name="T41" fmla="*/ 65 h 120"/>
                <a:gd name="T42" fmla="*/ 142 w 145"/>
                <a:gd name="T43" fmla="*/ 65 h 120"/>
                <a:gd name="T44" fmla="*/ 131 w 145"/>
                <a:gd name="T45" fmla="*/ 29 h 120"/>
                <a:gd name="T46" fmla="*/ 123 w 145"/>
                <a:gd name="T4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5" h="120">
                  <a:moveTo>
                    <a:pt x="123" y="0"/>
                  </a:moveTo>
                  <a:cubicBezTo>
                    <a:pt x="73" y="15"/>
                    <a:pt x="73" y="15"/>
                    <a:pt x="73" y="15"/>
                  </a:cubicBezTo>
                  <a:cubicBezTo>
                    <a:pt x="74" y="20"/>
                    <a:pt x="71" y="25"/>
                    <a:pt x="66" y="26"/>
                  </a:cubicBezTo>
                  <a:cubicBezTo>
                    <a:pt x="0" y="45"/>
                    <a:pt x="0" y="45"/>
                    <a:pt x="0" y="45"/>
                  </a:cubicBezTo>
                  <a:cubicBezTo>
                    <a:pt x="13" y="87"/>
                    <a:pt x="13" y="87"/>
                    <a:pt x="13" y="87"/>
                  </a:cubicBezTo>
                  <a:cubicBezTo>
                    <a:pt x="78" y="68"/>
                    <a:pt x="78" y="68"/>
                    <a:pt x="78" y="68"/>
                  </a:cubicBezTo>
                  <a:cubicBezTo>
                    <a:pt x="81" y="67"/>
                    <a:pt x="82" y="66"/>
                    <a:pt x="84" y="64"/>
                  </a:cubicBezTo>
                  <a:cubicBezTo>
                    <a:pt x="85" y="63"/>
                    <a:pt x="85" y="61"/>
                    <a:pt x="85" y="60"/>
                  </a:cubicBezTo>
                  <a:cubicBezTo>
                    <a:pt x="86" y="61"/>
                    <a:pt x="87" y="62"/>
                    <a:pt x="87" y="63"/>
                  </a:cubicBezTo>
                  <a:cubicBezTo>
                    <a:pt x="88" y="66"/>
                    <a:pt x="87" y="69"/>
                    <a:pt x="86" y="71"/>
                  </a:cubicBezTo>
                  <a:cubicBezTo>
                    <a:pt x="85" y="73"/>
                    <a:pt x="83" y="74"/>
                    <a:pt x="80" y="75"/>
                  </a:cubicBezTo>
                  <a:cubicBezTo>
                    <a:pt x="30" y="90"/>
                    <a:pt x="30" y="90"/>
                    <a:pt x="30" y="90"/>
                  </a:cubicBezTo>
                  <a:cubicBezTo>
                    <a:pt x="15" y="94"/>
                    <a:pt x="15" y="94"/>
                    <a:pt x="15" y="94"/>
                  </a:cubicBezTo>
                  <a:cubicBezTo>
                    <a:pt x="17" y="102"/>
                    <a:pt x="17" y="102"/>
                    <a:pt x="17" y="102"/>
                  </a:cubicBezTo>
                  <a:cubicBezTo>
                    <a:pt x="17" y="102"/>
                    <a:pt x="17" y="102"/>
                    <a:pt x="17" y="102"/>
                  </a:cubicBezTo>
                  <a:cubicBezTo>
                    <a:pt x="17" y="102"/>
                    <a:pt x="17" y="102"/>
                    <a:pt x="17" y="102"/>
                  </a:cubicBezTo>
                  <a:cubicBezTo>
                    <a:pt x="17" y="103"/>
                    <a:pt x="17" y="103"/>
                    <a:pt x="18" y="104"/>
                  </a:cubicBezTo>
                  <a:cubicBezTo>
                    <a:pt x="21" y="114"/>
                    <a:pt x="31" y="120"/>
                    <a:pt x="41" y="120"/>
                  </a:cubicBezTo>
                  <a:cubicBezTo>
                    <a:pt x="42" y="120"/>
                    <a:pt x="42" y="120"/>
                    <a:pt x="43" y="120"/>
                  </a:cubicBezTo>
                  <a:cubicBezTo>
                    <a:pt x="130" y="95"/>
                    <a:pt x="130" y="95"/>
                    <a:pt x="130" y="95"/>
                  </a:cubicBezTo>
                  <a:cubicBezTo>
                    <a:pt x="140" y="89"/>
                    <a:pt x="145" y="77"/>
                    <a:pt x="142" y="65"/>
                  </a:cubicBezTo>
                  <a:cubicBezTo>
                    <a:pt x="142" y="65"/>
                    <a:pt x="142" y="65"/>
                    <a:pt x="142" y="65"/>
                  </a:cubicBezTo>
                  <a:cubicBezTo>
                    <a:pt x="131" y="29"/>
                    <a:pt x="131" y="29"/>
                    <a:pt x="131" y="29"/>
                  </a:cubicBezTo>
                  <a:cubicBezTo>
                    <a:pt x="123" y="0"/>
                    <a:pt x="123" y="0"/>
                    <a:pt x="123" y="0"/>
                  </a:cubicBezTo>
                </a:path>
              </a:pathLst>
            </a:custGeom>
            <a:solidFill>
              <a:schemeClr val="accent5"/>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52" name="Rectangle 78"/>
            <p:cNvSpPr>
              <a:spLocks noChangeArrowheads="1"/>
            </p:cNvSpPr>
            <p:nvPr/>
          </p:nvSpPr>
          <p:spPr bwMode="auto">
            <a:xfrm>
              <a:off x="3832583" y="3635757"/>
              <a:ext cx="1588" cy="1588"/>
            </a:xfrm>
            <a:prstGeom prst="rect">
              <a:avLst/>
            </a:prstGeom>
            <a:solidFill>
              <a:srgbClr val="ECA53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53" name="Rectangle 79"/>
            <p:cNvSpPr>
              <a:spLocks noChangeArrowheads="1"/>
            </p:cNvSpPr>
            <p:nvPr/>
          </p:nvSpPr>
          <p:spPr bwMode="auto">
            <a:xfrm>
              <a:off x="3832583" y="3635757"/>
              <a:ext cx="1588"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54" name="Freeform 80"/>
            <p:cNvSpPr>
              <a:spLocks noEditPoints="1"/>
            </p:cNvSpPr>
            <p:nvPr/>
          </p:nvSpPr>
          <p:spPr bwMode="auto">
            <a:xfrm>
              <a:off x="3418246" y="3877057"/>
              <a:ext cx="274638" cy="96838"/>
            </a:xfrm>
            <a:custGeom>
              <a:avLst/>
              <a:gdLst>
                <a:gd name="T0" fmla="*/ 73 w 73"/>
                <a:gd name="T1" fmla="*/ 7 h 26"/>
                <a:gd name="T2" fmla="*/ 67 w 73"/>
                <a:gd name="T3" fmla="*/ 11 h 26"/>
                <a:gd name="T4" fmla="*/ 17 w 73"/>
                <a:gd name="T5" fmla="*/ 26 h 26"/>
                <a:gd name="T6" fmla="*/ 67 w 73"/>
                <a:gd name="T7" fmla="*/ 11 h 26"/>
                <a:gd name="T8" fmla="*/ 73 w 73"/>
                <a:gd name="T9" fmla="*/ 7 h 26"/>
                <a:gd name="T10" fmla="*/ 71 w 73"/>
                <a:gd name="T11" fmla="*/ 0 h 26"/>
                <a:gd name="T12" fmla="*/ 65 w 73"/>
                <a:gd name="T13" fmla="*/ 4 h 26"/>
                <a:gd name="T14" fmla="*/ 0 w 73"/>
                <a:gd name="T15" fmla="*/ 23 h 26"/>
                <a:gd name="T16" fmla="*/ 0 w 73"/>
                <a:gd name="T17" fmla="*/ 23 h 26"/>
                <a:gd name="T18" fmla="*/ 65 w 73"/>
                <a:gd name="T19" fmla="*/ 4 h 26"/>
                <a:gd name="T20" fmla="*/ 71 w 7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26">
                  <a:moveTo>
                    <a:pt x="73" y="7"/>
                  </a:moveTo>
                  <a:cubicBezTo>
                    <a:pt x="72" y="9"/>
                    <a:pt x="70" y="10"/>
                    <a:pt x="67" y="11"/>
                  </a:cubicBezTo>
                  <a:cubicBezTo>
                    <a:pt x="17" y="26"/>
                    <a:pt x="17" y="26"/>
                    <a:pt x="17" y="26"/>
                  </a:cubicBezTo>
                  <a:cubicBezTo>
                    <a:pt x="67" y="11"/>
                    <a:pt x="67" y="11"/>
                    <a:pt x="67" y="11"/>
                  </a:cubicBezTo>
                  <a:cubicBezTo>
                    <a:pt x="70" y="10"/>
                    <a:pt x="72" y="9"/>
                    <a:pt x="73" y="7"/>
                  </a:cubicBezTo>
                  <a:moveTo>
                    <a:pt x="71" y="0"/>
                  </a:moveTo>
                  <a:cubicBezTo>
                    <a:pt x="69" y="2"/>
                    <a:pt x="68" y="3"/>
                    <a:pt x="65" y="4"/>
                  </a:cubicBezTo>
                  <a:cubicBezTo>
                    <a:pt x="0" y="23"/>
                    <a:pt x="0" y="23"/>
                    <a:pt x="0" y="23"/>
                  </a:cubicBezTo>
                  <a:cubicBezTo>
                    <a:pt x="0" y="23"/>
                    <a:pt x="0" y="23"/>
                    <a:pt x="0" y="23"/>
                  </a:cubicBezTo>
                  <a:cubicBezTo>
                    <a:pt x="65" y="4"/>
                    <a:pt x="65" y="4"/>
                    <a:pt x="65" y="4"/>
                  </a:cubicBezTo>
                  <a:cubicBezTo>
                    <a:pt x="68" y="3"/>
                    <a:pt x="69" y="2"/>
                    <a:pt x="71" y="0"/>
                  </a:cubicBezTo>
                </a:path>
              </a:pathLst>
            </a:custGeom>
            <a:solidFill>
              <a:srgbClr val="B90E0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55" name="Freeform 87"/>
            <p:cNvSpPr/>
            <p:nvPr/>
          </p:nvSpPr>
          <p:spPr bwMode="auto">
            <a:xfrm>
              <a:off x="3832583" y="3635757"/>
              <a:ext cx="1204913" cy="428625"/>
            </a:xfrm>
            <a:custGeom>
              <a:avLst/>
              <a:gdLst>
                <a:gd name="T0" fmla="*/ 0 w 321"/>
                <a:gd name="T1" fmla="*/ 0 h 114"/>
                <a:gd name="T2" fmla="*/ 0 w 321"/>
                <a:gd name="T3" fmla="*/ 0 h 114"/>
                <a:gd name="T4" fmla="*/ 8 w 321"/>
                <a:gd name="T5" fmla="*/ 29 h 114"/>
                <a:gd name="T6" fmla="*/ 19 w 321"/>
                <a:gd name="T7" fmla="*/ 65 h 114"/>
                <a:gd name="T8" fmla="*/ 19 w 321"/>
                <a:gd name="T9" fmla="*/ 65 h 114"/>
                <a:gd name="T10" fmla="*/ 96 w 321"/>
                <a:gd name="T11" fmla="*/ 60 h 114"/>
                <a:gd name="T12" fmla="*/ 321 w 321"/>
                <a:gd name="T13" fmla="*/ 114 h 114"/>
                <a:gd name="T14" fmla="*/ 321 w 321"/>
                <a:gd name="T15" fmla="*/ 114 h 114"/>
                <a:gd name="T16" fmla="*/ 96 w 321"/>
                <a:gd name="T17" fmla="*/ 60 h 114"/>
                <a:gd name="T18" fmla="*/ 19 w 321"/>
                <a:gd name="T19" fmla="*/ 65 h 114"/>
                <a:gd name="T20" fmla="*/ 0 w 321"/>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114">
                  <a:moveTo>
                    <a:pt x="0" y="0"/>
                  </a:moveTo>
                  <a:cubicBezTo>
                    <a:pt x="0" y="0"/>
                    <a:pt x="0" y="0"/>
                    <a:pt x="0" y="0"/>
                  </a:cubicBezTo>
                  <a:cubicBezTo>
                    <a:pt x="8" y="29"/>
                    <a:pt x="8" y="29"/>
                    <a:pt x="8" y="29"/>
                  </a:cubicBezTo>
                  <a:cubicBezTo>
                    <a:pt x="19" y="65"/>
                    <a:pt x="19" y="65"/>
                    <a:pt x="19" y="65"/>
                  </a:cubicBezTo>
                  <a:cubicBezTo>
                    <a:pt x="19" y="65"/>
                    <a:pt x="19" y="65"/>
                    <a:pt x="19" y="65"/>
                  </a:cubicBezTo>
                  <a:cubicBezTo>
                    <a:pt x="19" y="65"/>
                    <a:pt x="49" y="60"/>
                    <a:pt x="96" y="60"/>
                  </a:cubicBezTo>
                  <a:cubicBezTo>
                    <a:pt x="155" y="60"/>
                    <a:pt x="240" y="69"/>
                    <a:pt x="321" y="114"/>
                  </a:cubicBezTo>
                  <a:cubicBezTo>
                    <a:pt x="321" y="114"/>
                    <a:pt x="321" y="114"/>
                    <a:pt x="321" y="114"/>
                  </a:cubicBezTo>
                  <a:cubicBezTo>
                    <a:pt x="240" y="69"/>
                    <a:pt x="155" y="60"/>
                    <a:pt x="96" y="60"/>
                  </a:cubicBezTo>
                  <a:cubicBezTo>
                    <a:pt x="49" y="60"/>
                    <a:pt x="19" y="65"/>
                    <a:pt x="19" y="65"/>
                  </a:cubicBezTo>
                  <a:cubicBezTo>
                    <a:pt x="0" y="0"/>
                    <a:pt x="0" y="0"/>
                    <a:pt x="0" y="0"/>
                  </a:cubicBezTo>
                </a:path>
              </a:pathLst>
            </a:custGeom>
            <a:solidFill>
              <a:srgbClr val="EE885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56" name="Freeform 88"/>
            <p:cNvSpPr/>
            <p:nvPr/>
          </p:nvSpPr>
          <p:spPr bwMode="auto">
            <a:xfrm>
              <a:off x="3862746" y="3745295"/>
              <a:ext cx="41275" cy="134938"/>
            </a:xfrm>
            <a:custGeom>
              <a:avLst/>
              <a:gdLst>
                <a:gd name="T0" fmla="*/ 0 w 11"/>
                <a:gd name="T1" fmla="*/ 0 h 36"/>
                <a:gd name="T2" fmla="*/ 11 w 11"/>
                <a:gd name="T3" fmla="*/ 36 h 36"/>
                <a:gd name="T4" fmla="*/ 11 w 11"/>
                <a:gd name="T5" fmla="*/ 36 h 36"/>
                <a:gd name="T6" fmla="*/ 11 w 11"/>
                <a:gd name="T7" fmla="*/ 36 h 36"/>
                <a:gd name="T8" fmla="*/ 11 w 11"/>
                <a:gd name="T9" fmla="*/ 36 h 36"/>
                <a:gd name="T10" fmla="*/ 0 w 11"/>
                <a:gd name="T11" fmla="*/ 0 h 36"/>
              </a:gdLst>
              <a:ahLst/>
              <a:cxnLst>
                <a:cxn ang="0">
                  <a:pos x="T0" y="T1"/>
                </a:cxn>
                <a:cxn ang="0">
                  <a:pos x="T2" y="T3"/>
                </a:cxn>
                <a:cxn ang="0">
                  <a:pos x="T4" y="T5"/>
                </a:cxn>
                <a:cxn ang="0">
                  <a:pos x="T6" y="T7"/>
                </a:cxn>
                <a:cxn ang="0">
                  <a:pos x="T8" y="T9"/>
                </a:cxn>
                <a:cxn ang="0">
                  <a:pos x="T10" y="T11"/>
                </a:cxn>
              </a:cxnLst>
              <a:rect l="0" t="0" r="r" b="b"/>
              <a:pathLst>
                <a:path w="11" h="36">
                  <a:moveTo>
                    <a:pt x="0" y="0"/>
                  </a:moveTo>
                  <a:cubicBezTo>
                    <a:pt x="11" y="36"/>
                    <a:pt x="11" y="36"/>
                    <a:pt x="11" y="36"/>
                  </a:cubicBezTo>
                  <a:cubicBezTo>
                    <a:pt x="11" y="36"/>
                    <a:pt x="11" y="36"/>
                    <a:pt x="11" y="36"/>
                  </a:cubicBezTo>
                  <a:cubicBezTo>
                    <a:pt x="11" y="36"/>
                    <a:pt x="11" y="36"/>
                    <a:pt x="11" y="36"/>
                  </a:cubicBezTo>
                  <a:cubicBezTo>
                    <a:pt x="11" y="36"/>
                    <a:pt x="11" y="36"/>
                    <a:pt x="11" y="36"/>
                  </a:cubicBezTo>
                  <a:cubicBezTo>
                    <a:pt x="0" y="0"/>
                    <a:pt x="0" y="0"/>
                    <a:pt x="0" y="0"/>
                  </a:cubicBezTo>
                </a:path>
              </a:pathLst>
            </a:custGeom>
            <a:solidFill>
              <a:srgbClr val="ED7A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57" name="Freeform 89"/>
            <p:cNvSpPr/>
            <p:nvPr/>
          </p:nvSpPr>
          <p:spPr bwMode="auto">
            <a:xfrm>
              <a:off x="3832583" y="3346832"/>
              <a:ext cx="1204913" cy="717550"/>
            </a:xfrm>
            <a:custGeom>
              <a:avLst/>
              <a:gdLst>
                <a:gd name="T0" fmla="*/ 265 w 321"/>
                <a:gd name="T1" fmla="*/ 0 h 191"/>
                <a:gd name="T2" fmla="*/ 241 w 321"/>
                <a:gd name="T3" fmla="*/ 7 h 191"/>
                <a:gd name="T4" fmla="*/ 0 w 321"/>
                <a:gd name="T5" fmla="*/ 77 h 191"/>
                <a:gd name="T6" fmla="*/ 19 w 321"/>
                <a:gd name="T7" fmla="*/ 142 h 191"/>
                <a:gd name="T8" fmla="*/ 96 w 321"/>
                <a:gd name="T9" fmla="*/ 137 h 191"/>
                <a:gd name="T10" fmla="*/ 321 w 321"/>
                <a:gd name="T11" fmla="*/ 191 h 191"/>
                <a:gd name="T12" fmla="*/ 321 w 321"/>
                <a:gd name="T13" fmla="*/ 191 h 191"/>
                <a:gd name="T14" fmla="*/ 309 w 321"/>
                <a:gd name="T15" fmla="*/ 147 h 191"/>
                <a:gd name="T16" fmla="*/ 290 w 321"/>
                <a:gd name="T17" fmla="*/ 83 h 191"/>
                <a:gd name="T18" fmla="*/ 267 w 321"/>
                <a:gd name="T19" fmla="*/ 5 h 191"/>
                <a:gd name="T20" fmla="*/ 265 w 321"/>
                <a:gd name="T21"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1" h="191">
                  <a:moveTo>
                    <a:pt x="265" y="0"/>
                  </a:moveTo>
                  <a:cubicBezTo>
                    <a:pt x="241" y="7"/>
                    <a:pt x="241" y="7"/>
                    <a:pt x="241" y="7"/>
                  </a:cubicBezTo>
                  <a:cubicBezTo>
                    <a:pt x="0" y="77"/>
                    <a:pt x="0" y="77"/>
                    <a:pt x="0" y="77"/>
                  </a:cubicBezTo>
                  <a:cubicBezTo>
                    <a:pt x="19" y="142"/>
                    <a:pt x="19" y="142"/>
                    <a:pt x="19" y="142"/>
                  </a:cubicBezTo>
                  <a:cubicBezTo>
                    <a:pt x="19" y="142"/>
                    <a:pt x="49" y="137"/>
                    <a:pt x="96" y="137"/>
                  </a:cubicBezTo>
                  <a:cubicBezTo>
                    <a:pt x="155" y="137"/>
                    <a:pt x="240" y="146"/>
                    <a:pt x="321" y="191"/>
                  </a:cubicBezTo>
                  <a:cubicBezTo>
                    <a:pt x="321" y="191"/>
                    <a:pt x="321" y="191"/>
                    <a:pt x="321" y="191"/>
                  </a:cubicBezTo>
                  <a:cubicBezTo>
                    <a:pt x="309" y="147"/>
                    <a:pt x="309" y="147"/>
                    <a:pt x="309" y="147"/>
                  </a:cubicBezTo>
                  <a:cubicBezTo>
                    <a:pt x="290" y="83"/>
                    <a:pt x="290" y="83"/>
                    <a:pt x="290" y="83"/>
                  </a:cubicBezTo>
                  <a:cubicBezTo>
                    <a:pt x="267" y="5"/>
                    <a:pt x="267" y="5"/>
                    <a:pt x="267" y="5"/>
                  </a:cubicBezTo>
                  <a:cubicBezTo>
                    <a:pt x="265" y="0"/>
                    <a:pt x="265" y="0"/>
                    <a:pt x="265" y="0"/>
                  </a:cubicBezTo>
                </a:path>
              </a:pathLst>
            </a:custGeom>
            <a:solidFill>
              <a:schemeClr val="bg1">
                <a:lumMod val="85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58" name="Freeform 90"/>
            <p:cNvSpPr/>
            <p:nvPr/>
          </p:nvSpPr>
          <p:spPr bwMode="auto">
            <a:xfrm>
              <a:off x="5375633" y="2635632"/>
              <a:ext cx="436563" cy="1008063"/>
            </a:xfrm>
            <a:custGeom>
              <a:avLst/>
              <a:gdLst>
                <a:gd name="T0" fmla="*/ 0 w 116"/>
                <a:gd name="T1" fmla="*/ 0 h 268"/>
                <a:gd name="T2" fmla="*/ 12 w 116"/>
                <a:gd name="T3" fmla="*/ 6 h 268"/>
                <a:gd name="T4" fmla="*/ 18 w 116"/>
                <a:gd name="T5" fmla="*/ 9 h 268"/>
                <a:gd name="T6" fmla="*/ 26 w 116"/>
                <a:gd name="T7" fmla="*/ 13 h 268"/>
                <a:gd name="T8" fmla="*/ 34 w 116"/>
                <a:gd name="T9" fmla="*/ 18 h 268"/>
                <a:gd name="T10" fmla="*/ 43 w 116"/>
                <a:gd name="T11" fmla="*/ 24 h 268"/>
                <a:gd name="T12" fmla="*/ 52 w 116"/>
                <a:gd name="T13" fmla="*/ 32 h 268"/>
                <a:gd name="T14" fmla="*/ 61 w 116"/>
                <a:gd name="T15" fmla="*/ 40 h 268"/>
                <a:gd name="T16" fmla="*/ 66 w 116"/>
                <a:gd name="T17" fmla="*/ 45 h 268"/>
                <a:gd name="T18" fmla="*/ 70 w 116"/>
                <a:gd name="T19" fmla="*/ 50 h 268"/>
                <a:gd name="T20" fmla="*/ 79 w 116"/>
                <a:gd name="T21" fmla="*/ 61 h 268"/>
                <a:gd name="T22" fmla="*/ 94 w 116"/>
                <a:gd name="T23" fmla="*/ 86 h 268"/>
                <a:gd name="T24" fmla="*/ 106 w 116"/>
                <a:gd name="T25" fmla="*/ 113 h 268"/>
                <a:gd name="T26" fmla="*/ 113 w 116"/>
                <a:gd name="T27" fmla="*/ 143 h 268"/>
                <a:gd name="T28" fmla="*/ 115 w 116"/>
                <a:gd name="T29" fmla="*/ 157 h 268"/>
                <a:gd name="T30" fmla="*/ 116 w 116"/>
                <a:gd name="T31" fmla="*/ 172 h 268"/>
                <a:gd name="T32" fmla="*/ 116 w 116"/>
                <a:gd name="T33" fmla="*/ 186 h 268"/>
                <a:gd name="T34" fmla="*/ 115 w 116"/>
                <a:gd name="T35" fmla="*/ 192 h 268"/>
                <a:gd name="T36" fmla="*/ 114 w 116"/>
                <a:gd name="T37" fmla="*/ 199 h 268"/>
                <a:gd name="T38" fmla="*/ 113 w 116"/>
                <a:gd name="T39" fmla="*/ 211 h 268"/>
                <a:gd name="T40" fmla="*/ 110 w 116"/>
                <a:gd name="T41" fmla="*/ 223 h 268"/>
                <a:gd name="T42" fmla="*/ 107 w 116"/>
                <a:gd name="T43" fmla="*/ 233 h 268"/>
                <a:gd name="T44" fmla="*/ 103 w 116"/>
                <a:gd name="T45" fmla="*/ 242 h 268"/>
                <a:gd name="T46" fmla="*/ 100 w 116"/>
                <a:gd name="T47" fmla="*/ 250 h 268"/>
                <a:gd name="T48" fmla="*/ 97 w 116"/>
                <a:gd name="T49" fmla="*/ 256 h 268"/>
                <a:gd name="T50" fmla="*/ 90 w 116"/>
                <a:gd name="T51" fmla="*/ 268 h 268"/>
                <a:gd name="T52" fmla="*/ 94 w 116"/>
                <a:gd name="T53" fmla="*/ 255 h 268"/>
                <a:gd name="T54" fmla="*/ 97 w 116"/>
                <a:gd name="T55" fmla="*/ 248 h 268"/>
                <a:gd name="T56" fmla="*/ 99 w 116"/>
                <a:gd name="T57" fmla="*/ 240 h 268"/>
                <a:gd name="T58" fmla="*/ 101 w 116"/>
                <a:gd name="T59" fmla="*/ 231 h 268"/>
                <a:gd name="T60" fmla="*/ 103 w 116"/>
                <a:gd name="T61" fmla="*/ 221 h 268"/>
                <a:gd name="T62" fmla="*/ 104 w 116"/>
                <a:gd name="T63" fmla="*/ 210 h 268"/>
                <a:gd name="T64" fmla="*/ 105 w 116"/>
                <a:gd name="T65" fmla="*/ 198 h 268"/>
                <a:gd name="T66" fmla="*/ 106 w 116"/>
                <a:gd name="T67" fmla="*/ 192 h 268"/>
                <a:gd name="T68" fmla="*/ 105 w 116"/>
                <a:gd name="T69" fmla="*/ 185 h 268"/>
                <a:gd name="T70" fmla="*/ 105 w 116"/>
                <a:gd name="T71" fmla="*/ 172 h 268"/>
                <a:gd name="T72" fmla="*/ 102 w 116"/>
                <a:gd name="T73" fmla="*/ 145 h 268"/>
                <a:gd name="T74" fmla="*/ 94 w 116"/>
                <a:gd name="T75" fmla="*/ 117 h 268"/>
                <a:gd name="T76" fmla="*/ 83 w 116"/>
                <a:gd name="T77" fmla="*/ 91 h 268"/>
                <a:gd name="T78" fmla="*/ 70 w 116"/>
                <a:gd name="T79" fmla="*/ 67 h 268"/>
                <a:gd name="T80" fmla="*/ 62 w 116"/>
                <a:gd name="T81" fmla="*/ 56 h 268"/>
                <a:gd name="T82" fmla="*/ 58 w 116"/>
                <a:gd name="T83" fmla="*/ 51 h 268"/>
                <a:gd name="T84" fmla="*/ 54 w 116"/>
                <a:gd name="T85" fmla="*/ 47 h 268"/>
                <a:gd name="T86" fmla="*/ 46 w 116"/>
                <a:gd name="T87" fmla="*/ 38 h 268"/>
                <a:gd name="T88" fmla="*/ 38 w 116"/>
                <a:gd name="T89" fmla="*/ 30 h 268"/>
                <a:gd name="T90" fmla="*/ 30 w 116"/>
                <a:gd name="T91" fmla="*/ 23 h 268"/>
                <a:gd name="T92" fmla="*/ 23 w 116"/>
                <a:gd name="T93" fmla="*/ 17 h 268"/>
                <a:gd name="T94" fmla="*/ 17 w 116"/>
                <a:gd name="T95" fmla="*/ 12 h 268"/>
                <a:gd name="T96" fmla="*/ 11 w 116"/>
                <a:gd name="T97" fmla="*/ 8 h 268"/>
                <a:gd name="T98" fmla="*/ 0 w 116"/>
                <a:gd name="T99"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6" h="268">
                  <a:moveTo>
                    <a:pt x="0" y="0"/>
                  </a:moveTo>
                  <a:cubicBezTo>
                    <a:pt x="0" y="0"/>
                    <a:pt x="4" y="2"/>
                    <a:pt x="12" y="6"/>
                  </a:cubicBezTo>
                  <a:cubicBezTo>
                    <a:pt x="14" y="6"/>
                    <a:pt x="16" y="7"/>
                    <a:pt x="18" y="9"/>
                  </a:cubicBezTo>
                  <a:cubicBezTo>
                    <a:pt x="21" y="10"/>
                    <a:pt x="23" y="11"/>
                    <a:pt x="26" y="13"/>
                  </a:cubicBezTo>
                  <a:cubicBezTo>
                    <a:pt x="28" y="14"/>
                    <a:pt x="31" y="16"/>
                    <a:pt x="34" y="18"/>
                  </a:cubicBezTo>
                  <a:cubicBezTo>
                    <a:pt x="37" y="20"/>
                    <a:pt x="40" y="22"/>
                    <a:pt x="43" y="24"/>
                  </a:cubicBezTo>
                  <a:cubicBezTo>
                    <a:pt x="46" y="27"/>
                    <a:pt x="49" y="29"/>
                    <a:pt x="52" y="32"/>
                  </a:cubicBezTo>
                  <a:cubicBezTo>
                    <a:pt x="55" y="34"/>
                    <a:pt x="58" y="37"/>
                    <a:pt x="61" y="40"/>
                  </a:cubicBezTo>
                  <a:cubicBezTo>
                    <a:pt x="62" y="42"/>
                    <a:pt x="64" y="43"/>
                    <a:pt x="66" y="45"/>
                  </a:cubicBezTo>
                  <a:cubicBezTo>
                    <a:pt x="67" y="47"/>
                    <a:pt x="69" y="48"/>
                    <a:pt x="70" y="50"/>
                  </a:cubicBezTo>
                  <a:cubicBezTo>
                    <a:pt x="73" y="54"/>
                    <a:pt x="76" y="57"/>
                    <a:pt x="79" y="61"/>
                  </a:cubicBezTo>
                  <a:cubicBezTo>
                    <a:pt x="84" y="69"/>
                    <a:pt x="90" y="77"/>
                    <a:pt x="94" y="86"/>
                  </a:cubicBezTo>
                  <a:cubicBezTo>
                    <a:pt x="99" y="94"/>
                    <a:pt x="102" y="104"/>
                    <a:pt x="106" y="113"/>
                  </a:cubicBezTo>
                  <a:cubicBezTo>
                    <a:pt x="109" y="123"/>
                    <a:pt x="112" y="133"/>
                    <a:pt x="113" y="143"/>
                  </a:cubicBezTo>
                  <a:cubicBezTo>
                    <a:pt x="114" y="147"/>
                    <a:pt x="115" y="152"/>
                    <a:pt x="115" y="157"/>
                  </a:cubicBezTo>
                  <a:cubicBezTo>
                    <a:pt x="116" y="162"/>
                    <a:pt x="116" y="167"/>
                    <a:pt x="116" y="172"/>
                  </a:cubicBezTo>
                  <a:cubicBezTo>
                    <a:pt x="116" y="176"/>
                    <a:pt x="116" y="181"/>
                    <a:pt x="116" y="186"/>
                  </a:cubicBezTo>
                  <a:cubicBezTo>
                    <a:pt x="116" y="188"/>
                    <a:pt x="116" y="190"/>
                    <a:pt x="115" y="192"/>
                  </a:cubicBezTo>
                  <a:cubicBezTo>
                    <a:pt x="115" y="194"/>
                    <a:pt x="115" y="197"/>
                    <a:pt x="114" y="199"/>
                  </a:cubicBezTo>
                  <a:cubicBezTo>
                    <a:pt x="114" y="203"/>
                    <a:pt x="113" y="207"/>
                    <a:pt x="113" y="211"/>
                  </a:cubicBezTo>
                  <a:cubicBezTo>
                    <a:pt x="111" y="215"/>
                    <a:pt x="110" y="219"/>
                    <a:pt x="110" y="223"/>
                  </a:cubicBezTo>
                  <a:cubicBezTo>
                    <a:pt x="108" y="226"/>
                    <a:pt x="108" y="230"/>
                    <a:pt x="107" y="233"/>
                  </a:cubicBezTo>
                  <a:cubicBezTo>
                    <a:pt x="105" y="236"/>
                    <a:pt x="104" y="239"/>
                    <a:pt x="103" y="242"/>
                  </a:cubicBezTo>
                  <a:cubicBezTo>
                    <a:pt x="102" y="245"/>
                    <a:pt x="101" y="247"/>
                    <a:pt x="100" y="250"/>
                  </a:cubicBezTo>
                  <a:cubicBezTo>
                    <a:pt x="99" y="252"/>
                    <a:pt x="98" y="254"/>
                    <a:pt x="97" y="256"/>
                  </a:cubicBezTo>
                  <a:cubicBezTo>
                    <a:pt x="92" y="264"/>
                    <a:pt x="90" y="268"/>
                    <a:pt x="90" y="268"/>
                  </a:cubicBezTo>
                  <a:cubicBezTo>
                    <a:pt x="90" y="268"/>
                    <a:pt x="92" y="263"/>
                    <a:pt x="94" y="255"/>
                  </a:cubicBezTo>
                  <a:cubicBezTo>
                    <a:pt x="95" y="253"/>
                    <a:pt x="96" y="251"/>
                    <a:pt x="97" y="248"/>
                  </a:cubicBezTo>
                  <a:cubicBezTo>
                    <a:pt x="97" y="246"/>
                    <a:pt x="98" y="243"/>
                    <a:pt x="99" y="240"/>
                  </a:cubicBezTo>
                  <a:cubicBezTo>
                    <a:pt x="99" y="238"/>
                    <a:pt x="100" y="234"/>
                    <a:pt x="101" y="231"/>
                  </a:cubicBezTo>
                  <a:cubicBezTo>
                    <a:pt x="102" y="228"/>
                    <a:pt x="102" y="225"/>
                    <a:pt x="103" y="221"/>
                  </a:cubicBezTo>
                  <a:cubicBezTo>
                    <a:pt x="103" y="217"/>
                    <a:pt x="104" y="214"/>
                    <a:pt x="104" y="210"/>
                  </a:cubicBezTo>
                  <a:cubicBezTo>
                    <a:pt x="105" y="206"/>
                    <a:pt x="105" y="202"/>
                    <a:pt x="105" y="198"/>
                  </a:cubicBezTo>
                  <a:cubicBezTo>
                    <a:pt x="105" y="196"/>
                    <a:pt x="105" y="194"/>
                    <a:pt x="106" y="192"/>
                  </a:cubicBezTo>
                  <a:cubicBezTo>
                    <a:pt x="106" y="190"/>
                    <a:pt x="106" y="187"/>
                    <a:pt x="105" y="185"/>
                  </a:cubicBezTo>
                  <a:cubicBezTo>
                    <a:pt x="105" y="181"/>
                    <a:pt x="105" y="176"/>
                    <a:pt x="105" y="172"/>
                  </a:cubicBezTo>
                  <a:cubicBezTo>
                    <a:pt x="104" y="163"/>
                    <a:pt x="104" y="154"/>
                    <a:pt x="102" y="145"/>
                  </a:cubicBezTo>
                  <a:cubicBezTo>
                    <a:pt x="100" y="135"/>
                    <a:pt x="97" y="126"/>
                    <a:pt x="94" y="117"/>
                  </a:cubicBezTo>
                  <a:cubicBezTo>
                    <a:pt x="91" y="108"/>
                    <a:pt x="88" y="99"/>
                    <a:pt x="83" y="91"/>
                  </a:cubicBezTo>
                  <a:cubicBezTo>
                    <a:pt x="80" y="83"/>
                    <a:pt x="74" y="75"/>
                    <a:pt x="70" y="67"/>
                  </a:cubicBezTo>
                  <a:cubicBezTo>
                    <a:pt x="67" y="64"/>
                    <a:pt x="65" y="60"/>
                    <a:pt x="62" y="56"/>
                  </a:cubicBezTo>
                  <a:cubicBezTo>
                    <a:pt x="61" y="55"/>
                    <a:pt x="60" y="53"/>
                    <a:pt x="58" y="51"/>
                  </a:cubicBezTo>
                  <a:cubicBezTo>
                    <a:pt x="57" y="50"/>
                    <a:pt x="56" y="48"/>
                    <a:pt x="54" y="47"/>
                  </a:cubicBezTo>
                  <a:cubicBezTo>
                    <a:pt x="51" y="44"/>
                    <a:pt x="49" y="41"/>
                    <a:pt x="46" y="38"/>
                  </a:cubicBezTo>
                  <a:cubicBezTo>
                    <a:pt x="43" y="35"/>
                    <a:pt x="41" y="32"/>
                    <a:pt x="38" y="30"/>
                  </a:cubicBezTo>
                  <a:cubicBezTo>
                    <a:pt x="35" y="27"/>
                    <a:pt x="33" y="25"/>
                    <a:pt x="30" y="23"/>
                  </a:cubicBezTo>
                  <a:cubicBezTo>
                    <a:pt x="28" y="21"/>
                    <a:pt x="25" y="19"/>
                    <a:pt x="23" y="17"/>
                  </a:cubicBezTo>
                  <a:cubicBezTo>
                    <a:pt x="21" y="15"/>
                    <a:pt x="19" y="13"/>
                    <a:pt x="17" y="12"/>
                  </a:cubicBezTo>
                  <a:cubicBezTo>
                    <a:pt x="15" y="10"/>
                    <a:pt x="13" y="9"/>
                    <a:pt x="11" y="8"/>
                  </a:cubicBezTo>
                  <a:cubicBezTo>
                    <a:pt x="4" y="3"/>
                    <a:pt x="0" y="0"/>
                    <a:pt x="0" y="0"/>
                  </a:cubicBezTo>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59" name="Freeform 91"/>
            <p:cNvSpPr/>
            <p:nvPr/>
          </p:nvSpPr>
          <p:spPr bwMode="auto">
            <a:xfrm>
              <a:off x="5639158" y="2311782"/>
              <a:ext cx="619125" cy="1430338"/>
            </a:xfrm>
            <a:custGeom>
              <a:avLst/>
              <a:gdLst>
                <a:gd name="T0" fmla="*/ 0 w 165"/>
                <a:gd name="T1" fmla="*/ 0 h 380"/>
                <a:gd name="T2" fmla="*/ 5 w 165"/>
                <a:gd name="T3" fmla="*/ 2 h 380"/>
                <a:gd name="T4" fmla="*/ 18 w 165"/>
                <a:gd name="T5" fmla="*/ 7 h 380"/>
                <a:gd name="T6" fmla="*/ 27 w 165"/>
                <a:gd name="T7" fmla="*/ 12 h 380"/>
                <a:gd name="T8" fmla="*/ 37 w 165"/>
                <a:gd name="T9" fmla="*/ 18 h 380"/>
                <a:gd name="T10" fmla="*/ 49 w 165"/>
                <a:gd name="T11" fmla="*/ 25 h 380"/>
                <a:gd name="T12" fmla="*/ 61 w 165"/>
                <a:gd name="T13" fmla="*/ 34 h 380"/>
                <a:gd name="T14" fmla="*/ 74 w 165"/>
                <a:gd name="T15" fmla="*/ 45 h 380"/>
                <a:gd name="T16" fmla="*/ 87 w 165"/>
                <a:gd name="T17" fmla="*/ 57 h 380"/>
                <a:gd name="T18" fmla="*/ 112 w 165"/>
                <a:gd name="T19" fmla="*/ 86 h 380"/>
                <a:gd name="T20" fmla="*/ 134 w 165"/>
                <a:gd name="T21" fmla="*/ 121 h 380"/>
                <a:gd name="T22" fmla="*/ 151 w 165"/>
                <a:gd name="T23" fmla="*/ 161 h 380"/>
                <a:gd name="T24" fmla="*/ 162 w 165"/>
                <a:gd name="T25" fmla="*/ 202 h 380"/>
                <a:gd name="T26" fmla="*/ 165 w 165"/>
                <a:gd name="T27" fmla="*/ 243 h 380"/>
                <a:gd name="T28" fmla="*/ 163 w 165"/>
                <a:gd name="T29" fmla="*/ 282 h 380"/>
                <a:gd name="T30" fmla="*/ 160 w 165"/>
                <a:gd name="T31" fmla="*/ 299 h 380"/>
                <a:gd name="T32" fmla="*/ 156 w 165"/>
                <a:gd name="T33" fmla="*/ 316 h 380"/>
                <a:gd name="T34" fmla="*/ 152 w 165"/>
                <a:gd name="T35" fmla="*/ 330 h 380"/>
                <a:gd name="T36" fmla="*/ 147 w 165"/>
                <a:gd name="T37" fmla="*/ 343 h 380"/>
                <a:gd name="T38" fmla="*/ 142 w 165"/>
                <a:gd name="T39" fmla="*/ 354 h 380"/>
                <a:gd name="T40" fmla="*/ 138 w 165"/>
                <a:gd name="T41" fmla="*/ 363 h 380"/>
                <a:gd name="T42" fmla="*/ 131 w 165"/>
                <a:gd name="T43" fmla="*/ 376 h 380"/>
                <a:gd name="T44" fmla="*/ 128 w 165"/>
                <a:gd name="T45" fmla="*/ 380 h 380"/>
                <a:gd name="T46" fmla="*/ 130 w 165"/>
                <a:gd name="T47" fmla="*/ 375 h 380"/>
                <a:gd name="T48" fmla="*/ 134 w 165"/>
                <a:gd name="T49" fmla="*/ 362 h 380"/>
                <a:gd name="T50" fmla="*/ 138 w 165"/>
                <a:gd name="T51" fmla="*/ 352 h 380"/>
                <a:gd name="T52" fmla="*/ 141 w 165"/>
                <a:gd name="T53" fmla="*/ 341 h 380"/>
                <a:gd name="T54" fmla="*/ 146 w 165"/>
                <a:gd name="T55" fmla="*/ 313 h 380"/>
                <a:gd name="T56" fmla="*/ 149 w 165"/>
                <a:gd name="T57" fmla="*/ 298 h 380"/>
                <a:gd name="T58" fmla="*/ 150 w 165"/>
                <a:gd name="T59" fmla="*/ 281 h 380"/>
                <a:gd name="T60" fmla="*/ 150 w 165"/>
                <a:gd name="T61" fmla="*/ 272 h 380"/>
                <a:gd name="T62" fmla="*/ 150 w 165"/>
                <a:gd name="T63" fmla="*/ 263 h 380"/>
                <a:gd name="T64" fmla="*/ 150 w 165"/>
                <a:gd name="T65" fmla="*/ 244 h 380"/>
                <a:gd name="T66" fmla="*/ 145 w 165"/>
                <a:gd name="T67" fmla="*/ 205 h 380"/>
                <a:gd name="T68" fmla="*/ 135 w 165"/>
                <a:gd name="T69" fmla="*/ 166 h 380"/>
                <a:gd name="T70" fmla="*/ 119 w 165"/>
                <a:gd name="T71" fmla="*/ 129 h 380"/>
                <a:gd name="T72" fmla="*/ 100 w 165"/>
                <a:gd name="T73" fmla="*/ 95 h 380"/>
                <a:gd name="T74" fmla="*/ 78 w 165"/>
                <a:gd name="T75" fmla="*/ 66 h 380"/>
                <a:gd name="T76" fmla="*/ 66 w 165"/>
                <a:gd name="T77" fmla="*/ 53 h 380"/>
                <a:gd name="T78" fmla="*/ 55 w 165"/>
                <a:gd name="T79" fmla="*/ 42 h 380"/>
                <a:gd name="T80" fmla="*/ 34 w 165"/>
                <a:gd name="T81" fmla="*/ 23 h 380"/>
                <a:gd name="T82" fmla="*/ 24 w 165"/>
                <a:gd name="T83" fmla="*/ 16 h 380"/>
                <a:gd name="T84" fmla="*/ 16 w 165"/>
                <a:gd name="T85" fmla="*/ 10 h 380"/>
                <a:gd name="T86" fmla="*/ 4 w 165"/>
                <a:gd name="T87" fmla="*/ 3 h 380"/>
                <a:gd name="T88" fmla="*/ 0 w 165"/>
                <a:gd name="T8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 h="380">
                  <a:moveTo>
                    <a:pt x="0" y="0"/>
                  </a:moveTo>
                  <a:cubicBezTo>
                    <a:pt x="0" y="0"/>
                    <a:pt x="2" y="0"/>
                    <a:pt x="5" y="2"/>
                  </a:cubicBezTo>
                  <a:cubicBezTo>
                    <a:pt x="8" y="3"/>
                    <a:pt x="12" y="5"/>
                    <a:pt x="18" y="7"/>
                  </a:cubicBezTo>
                  <a:cubicBezTo>
                    <a:pt x="20" y="9"/>
                    <a:pt x="24" y="10"/>
                    <a:pt x="27" y="12"/>
                  </a:cubicBezTo>
                  <a:cubicBezTo>
                    <a:pt x="30" y="14"/>
                    <a:pt x="34" y="16"/>
                    <a:pt x="37" y="18"/>
                  </a:cubicBezTo>
                  <a:cubicBezTo>
                    <a:pt x="41" y="20"/>
                    <a:pt x="45" y="23"/>
                    <a:pt x="49" y="25"/>
                  </a:cubicBezTo>
                  <a:cubicBezTo>
                    <a:pt x="53" y="28"/>
                    <a:pt x="57" y="31"/>
                    <a:pt x="61" y="34"/>
                  </a:cubicBezTo>
                  <a:cubicBezTo>
                    <a:pt x="66" y="37"/>
                    <a:pt x="70" y="41"/>
                    <a:pt x="74" y="45"/>
                  </a:cubicBezTo>
                  <a:cubicBezTo>
                    <a:pt x="78" y="49"/>
                    <a:pt x="83" y="52"/>
                    <a:pt x="87" y="57"/>
                  </a:cubicBezTo>
                  <a:cubicBezTo>
                    <a:pt x="96" y="66"/>
                    <a:pt x="104" y="75"/>
                    <a:pt x="112" y="86"/>
                  </a:cubicBezTo>
                  <a:cubicBezTo>
                    <a:pt x="120" y="97"/>
                    <a:pt x="128" y="109"/>
                    <a:pt x="134" y="121"/>
                  </a:cubicBezTo>
                  <a:cubicBezTo>
                    <a:pt x="141" y="134"/>
                    <a:pt x="146" y="147"/>
                    <a:pt x="151" y="161"/>
                  </a:cubicBezTo>
                  <a:cubicBezTo>
                    <a:pt x="156" y="174"/>
                    <a:pt x="159" y="188"/>
                    <a:pt x="162" y="202"/>
                  </a:cubicBezTo>
                  <a:cubicBezTo>
                    <a:pt x="164" y="216"/>
                    <a:pt x="165" y="230"/>
                    <a:pt x="165" y="243"/>
                  </a:cubicBezTo>
                  <a:cubicBezTo>
                    <a:pt x="165" y="257"/>
                    <a:pt x="165" y="270"/>
                    <a:pt x="163" y="282"/>
                  </a:cubicBezTo>
                  <a:cubicBezTo>
                    <a:pt x="162" y="288"/>
                    <a:pt x="161" y="294"/>
                    <a:pt x="160" y="299"/>
                  </a:cubicBezTo>
                  <a:cubicBezTo>
                    <a:pt x="159" y="305"/>
                    <a:pt x="158" y="310"/>
                    <a:pt x="156" y="316"/>
                  </a:cubicBezTo>
                  <a:cubicBezTo>
                    <a:pt x="155" y="321"/>
                    <a:pt x="153" y="326"/>
                    <a:pt x="152" y="330"/>
                  </a:cubicBezTo>
                  <a:cubicBezTo>
                    <a:pt x="150" y="335"/>
                    <a:pt x="149" y="339"/>
                    <a:pt x="147" y="343"/>
                  </a:cubicBezTo>
                  <a:cubicBezTo>
                    <a:pt x="145" y="347"/>
                    <a:pt x="144" y="351"/>
                    <a:pt x="142" y="354"/>
                  </a:cubicBezTo>
                  <a:cubicBezTo>
                    <a:pt x="141" y="357"/>
                    <a:pt x="139" y="360"/>
                    <a:pt x="138" y="363"/>
                  </a:cubicBezTo>
                  <a:cubicBezTo>
                    <a:pt x="135" y="369"/>
                    <a:pt x="132" y="373"/>
                    <a:pt x="131" y="376"/>
                  </a:cubicBezTo>
                  <a:cubicBezTo>
                    <a:pt x="129" y="378"/>
                    <a:pt x="128" y="380"/>
                    <a:pt x="128" y="380"/>
                  </a:cubicBezTo>
                  <a:cubicBezTo>
                    <a:pt x="128" y="380"/>
                    <a:pt x="129" y="378"/>
                    <a:pt x="130" y="375"/>
                  </a:cubicBezTo>
                  <a:cubicBezTo>
                    <a:pt x="131" y="372"/>
                    <a:pt x="133" y="368"/>
                    <a:pt x="134" y="362"/>
                  </a:cubicBezTo>
                  <a:cubicBezTo>
                    <a:pt x="135" y="359"/>
                    <a:pt x="136" y="356"/>
                    <a:pt x="138" y="352"/>
                  </a:cubicBezTo>
                  <a:cubicBezTo>
                    <a:pt x="138" y="349"/>
                    <a:pt x="139" y="345"/>
                    <a:pt x="141" y="341"/>
                  </a:cubicBezTo>
                  <a:cubicBezTo>
                    <a:pt x="143" y="333"/>
                    <a:pt x="145" y="323"/>
                    <a:pt x="146" y="313"/>
                  </a:cubicBezTo>
                  <a:cubicBezTo>
                    <a:pt x="147" y="308"/>
                    <a:pt x="148" y="303"/>
                    <a:pt x="149" y="298"/>
                  </a:cubicBezTo>
                  <a:cubicBezTo>
                    <a:pt x="149" y="292"/>
                    <a:pt x="150" y="286"/>
                    <a:pt x="150" y="281"/>
                  </a:cubicBezTo>
                  <a:cubicBezTo>
                    <a:pt x="150" y="278"/>
                    <a:pt x="150" y="275"/>
                    <a:pt x="150" y="272"/>
                  </a:cubicBezTo>
                  <a:cubicBezTo>
                    <a:pt x="150" y="269"/>
                    <a:pt x="150" y="266"/>
                    <a:pt x="150" y="263"/>
                  </a:cubicBezTo>
                  <a:cubicBezTo>
                    <a:pt x="150" y="256"/>
                    <a:pt x="150" y="250"/>
                    <a:pt x="150" y="244"/>
                  </a:cubicBezTo>
                  <a:cubicBezTo>
                    <a:pt x="149" y="231"/>
                    <a:pt x="147" y="218"/>
                    <a:pt x="145" y="205"/>
                  </a:cubicBezTo>
                  <a:cubicBezTo>
                    <a:pt x="142" y="192"/>
                    <a:pt x="139" y="179"/>
                    <a:pt x="135" y="166"/>
                  </a:cubicBezTo>
                  <a:cubicBezTo>
                    <a:pt x="130" y="153"/>
                    <a:pt x="125" y="141"/>
                    <a:pt x="119" y="129"/>
                  </a:cubicBezTo>
                  <a:cubicBezTo>
                    <a:pt x="113" y="117"/>
                    <a:pt x="107" y="106"/>
                    <a:pt x="100" y="95"/>
                  </a:cubicBezTo>
                  <a:cubicBezTo>
                    <a:pt x="92" y="85"/>
                    <a:pt x="85" y="75"/>
                    <a:pt x="78" y="66"/>
                  </a:cubicBezTo>
                  <a:cubicBezTo>
                    <a:pt x="74" y="61"/>
                    <a:pt x="70" y="57"/>
                    <a:pt x="66" y="53"/>
                  </a:cubicBezTo>
                  <a:cubicBezTo>
                    <a:pt x="62" y="49"/>
                    <a:pt x="59" y="45"/>
                    <a:pt x="55" y="42"/>
                  </a:cubicBezTo>
                  <a:cubicBezTo>
                    <a:pt x="47" y="35"/>
                    <a:pt x="40" y="29"/>
                    <a:pt x="34" y="23"/>
                  </a:cubicBezTo>
                  <a:cubicBezTo>
                    <a:pt x="30" y="21"/>
                    <a:pt x="27" y="18"/>
                    <a:pt x="24" y="16"/>
                  </a:cubicBezTo>
                  <a:cubicBezTo>
                    <a:pt x="21" y="14"/>
                    <a:pt x="18" y="12"/>
                    <a:pt x="16" y="10"/>
                  </a:cubicBezTo>
                  <a:cubicBezTo>
                    <a:pt x="11" y="7"/>
                    <a:pt x="7" y="4"/>
                    <a:pt x="4" y="3"/>
                  </a:cubicBezTo>
                  <a:cubicBezTo>
                    <a:pt x="1" y="1"/>
                    <a:pt x="0" y="0"/>
                    <a:pt x="0" y="0"/>
                  </a:cubicBezTo>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sp>
          <p:nvSpPr>
            <p:cNvPr id="160" name="Freeform 92"/>
            <p:cNvSpPr/>
            <p:nvPr/>
          </p:nvSpPr>
          <p:spPr bwMode="auto">
            <a:xfrm>
              <a:off x="5496283" y="2465770"/>
              <a:ext cx="536575" cy="1241425"/>
            </a:xfrm>
            <a:custGeom>
              <a:avLst/>
              <a:gdLst>
                <a:gd name="T0" fmla="*/ 0 w 143"/>
                <a:gd name="T1" fmla="*/ 0 h 330"/>
                <a:gd name="T2" fmla="*/ 4 w 143"/>
                <a:gd name="T3" fmla="*/ 1 h 330"/>
                <a:gd name="T4" fmla="*/ 15 w 143"/>
                <a:gd name="T5" fmla="*/ 6 h 330"/>
                <a:gd name="T6" fmla="*/ 23 w 143"/>
                <a:gd name="T7" fmla="*/ 10 h 330"/>
                <a:gd name="T8" fmla="*/ 32 w 143"/>
                <a:gd name="T9" fmla="*/ 15 h 330"/>
                <a:gd name="T10" fmla="*/ 53 w 143"/>
                <a:gd name="T11" fmla="*/ 30 h 330"/>
                <a:gd name="T12" fmla="*/ 64 w 143"/>
                <a:gd name="T13" fmla="*/ 39 h 330"/>
                <a:gd name="T14" fmla="*/ 75 w 143"/>
                <a:gd name="T15" fmla="*/ 49 h 330"/>
                <a:gd name="T16" fmla="*/ 97 w 143"/>
                <a:gd name="T17" fmla="*/ 75 h 330"/>
                <a:gd name="T18" fmla="*/ 116 w 143"/>
                <a:gd name="T19" fmla="*/ 105 h 330"/>
                <a:gd name="T20" fmla="*/ 131 w 143"/>
                <a:gd name="T21" fmla="*/ 139 h 330"/>
                <a:gd name="T22" fmla="*/ 140 w 143"/>
                <a:gd name="T23" fmla="*/ 175 h 330"/>
                <a:gd name="T24" fmla="*/ 143 w 143"/>
                <a:gd name="T25" fmla="*/ 211 h 330"/>
                <a:gd name="T26" fmla="*/ 141 w 143"/>
                <a:gd name="T27" fmla="*/ 244 h 330"/>
                <a:gd name="T28" fmla="*/ 139 w 143"/>
                <a:gd name="T29" fmla="*/ 260 h 330"/>
                <a:gd name="T30" fmla="*/ 135 w 143"/>
                <a:gd name="T31" fmla="*/ 274 h 330"/>
                <a:gd name="T32" fmla="*/ 127 w 143"/>
                <a:gd name="T33" fmla="*/ 297 h 330"/>
                <a:gd name="T34" fmla="*/ 123 w 143"/>
                <a:gd name="T35" fmla="*/ 307 h 330"/>
                <a:gd name="T36" fmla="*/ 119 w 143"/>
                <a:gd name="T37" fmla="*/ 315 h 330"/>
                <a:gd name="T38" fmla="*/ 113 w 143"/>
                <a:gd name="T39" fmla="*/ 326 h 330"/>
                <a:gd name="T40" fmla="*/ 111 w 143"/>
                <a:gd name="T41" fmla="*/ 330 h 330"/>
                <a:gd name="T42" fmla="*/ 112 w 143"/>
                <a:gd name="T43" fmla="*/ 325 h 330"/>
                <a:gd name="T44" fmla="*/ 116 w 143"/>
                <a:gd name="T45" fmla="*/ 314 h 330"/>
                <a:gd name="T46" fmla="*/ 119 w 143"/>
                <a:gd name="T47" fmla="*/ 306 h 330"/>
                <a:gd name="T48" fmla="*/ 122 w 143"/>
                <a:gd name="T49" fmla="*/ 296 h 330"/>
                <a:gd name="T50" fmla="*/ 127 w 143"/>
                <a:gd name="T51" fmla="*/ 272 h 330"/>
                <a:gd name="T52" fmla="*/ 129 w 143"/>
                <a:gd name="T53" fmla="*/ 258 h 330"/>
                <a:gd name="T54" fmla="*/ 130 w 143"/>
                <a:gd name="T55" fmla="*/ 243 h 330"/>
                <a:gd name="T56" fmla="*/ 130 w 143"/>
                <a:gd name="T57" fmla="*/ 211 h 330"/>
                <a:gd name="T58" fmla="*/ 125 w 143"/>
                <a:gd name="T59" fmla="*/ 178 h 330"/>
                <a:gd name="T60" fmla="*/ 116 w 143"/>
                <a:gd name="T61" fmla="*/ 144 h 330"/>
                <a:gd name="T62" fmla="*/ 103 w 143"/>
                <a:gd name="T63" fmla="*/ 112 h 330"/>
                <a:gd name="T64" fmla="*/ 86 w 143"/>
                <a:gd name="T65" fmla="*/ 82 h 330"/>
                <a:gd name="T66" fmla="*/ 67 w 143"/>
                <a:gd name="T67" fmla="*/ 57 h 330"/>
                <a:gd name="T68" fmla="*/ 57 w 143"/>
                <a:gd name="T69" fmla="*/ 46 h 330"/>
                <a:gd name="T70" fmla="*/ 47 w 143"/>
                <a:gd name="T71" fmla="*/ 36 h 330"/>
                <a:gd name="T72" fmla="*/ 29 w 143"/>
                <a:gd name="T73" fmla="*/ 20 h 330"/>
                <a:gd name="T74" fmla="*/ 21 w 143"/>
                <a:gd name="T75" fmla="*/ 14 h 330"/>
                <a:gd name="T76" fmla="*/ 14 w 143"/>
                <a:gd name="T77" fmla="*/ 9 h 330"/>
                <a:gd name="T78" fmla="*/ 3 w 143"/>
                <a:gd name="T79" fmla="*/ 2 h 330"/>
                <a:gd name="T80" fmla="*/ 0 w 143"/>
                <a:gd name="T8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3" h="330">
                  <a:moveTo>
                    <a:pt x="0" y="0"/>
                  </a:moveTo>
                  <a:cubicBezTo>
                    <a:pt x="0" y="0"/>
                    <a:pt x="1" y="0"/>
                    <a:pt x="4" y="1"/>
                  </a:cubicBezTo>
                  <a:cubicBezTo>
                    <a:pt x="6" y="3"/>
                    <a:pt x="10" y="4"/>
                    <a:pt x="15" y="6"/>
                  </a:cubicBezTo>
                  <a:cubicBezTo>
                    <a:pt x="17" y="8"/>
                    <a:pt x="20" y="9"/>
                    <a:pt x="23" y="10"/>
                  </a:cubicBezTo>
                  <a:cubicBezTo>
                    <a:pt x="26" y="12"/>
                    <a:pt x="29" y="14"/>
                    <a:pt x="32" y="15"/>
                  </a:cubicBezTo>
                  <a:cubicBezTo>
                    <a:pt x="38" y="19"/>
                    <a:pt x="46" y="24"/>
                    <a:pt x="53" y="30"/>
                  </a:cubicBezTo>
                  <a:cubicBezTo>
                    <a:pt x="57" y="32"/>
                    <a:pt x="60" y="36"/>
                    <a:pt x="64" y="39"/>
                  </a:cubicBezTo>
                  <a:cubicBezTo>
                    <a:pt x="68" y="42"/>
                    <a:pt x="72" y="45"/>
                    <a:pt x="75" y="49"/>
                  </a:cubicBezTo>
                  <a:cubicBezTo>
                    <a:pt x="83" y="57"/>
                    <a:pt x="90" y="65"/>
                    <a:pt x="97" y="75"/>
                  </a:cubicBezTo>
                  <a:cubicBezTo>
                    <a:pt x="104" y="84"/>
                    <a:pt x="111" y="94"/>
                    <a:pt x="116" y="105"/>
                  </a:cubicBezTo>
                  <a:cubicBezTo>
                    <a:pt x="122" y="116"/>
                    <a:pt x="127" y="127"/>
                    <a:pt x="131" y="139"/>
                  </a:cubicBezTo>
                  <a:cubicBezTo>
                    <a:pt x="135" y="151"/>
                    <a:pt x="138" y="163"/>
                    <a:pt x="140" y="175"/>
                  </a:cubicBezTo>
                  <a:cubicBezTo>
                    <a:pt x="142" y="187"/>
                    <a:pt x="143" y="199"/>
                    <a:pt x="143" y="211"/>
                  </a:cubicBezTo>
                  <a:cubicBezTo>
                    <a:pt x="143" y="223"/>
                    <a:pt x="143" y="234"/>
                    <a:pt x="141" y="244"/>
                  </a:cubicBezTo>
                  <a:cubicBezTo>
                    <a:pt x="141" y="250"/>
                    <a:pt x="139" y="255"/>
                    <a:pt x="139" y="260"/>
                  </a:cubicBezTo>
                  <a:cubicBezTo>
                    <a:pt x="137" y="264"/>
                    <a:pt x="136" y="269"/>
                    <a:pt x="135" y="274"/>
                  </a:cubicBezTo>
                  <a:cubicBezTo>
                    <a:pt x="133" y="283"/>
                    <a:pt x="130" y="291"/>
                    <a:pt x="127" y="297"/>
                  </a:cubicBezTo>
                  <a:cubicBezTo>
                    <a:pt x="126" y="301"/>
                    <a:pt x="124" y="304"/>
                    <a:pt x="123" y="307"/>
                  </a:cubicBezTo>
                  <a:cubicBezTo>
                    <a:pt x="122" y="310"/>
                    <a:pt x="120" y="313"/>
                    <a:pt x="119" y="315"/>
                  </a:cubicBezTo>
                  <a:cubicBezTo>
                    <a:pt x="117" y="320"/>
                    <a:pt x="115" y="323"/>
                    <a:pt x="113" y="326"/>
                  </a:cubicBezTo>
                  <a:cubicBezTo>
                    <a:pt x="112" y="328"/>
                    <a:pt x="111" y="330"/>
                    <a:pt x="111" y="330"/>
                  </a:cubicBezTo>
                  <a:cubicBezTo>
                    <a:pt x="111" y="330"/>
                    <a:pt x="111" y="328"/>
                    <a:pt x="112" y="325"/>
                  </a:cubicBezTo>
                  <a:cubicBezTo>
                    <a:pt x="113" y="323"/>
                    <a:pt x="115" y="319"/>
                    <a:pt x="116" y="314"/>
                  </a:cubicBezTo>
                  <a:cubicBezTo>
                    <a:pt x="117" y="311"/>
                    <a:pt x="118" y="309"/>
                    <a:pt x="119" y="306"/>
                  </a:cubicBezTo>
                  <a:cubicBezTo>
                    <a:pt x="120" y="302"/>
                    <a:pt x="121" y="299"/>
                    <a:pt x="122" y="296"/>
                  </a:cubicBezTo>
                  <a:cubicBezTo>
                    <a:pt x="123" y="289"/>
                    <a:pt x="125" y="281"/>
                    <a:pt x="127" y="272"/>
                  </a:cubicBezTo>
                  <a:cubicBezTo>
                    <a:pt x="127" y="267"/>
                    <a:pt x="128" y="263"/>
                    <a:pt x="129" y="258"/>
                  </a:cubicBezTo>
                  <a:cubicBezTo>
                    <a:pt x="129" y="253"/>
                    <a:pt x="130" y="248"/>
                    <a:pt x="130" y="243"/>
                  </a:cubicBezTo>
                  <a:cubicBezTo>
                    <a:pt x="130" y="233"/>
                    <a:pt x="130" y="222"/>
                    <a:pt x="130" y="211"/>
                  </a:cubicBezTo>
                  <a:cubicBezTo>
                    <a:pt x="129" y="200"/>
                    <a:pt x="127" y="189"/>
                    <a:pt x="125" y="178"/>
                  </a:cubicBezTo>
                  <a:cubicBezTo>
                    <a:pt x="123" y="167"/>
                    <a:pt x="120" y="155"/>
                    <a:pt x="116" y="144"/>
                  </a:cubicBezTo>
                  <a:cubicBezTo>
                    <a:pt x="113" y="133"/>
                    <a:pt x="108" y="122"/>
                    <a:pt x="103" y="112"/>
                  </a:cubicBezTo>
                  <a:cubicBezTo>
                    <a:pt x="98" y="101"/>
                    <a:pt x="92" y="92"/>
                    <a:pt x="86" y="82"/>
                  </a:cubicBezTo>
                  <a:cubicBezTo>
                    <a:pt x="80" y="73"/>
                    <a:pt x="74" y="65"/>
                    <a:pt x="67" y="57"/>
                  </a:cubicBezTo>
                  <a:cubicBezTo>
                    <a:pt x="64" y="53"/>
                    <a:pt x="60" y="50"/>
                    <a:pt x="57" y="46"/>
                  </a:cubicBezTo>
                  <a:cubicBezTo>
                    <a:pt x="54" y="43"/>
                    <a:pt x="50" y="39"/>
                    <a:pt x="47" y="36"/>
                  </a:cubicBezTo>
                  <a:cubicBezTo>
                    <a:pt x="41" y="30"/>
                    <a:pt x="34" y="25"/>
                    <a:pt x="29" y="20"/>
                  </a:cubicBezTo>
                  <a:cubicBezTo>
                    <a:pt x="26" y="18"/>
                    <a:pt x="23" y="16"/>
                    <a:pt x="21" y="14"/>
                  </a:cubicBezTo>
                  <a:cubicBezTo>
                    <a:pt x="18" y="12"/>
                    <a:pt x="16" y="11"/>
                    <a:pt x="14" y="9"/>
                  </a:cubicBezTo>
                  <a:cubicBezTo>
                    <a:pt x="9" y="6"/>
                    <a:pt x="6" y="4"/>
                    <a:pt x="3" y="2"/>
                  </a:cubicBezTo>
                  <a:cubicBezTo>
                    <a:pt x="1" y="1"/>
                    <a:pt x="0" y="0"/>
                    <a:pt x="0" y="0"/>
                  </a:cubicBezTo>
                </a:path>
              </a:pathLst>
            </a:custGeom>
            <a:solidFill>
              <a:schemeClr val="tx2">
                <a:lumMod val="20000"/>
                <a:lumOff val="80000"/>
              </a:schemeClr>
            </a:solidFill>
            <a:ln>
              <a:no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grpSp>
      <p:sp>
        <p:nvSpPr>
          <p:cNvPr id="161" name="Rectangle 160"/>
          <p:cNvSpPr/>
          <p:nvPr/>
        </p:nvSpPr>
        <p:spPr>
          <a:xfrm>
            <a:off x="0" y="6472198"/>
            <a:ext cx="12192000" cy="4713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Arial" panose="020B0604020202020204" pitchFamily="34" charset="0"/>
              <a:ea typeface="Microsoft YaHei" panose="020B0503020204020204" pitchFamily="34" charset="-122"/>
              <a:sym typeface="Arial" panose="020B0604020202020204" pitchFamily="34" charset="0"/>
            </a:endParaRPr>
          </a:p>
        </p:txBody>
      </p:sp>
      <p:sp>
        <p:nvSpPr>
          <p:cNvPr id="162" name="Title 13"/>
          <p:cNvSpPr txBox="1"/>
          <p:nvPr/>
        </p:nvSpPr>
        <p:spPr>
          <a:xfrm>
            <a:off x="101600" y="6489072"/>
            <a:ext cx="906716" cy="355075"/>
          </a:xfrm>
          <a:prstGeom prst="rect">
            <a:avLst/>
          </a:prstGeom>
        </p:spPr>
        <p:txBody>
          <a:bodyPr vert="horz" lIns="121920" tIns="60960" rIns="121920" bIns="60960" rtlCol="0" anchor="ctr">
            <a:noAutofit/>
          </a:bodyPr>
          <a:lstStyle/>
          <a:p>
            <a:pPr defTabSz="1218565">
              <a:spcBef>
                <a:spcPct val="0"/>
              </a:spcBef>
              <a:defRPr/>
            </a:pPr>
            <a:r>
              <a:rPr lang="en-IN" altLang="en-US" sz="1600" b="1" dirty="0">
                <a:solidFill>
                  <a:schemeClr val="tx1">
                    <a:lumMod val="65000"/>
                    <a:lumOff val="35000"/>
                  </a:schemeClr>
                </a:solidFill>
                <a:latin typeface="Arial" panose="020B0604020202020204" pitchFamily="34" charset="0"/>
                <a:ea typeface="Microsoft YaHei" panose="020B0503020204020204" pitchFamily="34" charset="-122"/>
                <a:cs typeface="+mj-cs"/>
                <a:sym typeface="Arial" panose="020B0604020202020204" pitchFamily="34" charset="0"/>
              </a:rPr>
              <a:t>DIV</a:t>
            </a:r>
            <a:endParaRPr lang="en-IN" altLang="en-US" sz="1600" b="1" dirty="0">
              <a:solidFill>
                <a:schemeClr val="tx1">
                  <a:lumMod val="65000"/>
                  <a:lumOff val="35000"/>
                </a:schemeClr>
              </a:solidFill>
              <a:latin typeface="Arial" panose="020B0604020202020204" pitchFamily="34" charset="0"/>
              <a:ea typeface="Microsoft YaHei" panose="020B0503020204020204" pitchFamily="34" charset="-122"/>
              <a:cs typeface="+mj-cs"/>
              <a:sym typeface="Arial" panose="020B0604020202020204" pitchFamily="34" charset="0"/>
            </a:endParaRPr>
          </a:p>
        </p:txBody>
      </p:sp>
      <p:sp>
        <p:nvSpPr>
          <p:cNvPr id="163" name="TextBox 162"/>
          <p:cNvSpPr txBox="1"/>
          <p:nvPr/>
        </p:nvSpPr>
        <p:spPr>
          <a:xfrm>
            <a:off x="11447819" y="6553929"/>
            <a:ext cx="556844" cy="307777"/>
          </a:xfrm>
          <a:prstGeom prst="rect">
            <a:avLst/>
          </a:prstGeom>
          <a:noFill/>
        </p:spPr>
        <p:txBody>
          <a:bodyPr wrap="square" rtlCol="0">
            <a:spAutoFit/>
          </a:bodyPr>
          <a:lstStyle/>
          <a:p>
            <a:pPr algn="ctr"/>
            <a:fld id="{935BBC0D-156C-474B-BE53-7DA8707D3EBF}" type="slidenum">
              <a:rPr lang="en-US" sz="140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rPr>
            </a:fld>
            <a:endParaRPr lang="en-US" sz="1400" dirty="0">
              <a:solidFill>
                <a:schemeClr val="tx1">
                  <a:lumMod val="65000"/>
                  <a:lumOff val="35000"/>
                </a:schemeClr>
              </a:solidFill>
              <a:latin typeface="Arial" panose="020B0604020202020204" pitchFamily="34" charset="0"/>
              <a:ea typeface="Microsoft YaHei" panose="020B0503020204020204" pitchFamily="34" charset="-122"/>
              <a:sym typeface="Arial" panose="020B0604020202020204" pitchFamily="34" charset="0"/>
            </a:endParaRPr>
          </a:p>
        </p:txBody>
      </p:sp>
      <p:sp>
        <p:nvSpPr>
          <p:cNvPr id="184" name="TextBox 183"/>
          <p:cNvSpPr txBox="1"/>
          <p:nvPr/>
        </p:nvSpPr>
        <p:spPr>
          <a:xfrm>
            <a:off x="7120912" y="959877"/>
            <a:ext cx="4671060" cy="460375"/>
          </a:xfrm>
          <a:prstGeom prst="rect">
            <a:avLst/>
          </a:prstGeom>
          <a:noFill/>
        </p:spPr>
        <p:txBody>
          <a:bodyPr wrap="none" rtlCol="0">
            <a:spAutoFit/>
          </a:bodyPr>
          <a:lstStyle/>
          <a:p>
            <a:r>
              <a:rPr lang="en-US" sz="24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rPr>
              <a:t>The </a:t>
            </a:r>
            <a:r>
              <a:rPr lang="en-IN" altLang="en-US" sz="24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rPr>
              <a:t>Developement Perspecive</a:t>
            </a:r>
            <a:r>
              <a:rPr lang="en-US" sz="24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rPr>
              <a:t> </a:t>
            </a:r>
            <a:endParaRPr lang="en-US" sz="24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endParaRPr>
          </a:p>
        </p:txBody>
      </p:sp>
      <p:sp>
        <p:nvSpPr>
          <p:cNvPr id="185" name="TextBox 184"/>
          <p:cNvSpPr txBox="1"/>
          <p:nvPr/>
        </p:nvSpPr>
        <p:spPr>
          <a:xfrm>
            <a:off x="7042785" y="1492250"/>
            <a:ext cx="4749165" cy="4892675"/>
          </a:xfrm>
          <a:prstGeom prst="rect">
            <a:avLst/>
          </a:prstGeom>
          <a:noFill/>
        </p:spPr>
        <p:txBody>
          <a:bodyPr wrap="square" rtlCol="0">
            <a:spAutoFit/>
          </a:bodyPr>
          <a:lstStyle/>
          <a:p>
            <a:pPr algn="just">
              <a:lnSpc>
                <a:spcPct val="150000"/>
              </a:lnSpc>
            </a:pPr>
            <a:r>
              <a:rPr lang="en-IN" altLang="en-US" sz="1600">
                <a:solidFill>
                  <a:schemeClr val="tx1">
                    <a:lumMod val="75000"/>
                    <a:lumOff val="2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rPr>
              <a:t>To effectively analyze the relationship between cab company and customer preferences,analysis methods are deployed.</a:t>
            </a:r>
            <a:endParaRPr lang="en-IN" altLang="en-US" sz="1600">
              <a:solidFill>
                <a:schemeClr val="tx1">
                  <a:lumMod val="75000"/>
                  <a:lumOff val="2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a:p>
            <a:pPr algn="just">
              <a:lnSpc>
                <a:spcPct val="150000"/>
              </a:lnSpc>
            </a:pPr>
            <a:endParaRPr lang="en-IN" altLang="en-US" sz="1600">
              <a:solidFill>
                <a:schemeClr val="tx1">
                  <a:lumMod val="75000"/>
                  <a:lumOff val="2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a:p>
            <a:pPr algn="just">
              <a:lnSpc>
                <a:spcPct val="150000"/>
              </a:lnSpc>
            </a:pPr>
            <a:r>
              <a:rPr lang="en-IN" altLang="en-US" sz="1600">
                <a:solidFill>
                  <a:schemeClr val="tx1">
                    <a:lumMod val="75000"/>
                    <a:lumOff val="2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rPr>
              <a:t>This combination of techniques, coupled with the use of data visualization libraries like Matplotlib and data manipulation tools like Pandas and statistical libraries like SciPy...</a:t>
            </a:r>
            <a:endParaRPr lang="en-IN" altLang="en-US" sz="1600">
              <a:solidFill>
                <a:schemeClr val="tx1">
                  <a:lumMod val="75000"/>
                  <a:lumOff val="2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a:p>
            <a:pPr algn="just">
              <a:lnSpc>
                <a:spcPct val="150000"/>
              </a:lnSpc>
            </a:pPr>
            <a:endParaRPr lang="en-IN" altLang="en-US" sz="1600">
              <a:solidFill>
                <a:schemeClr val="tx1">
                  <a:lumMod val="75000"/>
                  <a:lumOff val="2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a:p>
            <a:pPr algn="just">
              <a:lnSpc>
                <a:spcPct val="150000"/>
              </a:lnSpc>
            </a:pPr>
            <a:r>
              <a:rPr lang="en-IN" altLang="en-US" sz="1600">
                <a:solidFill>
                  <a:schemeClr val="tx1">
                    <a:lumMod val="75000"/>
                    <a:lumOff val="2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rPr>
              <a:t>Provides a comprehensive understanding of the relationship, allowing you to identify key trends, test hypotheses, and extract actionable insights.</a:t>
            </a:r>
            <a:endParaRPr lang="en-IN" altLang="en-US" sz="1600">
              <a:solidFill>
                <a:schemeClr val="tx1">
                  <a:lumMod val="75000"/>
                  <a:lumOff val="2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a:p>
            <a:pPr algn="just">
              <a:lnSpc>
                <a:spcPct val="150000"/>
              </a:lnSpc>
            </a:pPr>
            <a:endParaRPr lang="en-IN" altLang="en-US" sz="1600">
              <a:solidFill>
                <a:schemeClr val="tx1">
                  <a:lumMod val="75000"/>
                  <a:lumOff val="25000"/>
                </a:schemeClr>
              </a:solidFill>
              <a:latin typeface="Arial" panose="020B0604020202020204" pitchFamily="34" charset="0"/>
              <a:ea typeface="Microsoft YaHei" panose="020B0503020204020204" pitchFamily="34" charset="-122"/>
              <a:cs typeface="Clear Sans Light" panose="020B0303030202020304" pitchFamily="34" charset="0"/>
              <a:sym typeface="Arial" panose="020B0604020202020204" pitchFamily="34" charset="0"/>
            </a:endParaRPr>
          </a:p>
        </p:txBody>
      </p:sp>
      <p:grpSp>
        <p:nvGrpSpPr>
          <p:cNvPr id="2" name="Group 1"/>
          <p:cNvGrpSpPr/>
          <p:nvPr/>
        </p:nvGrpSpPr>
        <p:grpSpPr>
          <a:xfrm rot="0">
            <a:off x="2979420" y="1051608"/>
            <a:ext cx="3962875" cy="1632475"/>
            <a:chOff x="4093797" y="1802789"/>
            <a:chExt cx="2824359" cy="1344425"/>
          </a:xfrm>
        </p:grpSpPr>
        <p:sp>
          <p:nvSpPr>
            <p:cNvPr id="181" name="Freeform 5"/>
            <p:cNvSpPr/>
            <p:nvPr/>
          </p:nvSpPr>
          <p:spPr bwMode="auto">
            <a:xfrm rot="20876378" flipH="1">
              <a:off x="4093797" y="1858706"/>
              <a:ext cx="2376431" cy="1288508"/>
            </a:xfrm>
            <a:custGeom>
              <a:avLst/>
              <a:gdLst>
                <a:gd name="T0" fmla="*/ 30 w 885"/>
                <a:gd name="T1" fmla="*/ 0 h 480"/>
                <a:gd name="T2" fmla="*/ 762 w 885"/>
                <a:gd name="T3" fmla="*/ 0 h 480"/>
                <a:gd name="T4" fmla="*/ 792 w 885"/>
                <a:gd name="T5" fmla="*/ 31 h 480"/>
                <a:gd name="T6" fmla="*/ 792 w 885"/>
                <a:gd name="T7" fmla="*/ 170 h 480"/>
                <a:gd name="T8" fmla="*/ 885 w 885"/>
                <a:gd name="T9" fmla="*/ 230 h 480"/>
                <a:gd name="T10" fmla="*/ 792 w 885"/>
                <a:gd name="T11" fmla="*/ 281 h 480"/>
                <a:gd name="T12" fmla="*/ 792 w 885"/>
                <a:gd name="T13" fmla="*/ 450 h 480"/>
                <a:gd name="T14" fmla="*/ 762 w 885"/>
                <a:gd name="T15" fmla="*/ 480 h 480"/>
                <a:gd name="T16" fmla="*/ 30 w 885"/>
                <a:gd name="T17" fmla="*/ 480 h 480"/>
                <a:gd name="T18" fmla="*/ 0 w 885"/>
                <a:gd name="T19" fmla="*/ 450 h 480"/>
                <a:gd name="T20" fmla="*/ 0 w 885"/>
                <a:gd name="T21" fmla="*/ 31 h 480"/>
                <a:gd name="T22" fmla="*/ 30 w 885"/>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5" h="480">
                  <a:moveTo>
                    <a:pt x="30" y="0"/>
                  </a:moveTo>
                  <a:cubicBezTo>
                    <a:pt x="762" y="0"/>
                    <a:pt x="762" y="0"/>
                    <a:pt x="762" y="0"/>
                  </a:cubicBezTo>
                  <a:cubicBezTo>
                    <a:pt x="779" y="0"/>
                    <a:pt x="792" y="14"/>
                    <a:pt x="792" y="31"/>
                  </a:cubicBezTo>
                  <a:cubicBezTo>
                    <a:pt x="792" y="170"/>
                    <a:pt x="792" y="170"/>
                    <a:pt x="792" y="170"/>
                  </a:cubicBezTo>
                  <a:cubicBezTo>
                    <a:pt x="885" y="230"/>
                    <a:pt x="885" y="230"/>
                    <a:pt x="885" y="230"/>
                  </a:cubicBezTo>
                  <a:cubicBezTo>
                    <a:pt x="792" y="281"/>
                    <a:pt x="792" y="281"/>
                    <a:pt x="792" y="281"/>
                  </a:cubicBezTo>
                  <a:cubicBezTo>
                    <a:pt x="792" y="450"/>
                    <a:pt x="792" y="450"/>
                    <a:pt x="792" y="450"/>
                  </a:cubicBezTo>
                  <a:cubicBezTo>
                    <a:pt x="792" y="467"/>
                    <a:pt x="779" y="480"/>
                    <a:pt x="762" y="480"/>
                  </a:cubicBezTo>
                  <a:cubicBezTo>
                    <a:pt x="30" y="480"/>
                    <a:pt x="30" y="480"/>
                    <a:pt x="30" y="480"/>
                  </a:cubicBezTo>
                  <a:cubicBezTo>
                    <a:pt x="13" y="480"/>
                    <a:pt x="0" y="467"/>
                    <a:pt x="0" y="450"/>
                  </a:cubicBezTo>
                  <a:cubicBezTo>
                    <a:pt x="0" y="31"/>
                    <a:pt x="0" y="31"/>
                    <a:pt x="0" y="31"/>
                  </a:cubicBezTo>
                  <a:cubicBezTo>
                    <a:pt x="0" y="14"/>
                    <a:pt x="13" y="0"/>
                    <a:pt x="30" y="0"/>
                  </a:cubicBezTo>
                  <a:close/>
                </a:path>
              </a:pathLst>
            </a:custGeom>
            <a:noFill/>
            <a:ln>
              <a:solidFill>
                <a:schemeClr val="accent5"/>
              </a:solid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grpSp>
          <p:nvGrpSpPr>
            <p:cNvPr id="78" name="Group 77"/>
            <p:cNvGrpSpPr/>
            <p:nvPr/>
          </p:nvGrpSpPr>
          <p:grpSpPr>
            <a:xfrm rot="20885946">
              <a:off x="4413648" y="1802789"/>
              <a:ext cx="2504508" cy="1139754"/>
              <a:chOff x="1613884" y="2226977"/>
              <a:chExt cx="2504508" cy="1139754"/>
            </a:xfrm>
          </p:grpSpPr>
          <p:sp>
            <p:nvSpPr>
              <p:cNvPr id="79" name="Text Placeholder 2"/>
              <p:cNvSpPr txBox="1"/>
              <p:nvPr/>
            </p:nvSpPr>
            <p:spPr>
              <a:xfrm>
                <a:off x="1613884" y="2226977"/>
                <a:ext cx="2504508" cy="26200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1">
                    <a:solidFill>
                      <a:schemeClr val="tx1">
                        <a:lumMod val="65000"/>
                        <a:lumOff val="35000"/>
                      </a:schemeClr>
                    </a:solidFill>
                    <a:latin typeface="Century Gothic" panose="020B0502020202020204" pitchFamily="34" charset="0"/>
                    <a:cs typeface="Arial" panose="020B0604020202020204" pitchFamily="34" charset="0"/>
                    <a:sym typeface="+mn-ea"/>
                  </a:rPr>
                  <a:t>Descriptive Statistics</a:t>
                </a:r>
                <a:endParaRPr lang="en-IN" altLang="en-GB" sz="16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endParaRPr>
              </a:p>
            </p:txBody>
          </p:sp>
          <p:sp>
            <p:nvSpPr>
              <p:cNvPr id="80" name="TextBox 79"/>
              <p:cNvSpPr txBox="1"/>
              <p:nvPr/>
            </p:nvSpPr>
            <p:spPr>
              <a:xfrm rot="21599999">
                <a:off x="1666746" y="2477709"/>
                <a:ext cx="1974110" cy="889022"/>
              </a:xfrm>
              <a:prstGeom prst="rect">
                <a:avLst/>
              </a:prstGeom>
              <a:noFill/>
            </p:spPr>
            <p:txBody>
              <a:bodyPr wrap="square" lIns="0" tIns="0" rIns="0" bIns="0" rtlCol="0">
                <a:spAutoFit/>
              </a:bodyPr>
              <a:lstStyle/>
              <a:p>
                <a:pPr>
                  <a:lnSpc>
                    <a:spcPct val="130000"/>
                  </a:lnSpc>
                </a:pPr>
                <a:r>
                  <a:rPr lang="en-IN" sz="1350">
                    <a:solidFill>
                      <a:schemeClr val="tx1">
                        <a:lumMod val="65000"/>
                        <a:lumOff val="35000"/>
                      </a:schemeClr>
                    </a:solidFill>
                    <a:latin typeface="Arial" panose="020B0604020202020204" pitchFamily="34" charset="0"/>
                    <a:sym typeface="+mn-ea"/>
                  </a:rPr>
                  <a:t>Data is summarized</a:t>
                </a:r>
                <a:r>
                  <a:rPr lang="en-US" altLang="zh-CN" sz="1350">
                    <a:solidFill>
                      <a:schemeClr val="tx1">
                        <a:lumMod val="65000"/>
                        <a:lumOff val="35000"/>
                      </a:schemeClr>
                    </a:solidFill>
                    <a:latin typeface="Arial" panose="020B0604020202020204" pitchFamily="34" charset="0"/>
                    <a:sym typeface="+mn-ea"/>
                  </a:rPr>
                  <a:t> to understand key characteristics like average fare, distance traveled, payment modes, and company-wise distributions.</a:t>
                </a:r>
                <a:endParaRPr lang="en-US" altLang="zh-CN" sz="1350">
                  <a:solidFill>
                    <a:schemeClr val="tx1">
                      <a:lumMod val="65000"/>
                      <a:lumOff val="35000"/>
                    </a:schemeClr>
                  </a:solidFill>
                  <a:latin typeface="Arial" panose="020B0604020202020204" pitchFamily="34" charset="0"/>
                  <a:sym typeface="+mn-ea"/>
                </a:endParaRPr>
              </a:p>
            </p:txBody>
          </p:sp>
        </p:grpSp>
      </p:grpSp>
      <p:grpSp>
        <p:nvGrpSpPr>
          <p:cNvPr id="4" name="Group 3"/>
          <p:cNvGrpSpPr/>
          <p:nvPr/>
        </p:nvGrpSpPr>
        <p:grpSpPr>
          <a:xfrm>
            <a:off x="3013710" y="4739005"/>
            <a:ext cx="3147977" cy="1539240"/>
            <a:chOff x="4093797" y="4856832"/>
            <a:chExt cx="2429578" cy="1288508"/>
          </a:xfrm>
        </p:grpSpPr>
        <p:sp>
          <p:nvSpPr>
            <p:cNvPr id="182" name="Freeform 5"/>
            <p:cNvSpPr/>
            <p:nvPr/>
          </p:nvSpPr>
          <p:spPr bwMode="auto">
            <a:xfrm rot="723622" flipH="1" flipV="1">
              <a:off x="4093797" y="4856832"/>
              <a:ext cx="2376431" cy="1288508"/>
            </a:xfrm>
            <a:custGeom>
              <a:avLst/>
              <a:gdLst>
                <a:gd name="T0" fmla="*/ 30 w 885"/>
                <a:gd name="T1" fmla="*/ 0 h 480"/>
                <a:gd name="T2" fmla="*/ 762 w 885"/>
                <a:gd name="T3" fmla="*/ 0 h 480"/>
                <a:gd name="T4" fmla="*/ 792 w 885"/>
                <a:gd name="T5" fmla="*/ 31 h 480"/>
                <a:gd name="T6" fmla="*/ 792 w 885"/>
                <a:gd name="T7" fmla="*/ 170 h 480"/>
                <a:gd name="T8" fmla="*/ 885 w 885"/>
                <a:gd name="T9" fmla="*/ 230 h 480"/>
                <a:gd name="T10" fmla="*/ 792 w 885"/>
                <a:gd name="T11" fmla="*/ 281 h 480"/>
                <a:gd name="T12" fmla="*/ 792 w 885"/>
                <a:gd name="T13" fmla="*/ 450 h 480"/>
                <a:gd name="T14" fmla="*/ 762 w 885"/>
                <a:gd name="T15" fmla="*/ 480 h 480"/>
                <a:gd name="T16" fmla="*/ 30 w 885"/>
                <a:gd name="T17" fmla="*/ 480 h 480"/>
                <a:gd name="T18" fmla="*/ 0 w 885"/>
                <a:gd name="T19" fmla="*/ 450 h 480"/>
                <a:gd name="T20" fmla="*/ 0 w 885"/>
                <a:gd name="T21" fmla="*/ 31 h 480"/>
                <a:gd name="T22" fmla="*/ 30 w 885"/>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5" h="480">
                  <a:moveTo>
                    <a:pt x="30" y="0"/>
                  </a:moveTo>
                  <a:cubicBezTo>
                    <a:pt x="762" y="0"/>
                    <a:pt x="762" y="0"/>
                    <a:pt x="762" y="0"/>
                  </a:cubicBezTo>
                  <a:cubicBezTo>
                    <a:pt x="779" y="0"/>
                    <a:pt x="792" y="14"/>
                    <a:pt x="792" y="31"/>
                  </a:cubicBezTo>
                  <a:cubicBezTo>
                    <a:pt x="792" y="170"/>
                    <a:pt x="792" y="170"/>
                    <a:pt x="792" y="170"/>
                  </a:cubicBezTo>
                  <a:cubicBezTo>
                    <a:pt x="885" y="230"/>
                    <a:pt x="885" y="230"/>
                    <a:pt x="885" y="230"/>
                  </a:cubicBezTo>
                  <a:cubicBezTo>
                    <a:pt x="792" y="281"/>
                    <a:pt x="792" y="281"/>
                    <a:pt x="792" y="281"/>
                  </a:cubicBezTo>
                  <a:cubicBezTo>
                    <a:pt x="792" y="450"/>
                    <a:pt x="792" y="450"/>
                    <a:pt x="792" y="450"/>
                  </a:cubicBezTo>
                  <a:cubicBezTo>
                    <a:pt x="792" y="467"/>
                    <a:pt x="779" y="480"/>
                    <a:pt x="762" y="480"/>
                  </a:cubicBezTo>
                  <a:cubicBezTo>
                    <a:pt x="30" y="480"/>
                    <a:pt x="30" y="480"/>
                    <a:pt x="30" y="480"/>
                  </a:cubicBezTo>
                  <a:cubicBezTo>
                    <a:pt x="13" y="480"/>
                    <a:pt x="0" y="467"/>
                    <a:pt x="0" y="450"/>
                  </a:cubicBezTo>
                  <a:cubicBezTo>
                    <a:pt x="0" y="31"/>
                    <a:pt x="0" y="31"/>
                    <a:pt x="0" y="31"/>
                  </a:cubicBezTo>
                  <a:cubicBezTo>
                    <a:pt x="0" y="14"/>
                    <a:pt x="13" y="0"/>
                    <a:pt x="30" y="0"/>
                  </a:cubicBezTo>
                  <a:close/>
                </a:path>
              </a:pathLst>
            </a:custGeom>
            <a:noFill/>
            <a:ln>
              <a:solidFill>
                <a:schemeClr val="accent5"/>
              </a:solid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grpSp>
          <p:nvGrpSpPr>
            <p:cNvPr id="81" name="Group 80"/>
            <p:cNvGrpSpPr/>
            <p:nvPr/>
          </p:nvGrpSpPr>
          <p:grpSpPr>
            <a:xfrm rot="714054" flipH="1">
              <a:off x="4416927" y="4909370"/>
              <a:ext cx="2106448" cy="1200157"/>
              <a:chOff x="1525369" y="2207345"/>
              <a:chExt cx="2106448" cy="1200157"/>
            </a:xfrm>
          </p:grpSpPr>
          <p:sp>
            <p:nvSpPr>
              <p:cNvPr id="82" name="Text Placeholder 2"/>
              <p:cNvSpPr txBox="1"/>
              <p:nvPr/>
            </p:nvSpPr>
            <p:spPr>
              <a:xfrm>
                <a:off x="1618357" y="2207345"/>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ltLang="en-GB" sz="16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rPr>
                  <a:t>Hypothesis Testing:</a:t>
                </a:r>
                <a:endParaRPr lang="en-IN" altLang="en-GB" sz="16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endParaRPr>
              </a:p>
            </p:txBody>
          </p:sp>
          <p:sp>
            <p:nvSpPr>
              <p:cNvPr id="83" name="TextBox 82"/>
              <p:cNvSpPr txBox="1"/>
              <p:nvPr/>
            </p:nvSpPr>
            <p:spPr>
              <a:xfrm>
                <a:off x="1525369" y="2505972"/>
                <a:ext cx="2087280" cy="901530"/>
              </a:xfrm>
              <a:prstGeom prst="rect">
                <a:avLst/>
              </a:prstGeom>
              <a:noFill/>
            </p:spPr>
            <p:txBody>
              <a:bodyPr wrap="square" lIns="0" tIns="0" rIns="0" bIns="0" rtlCol="0">
                <a:spAutoFit/>
              </a:bodyPr>
              <a:lstStyle/>
              <a:p>
                <a:r>
                  <a:rPr lang="en-IN" altLang="en-US" sz="1400">
                    <a:solidFill>
                      <a:schemeClr val="tx1">
                        <a:lumMod val="65000"/>
                        <a:lumOff val="35000"/>
                      </a:schemeClr>
                    </a:solidFill>
                    <a:latin typeface="Arial" panose="020B0604020202020204" pitchFamily="34" charset="0"/>
                    <a:ea typeface="Microsoft YaHei" panose="020B0503020204020204" pitchFamily="34" charset="-122"/>
                    <a:cs typeface="Open Sans" panose="020B0606030504020204" pitchFamily="34" charset="0"/>
                    <a:sym typeface="Arial" panose="020B0604020202020204" pitchFamily="34" charset="0"/>
                  </a:rPr>
                  <a:t>Forming and testing hypotheses using appropriate statistical tests</a:t>
                </a:r>
                <a:endParaRPr lang="en-IN" altLang="en-US" sz="1400">
                  <a:solidFill>
                    <a:schemeClr val="tx1">
                      <a:lumMod val="65000"/>
                      <a:lumOff val="35000"/>
                    </a:schemeClr>
                  </a:solidFill>
                  <a:latin typeface="Arial" panose="020B0604020202020204" pitchFamily="34" charset="0"/>
                  <a:ea typeface="Microsoft YaHei" panose="020B0503020204020204" pitchFamily="34" charset="-122"/>
                  <a:cs typeface="Open Sans" panose="020B0606030504020204" pitchFamily="34" charset="0"/>
                  <a:sym typeface="Arial" panose="020B0604020202020204" pitchFamily="34" charset="0"/>
                </a:endParaRPr>
              </a:p>
              <a:p>
                <a:r>
                  <a:rPr lang="en-IN" altLang="en-US" sz="1400">
                    <a:solidFill>
                      <a:schemeClr val="tx1">
                        <a:lumMod val="65000"/>
                        <a:lumOff val="35000"/>
                      </a:schemeClr>
                    </a:solidFill>
                    <a:latin typeface="Arial" panose="020B0604020202020204" pitchFamily="34" charset="0"/>
                    <a:ea typeface="Microsoft YaHei" panose="020B0503020204020204" pitchFamily="34" charset="-122"/>
                    <a:cs typeface="Open Sans" panose="020B0606030504020204" pitchFamily="34" charset="0"/>
                    <a:sym typeface="Arial" panose="020B0604020202020204" pitchFamily="34" charset="0"/>
                  </a:rPr>
                  <a:t>to determine the strength of evidence and Quantify the significance of the results</a:t>
                </a:r>
                <a:endParaRPr lang="en-IN" altLang="en-US" sz="1400">
                  <a:solidFill>
                    <a:schemeClr val="tx1">
                      <a:lumMod val="65000"/>
                      <a:lumOff val="35000"/>
                    </a:schemeClr>
                  </a:solidFill>
                  <a:latin typeface="Arial" panose="020B0604020202020204" pitchFamily="34" charset="0"/>
                  <a:ea typeface="Microsoft YaHei" panose="020B0503020204020204" pitchFamily="34" charset="-122"/>
                  <a:cs typeface="Open Sans" panose="020B0606030504020204" pitchFamily="34" charset="0"/>
                  <a:sym typeface="Arial" panose="020B0604020202020204" pitchFamily="34" charset="0"/>
                </a:endParaRPr>
              </a:p>
            </p:txBody>
          </p:sp>
        </p:grpSp>
      </p:grpSp>
      <p:grpSp>
        <p:nvGrpSpPr>
          <p:cNvPr id="3" name="Group 2"/>
          <p:cNvGrpSpPr/>
          <p:nvPr/>
        </p:nvGrpSpPr>
        <p:grpSpPr>
          <a:xfrm>
            <a:off x="3390265" y="2948305"/>
            <a:ext cx="3265807" cy="1529715"/>
            <a:chOff x="4283390" y="3343567"/>
            <a:chExt cx="2463959" cy="1288508"/>
          </a:xfrm>
        </p:grpSpPr>
        <p:sp>
          <p:nvSpPr>
            <p:cNvPr id="179" name="Freeform 5"/>
            <p:cNvSpPr/>
            <p:nvPr/>
          </p:nvSpPr>
          <p:spPr bwMode="auto">
            <a:xfrm flipH="1">
              <a:off x="4283390" y="3343567"/>
              <a:ext cx="2376431" cy="1288508"/>
            </a:xfrm>
            <a:custGeom>
              <a:avLst/>
              <a:gdLst>
                <a:gd name="T0" fmla="*/ 30 w 885"/>
                <a:gd name="T1" fmla="*/ 0 h 480"/>
                <a:gd name="T2" fmla="*/ 762 w 885"/>
                <a:gd name="T3" fmla="*/ 0 h 480"/>
                <a:gd name="T4" fmla="*/ 792 w 885"/>
                <a:gd name="T5" fmla="*/ 31 h 480"/>
                <a:gd name="T6" fmla="*/ 792 w 885"/>
                <a:gd name="T7" fmla="*/ 170 h 480"/>
                <a:gd name="T8" fmla="*/ 885 w 885"/>
                <a:gd name="T9" fmla="*/ 230 h 480"/>
                <a:gd name="T10" fmla="*/ 792 w 885"/>
                <a:gd name="T11" fmla="*/ 281 h 480"/>
                <a:gd name="T12" fmla="*/ 792 w 885"/>
                <a:gd name="T13" fmla="*/ 450 h 480"/>
                <a:gd name="T14" fmla="*/ 762 w 885"/>
                <a:gd name="T15" fmla="*/ 480 h 480"/>
                <a:gd name="T16" fmla="*/ 30 w 885"/>
                <a:gd name="T17" fmla="*/ 480 h 480"/>
                <a:gd name="T18" fmla="*/ 0 w 885"/>
                <a:gd name="T19" fmla="*/ 450 h 480"/>
                <a:gd name="T20" fmla="*/ 0 w 885"/>
                <a:gd name="T21" fmla="*/ 31 h 480"/>
                <a:gd name="T22" fmla="*/ 30 w 885"/>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5" h="480">
                  <a:moveTo>
                    <a:pt x="30" y="0"/>
                  </a:moveTo>
                  <a:cubicBezTo>
                    <a:pt x="762" y="0"/>
                    <a:pt x="762" y="0"/>
                    <a:pt x="762" y="0"/>
                  </a:cubicBezTo>
                  <a:cubicBezTo>
                    <a:pt x="779" y="0"/>
                    <a:pt x="792" y="14"/>
                    <a:pt x="792" y="31"/>
                  </a:cubicBezTo>
                  <a:cubicBezTo>
                    <a:pt x="792" y="170"/>
                    <a:pt x="792" y="170"/>
                    <a:pt x="792" y="170"/>
                  </a:cubicBezTo>
                  <a:cubicBezTo>
                    <a:pt x="885" y="230"/>
                    <a:pt x="885" y="230"/>
                    <a:pt x="885" y="230"/>
                  </a:cubicBezTo>
                  <a:cubicBezTo>
                    <a:pt x="792" y="281"/>
                    <a:pt x="792" y="281"/>
                    <a:pt x="792" y="281"/>
                  </a:cubicBezTo>
                  <a:cubicBezTo>
                    <a:pt x="792" y="450"/>
                    <a:pt x="792" y="450"/>
                    <a:pt x="792" y="450"/>
                  </a:cubicBezTo>
                  <a:cubicBezTo>
                    <a:pt x="792" y="467"/>
                    <a:pt x="779" y="480"/>
                    <a:pt x="762" y="480"/>
                  </a:cubicBezTo>
                  <a:cubicBezTo>
                    <a:pt x="30" y="480"/>
                    <a:pt x="30" y="480"/>
                    <a:pt x="30" y="480"/>
                  </a:cubicBezTo>
                  <a:cubicBezTo>
                    <a:pt x="13" y="480"/>
                    <a:pt x="0" y="467"/>
                    <a:pt x="0" y="450"/>
                  </a:cubicBezTo>
                  <a:cubicBezTo>
                    <a:pt x="0" y="31"/>
                    <a:pt x="0" y="31"/>
                    <a:pt x="0" y="31"/>
                  </a:cubicBezTo>
                  <a:cubicBezTo>
                    <a:pt x="0" y="14"/>
                    <a:pt x="13" y="0"/>
                    <a:pt x="30" y="0"/>
                  </a:cubicBezTo>
                  <a:close/>
                </a:path>
              </a:pathLst>
            </a:custGeom>
            <a:noFill/>
            <a:ln>
              <a:solidFill>
                <a:schemeClr val="accent5"/>
              </a:solidFill>
            </a:ln>
          </p:spPr>
          <p:txBody>
            <a:bodyPr vert="horz" wrap="square" lIns="91440" tIns="45720" rIns="91440" bIns="45720" numCol="1" anchor="t" anchorCtr="0" compatLnSpc="1"/>
            <a:lstStyle/>
            <a:p>
              <a:endParaRPr lang="en-US" sz="1800">
                <a:latin typeface="Arial" panose="020B0604020202020204" pitchFamily="34" charset="0"/>
                <a:ea typeface="Microsoft YaHei" panose="020B0503020204020204" pitchFamily="34" charset="-122"/>
                <a:sym typeface="Arial" panose="020B0604020202020204" pitchFamily="34" charset="0"/>
              </a:endParaRPr>
            </a:p>
          </p:txBody>
        </p:sp>
        <p:grpSp>
          <p:nvGrpSpPr>
            <p:cNvPr id="84" name="Group 83"/>
            <p:cNvGrpSpPr/>
            <p:nvPr/>
          </p:nvGrpSpPr>
          <p:grpSpPr>
            <a:xfrm>
              <a:off x="4593047" y="3369346"/>
              <a:ext cx="2154302" cy="1200019"/>
              <a:chOff x="1577900" y="2202941"/>
              <a:chExt cx="2154302" cy="1200019"/>
            </a:xfrm>
          </p:grpSpPr>
          <p:sp>
            <p:nvSpPr>
              <p:cNvPr id="85" name="Text Placeholder 2"/>
              <p:cNvSpPr txBox="1"/>
              <p:nvPr/>
            </p:nvSpPr>
            <p:spPr>
              <a:xfrm>
                <a:off x="1577900" y="2202941"/>
                <a:ext cx="2013460"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ltLang="en-GB" sz="16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rPr>
                  <a:t>Exploratory Analysis:</a:t>
                </a:r>
                <a:endParaRPr lang="en-IN" altLang="en-GB" sz="1600" b="1" dirty="0">
                  <a:solidFill>
                    <a:schemeClr val="tx1">
                      <a:lumMod val="65000"/>
                      <a:lumOff val="35000"/>
                    </a:schemeClr>
                  </a:solidFill>
                  <a:latin typeface="Arial" panose="020B0604020202020204" pitchFamily="34" charset="0"/>
                  <a:ea typeface="Microsoft YaHei" panose="020B0503020204020204" pitchFamily="34" charset="-122"/>
                  <a:cs typeface="Clear Sans" panose="020B0503030202020304" pitchFamily="34" charset="0"/>
                  <a:sym typeface="Arial" panose="020B0604020202020204" pitchFamily="34" charset="0"/>
                </a:endParaRPr>
              </a:p>
            </p:txBody>
          </p:sp>
          <p:sp>
            <p:nvSpPr>
              <p:cNvPr id="86" name="TextBox 85"/>
              <p:cNvSpPr txBox="1"/>
              <p:nvPr/>
            </p:nvSpPr>
            <p:spPr>
              <a:xfrm>
                <a:off x="1620392" y="2495816"/>
                <a:ext cx="2111810" cy="907144"/>
              </a:xfrm>
              <a:prstGeom prst="rect">
                <a:avLst/>
              </a:prstGeom>
              <a:noFill/>
            </p:spPr>
            <p:txBody>
              <a:bodyPr wrap="square" lIns="0" tIns="0" rIns="0" bIns="0" rtlCol="0">
                <a:spAutoFit/>
              </a:bodyPr>
              <a:lstStyle/>
              <a:p>
                <a:r>
                  <a:rPr lang="en-IN" altLang="en-US" sz="1400">
                    <a:solidFill>
                      <a:schemeClr val="tx1">
                        <a:lumMod val="65000"/>
                        <a:lumOff val="35000"/>
                      </a:schemeClr>
                    </a:solidFill>
                    <a:latin typeface="Arial" panose="020B0604020202020204" pitchFamily="34" charset="0"/>
                    <a:ea typeface="Microsoft YaHei" panose="020B0503020204020204" pitchFamily="34" charset="-122"/>
                    <a:cs typeface="Open Sans" panose="020B0606030504020204" pitchFamily="34" charset="0"/>
                    <a:sym typeface="Arial" panose="020B0604020202020204" pitchFamily="34" charset="0"/>
                  </a:rPr>
                  <a:t>Explores and identifies relationships between variables correlation coefficients and statistical test at different time periods to know seasonal info.</a:t>
                </a:r>
                <a:endParaRPr lang="en-IN" altLang="en-US" sz="1400">
                  <a:solidFill>
                    <a:schemeClr val="tx1">
                      <a:lumMod val="65000"/>
                      <a:lumOff val="35000"/>
                    </a:schemeClr>
                  </a:solidFill>
                  <a:latin typeface="Arial" panose="020B0604020202020204" pitchFamily="34" charset="0"/>
                  <a:ea typeface="Microsoft YaHei" panose="020B0503020204020204" pitchFamily="34" charset="-122"/>
                  <a:cs typeface="Open Sans" panose="020B0606030504020204" pitchFamily="34" charset="0"/>
                  <a:sym typeface="Arial" panose="020B0604020202020204" pitchFamily="34" charset="0"/>
                </a:endParaRPr>
              </a:p>
            </p:txBody>
          </p:sp>
        </p:grpSp>
      </p:grpSp>
      <p:sp>
        <p:nvSpPr>
          <p:cNvPr id="5" name="Rectangle 160"/>
          <p:cNvSpPr/>
          <p:nvPr/>
        </p:nvSpPr>
        <p:spPr>
          <a:xfrm>
            <a:off x="0" y="6472833"/>
            <a:ext cx="12192000" cy="47134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a:latin typeface="Arial" panose="020B0604020202020204" pitchFamily="34" charset="0"/>
              <a:ea typeface="Microsoft YaHei" panose="020B0503020204020204" pitchFamily="34" charset="-122"/>
              <a:sym typeface="Arial" panose="020B0604020202020204" pitchFamily="34" charset="0"/>
            </a:endParaRPr>
          </a:p>
        </p:txBody>
      </p:sp>
      <p:sp>
        <p:nvSpPr>
          <p:cNvPr id="8" name="矩形 7"/>
          <p:cNvSpPr/>
          <p:nvPr/>
        </p:nvSpPr>
        <p:spPr>
          <a:xfrm>
            <a:off x="4204971" y="58898"/>
            <a:ext cx="3665220" cy="553085"/>
          </a:xfrm>
          <a:prstGeom prst="rect">
            <a:avLst/>
          </a:prstGeom>
        </p:spPr>
        <p:txBody>
          <a:bodyPr wrap="none">
            <a:spAutoFit/>
          </a:bodyPr>
          <a:p>
            <a:pPr algn="ctr"/>
            <a:r>
              <a:rPr lang="en-IN" altLang="en-US" sz="3000" b="1" dirty="0">
                <a:solidFill>
                  <a:schemeClr val="tx1">
                    <a:lumMod val="75000"/>
                    <a:lumOff val="25000"/>
                  </a:schemeClr>
                </a:solidFill>
                <a:latin typeface="Century Gothic" panose="020B0502020202020204" pitchFamily="34" charset="0"/>
                <a:ea typeface="Arial" panose="020B0604020202020204" pitchFamily="34" charset="0"/>
              </a:rPr>
              <a:t>Analysis Approach</a:t>
            </a:r>
            <a:endParaRPr lang="en-IN" altLang="en-US" sz="3000" b="1" dirty="0">
              <a:solidFill>
                <a:schemeClr val="tx1">
                  <a:lumMod val="75000"/>
                  <a:lumOff val="25000"/>
                </a:schemeClr>
              </a:solidFill>
              <a:latin typeface="Century Gothic" panose="020B0502020202020204" pitchFamily="34" charset="0"/>
              <a:ea typeface="Arial" panose="020B0604020202020204" pitchFamily="34" charset="0"/>
            </a:endParaRPr>
          </a:p>
        </p:txBody>
      </p:sp>
      <p:sp>
        <p:nvSpPr>
          <p:cNvPr id="6" name="椭圆 3"/>
          <p:cNvSpPr/>
          <p:nvPr/>
        </p:nvSpPr>
        <p:spPr>
          <a:xfrm>
            <a:off x="0" y="-269446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9" name="椭圆 4"/>
          <p:cNvSpPr/>
          <p:nvPr/>
        </p:nvSpPr>
        <p:spPr>
          <a:xfrm>
            <a:off x="11907832" y="4956326"/>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10" name="椭圆 5"/>
          <p:cNvSpPr/>
          <p:nvPr/>
        </p:nvSpPr>
        <p:spPr>
          <a:xfrm>
            <a:off x="6311228" y="6380206"/>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
        <p:nvSpPr>
          <p:cNvPr id="50" name="椭圆 49"/>
          <p:cNvSpPr/>
          <p:nvPr/>
        </p:nvSpPr>
        <p:spPr>
          <a:xfrm>
            <a:off x="336151" y="1139092"/>
            <a:ext cx="668388" cy="668388"/>
          </a:xfrm>
          <a:prstGeom prst="ellipse">
            <a:avLst/>
          </a:prstGeom>
          <a:solidFill>
            <a:srgbClr val="939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grpSp>
        <p:nvGrpSpPr>
          <p:cNvPr id="15" name="组合 21"/>
          <p:cNvGrpSpPr/>
          <p:nvPr/>
        </p:nvGrpSpPr>
        <p:grpSpPr>
          <a:xfrm>
            <a:off x="512713" y="1335105"/>
            <a:ext cx="315263" cy="315181"/>
            <a:chOff x="13114719" y="6453470"/>
            <a:chExt cx="912782" cy="912544"/>
          </a:xfrm>
          <a:solidFill>
            <a:schemeClr val="bg1"/>
          </a:solidFill>
        </p:grpSpPr>
        <p:sp>
          <p:nvSpPr>
            <p:cNvPr id="16" name="Freeform 250"/>
            <p:cNvSpPr/>
            <p:nvPr/>
          </p:nvSpPr>
          <p:spPr>
            <a:xfrm>
              <a:off x="13114719" y="6720021"/>
              <a:ext cx="872015" cy="645993"/>
            </a:xfrm>
            <a:custGeom>
              <a:avLst/>
              <a:gdLst/>
              <a:ahLst/>
              <a:cxnLst>
                <a:cxn ang="0">
                  <a:pos x="wd2" y="hd2"/>
                </a:cxn>
                <a:cxn ang="5400000">
                  <a:pos x="wd2" y="hd2"/>
                </a:cxn>
                <a:cxn ang="10800000">
                  <a:pos x="wd2" y="hd2"/>
                </a:cxn>
                <a:cxn ang="16200000">
                  <a:pos x="wd2" y="hd2"/>
                </a:cxn>
              </a:cxnLst>
              <a:rect l="0" t="0" r="r" b="b"/>
              <a:pathLst>
                <a:path w="20156" h="21600" extrusionOk="0">
                  <a:moveTo>
                    <a:pt x="10536" y="21600"/>
                  </a:moveTo>
                  <a:cubicBezTo>
                    <a:pt x="9084" y="21600"/>
                    <a:pt x="7632" y="21073"/>
                    <a:pt x="6180" y="20151"/>
                  </a:cubicBezTo>
                  <a:cubicBezTo>
                    <a:pt x="916" y="16727"/>
                    <a:pt x="-1444" y="7639"/>
                    <a:pt x="916" y="0"/>
                  </a:cubicBezTo>
                  <a:cubicBezTo>
                    <a:pt x="4455" y="2239"/>
                    <a:pt x="4455" y="2239"/>
                    <a:pt x="4455" y="2239"/>
                  </a:cubicBezTo>
                  <a:cubicBezTo>
                    <a:pt x="2912" y="7112"/>
                    <a:pt x="4455" y="12907"/>
                    <a:pt x="7813" y="15146"/>
                  </a:cubicBezTo>
                  <a:cubicBezTo>
                    <a:pt x="11171" y="17385"/>
                    <a:pt x="15164" y="15146"/>
                    <a:pt x="16617" y="10273"/>
                  </a:cubicBezTo>
                  <a:cubicBezTo>
                    <a:pt x="20156" y="12512"/>
                    <a:pt x="20156" y="12512"/>
                    <a:pt x="20156" y="12512"/>
                  </a:cubicBezTo>
                  <a:cubicBezTo>
                    <a:pt x="18976" y="16332"/>
                    <a:pt x="16889" y="19098"/>
                    <a:pt x="14257" y="20546"/>
                  </a:cubicBezTo>
                  <a:cubicBezTo>
                    <a:pt x="13077" y="21205"/>
                    <a:pt x="11806" y="21600"/>
                    <a:pt x="10536" y="21600"/>
                  </a:cubicBez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17" name="Freeform 251"/>
            <p:cNvSpPr/>
            <p:nvPr/>
          </p:nvSpPr>
          <p:spPr>
            <a:xfrm>
              <a:off x="13174539" y="6453470"/>
              <a:ext cx="354357" cy="2979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160" y="853"/>
                    <a:pt x="7200" y="5116"/>
                    <a:pt x="2400" y="12221"/>
                  </a:cubicBezTo>
                  <a:cubicBezTo>
                    <a:pt x="1440" y="13642"/>
                    <a:pt x="720" y="15063"/>
                    <a:pt x="0" y="16484"/>
                  </a:cubicBezTo>
                  <a:cubicBezTo>
                    <a:pt x="9360" y="21600"/>
                    <a:pt x="9360" y="21600"/>
                    <a:pt x="9360" y="21600"/>
                  </a:cubicBezTo>
                  <a:cubicBezTo>
                    <a:pt x="9600" y="21032"/>
                    <a:pt x="10080" y="20463"/>
                    <a:pt x="10320" y="19611"/>
                  </a:cubicBezTo>
                  <a:cubicBezTo>
                    <a:pt x="13200" y="15632"/>
                    <a:pt x="17280" y="12789"/>
                    <a:pt x="21600" y="12221"/>
                  </a:cubicBezTo>
                  <a:lnTo>
                    <a:pt x="21600" y="0"/>
                  </a:ln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18" name="Freeform 252"/>
            <p:cNvSpPr/>
            <p:nvPr/>
          </p:nvSpPr>
          <p:spPr>
            <a:xfrm>
              <a:off x="13851890" y="6948940"/>
              <a:ext cx="175611" cy="106620"/>
            </a:xfrm>
            <a:custGeom>
              <a:avLst/>
              <a:gdLst/>
              <a:ahLst/>
              <a:cxnLst>
                <a:cxn ang="0">
                  <a:pos x="wd2" y="hd2"/>
                </a:cxn>
                <a:cxn ang="5400000">
                  <a:pos x="wd2" y="hd2"/>
                </a:cxn>
                <a:cxn ang="10800000">
                  <a:pos x="wd2" y="hd2"/>
                </a:cxn>
                <a:cxn ang="16200000">
                  <a:pos x="wd2" y="hd2"/>
                </a:cxn>
              </a:cxnLst>
              <a:rect l="0" t="0" r="r" b="b"/>
              <a:pathLst>
                <a:path w="21600" h="21600" extrusionOk="0">
                  <a:moveTo>
                    <a:pt x="960" y="0"/>
                  </a:moveTo>
                  <a:cubicBezTo>
                    <a:pt x="960" y="3200"/>
                    <a:pt x="480" y="5600"/>
                    <a:pt x="0" y="8000"/>
                  </a:cubicBezTo>
                  <a:cubicBezTo>
                    <a:pt x="18720" y="21600"/>
                    <a:pt x="18720" y="21600"/>
                    <a:pt x="18720" y="21600"/>
                  </a:cubicBezTo>
                  <a:cubicBezTo>
                    <a:pt x="20160" y="15200"/>
                    <a:pt x="21120" y="8000"/>
                    <a:pt x="21600" y="0"/>
                  </a:cubicBezTo>
                  <a:lnTo>
                    <a:pt x="960" y="0"/>
                  </a:ln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19" name="Freeform 253"/>
            <p:cNvSpPr/>
            <p:nvPr/>
          </p:nvSpPr>
          <p:spPr>
            <a:xfrm>
              <a:off x="13569660" y="6453470"/>
              <a:ext cx="457841" cy="4547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779" y="21600"/>
                    <a:pt x="13779" y="21600"/>
                    <a:pt x="13779" y="21600"/>
                  </a:cubicBezTo>
                  <a:cubicBezTo>
                    <a:pt x="13779" y="13966"/>
                    <a:pt x="7634" y="7821"/>
                    <a:pt x="0" y="7821"/>
                  </a:cubicBezTo>
                  <a:cubicBezTo>
                    <a:pt x="0" y="0"/>
                    <a:pt x="0" y="0"/>
                    <a:pt x="0" y="0"/>
                  </a:cubicBezTo>
                  <a:cubicBezTo>
                    <a:pt x="11917" y="0"/>
                    <a:pt x="21600" y="9683"/>
                    <a:pt x="21600" y="21600"/>
                  </a:cubicBez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20" name="Rectangle 254"/>
            <p:cNvSpPr/>
            <p:nvPr/>
          </p:nvSpPr>
          <p:spPr>
            <a:xfrm>
              <a:off x="13406594" y="6964620"/>
              <a:ext cx="81532" cy="106621"/>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21" name="Rectangle 255"/>
            <p:cNvSpPr/>
            <p:nvPr/>
          </p:nvSpPr>
          <p:spPr>
            <a:xfrm>
              <a:off x="13528895" y="6829777"/>
              <a:ext cx="84668" cy="241466"/>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30" name="Rectangle 256"/>
            <p:cNvSpPr/>
            <p:nvPr/>
          </p:nvSpPr>
          <p:spPr>
            <a:xfrm>
              <a:off x="13654331" y="6760786"/>
              <a:ext cx="81532" cy="310455"/>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grpSp>
      <p:sp>
        <p:nvSpPr>
          <p:cNvPr id="51" name="椭圆 50"/>
          <p:cNvSpPr/>
          <p:nvPr/>
        </p:nvSpPr>
        <p:spPr>
          <a:xfrm>
            <a:off x="829535" y="2387923"/>
            <a:ext cx="668388" cy="66838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grpSp>
        <p:nvGrpSpPr>
          <p:cNvPr id="31" name="组合 29"/>
          <p:cNvGrpSpPr/>
          <p:nvPr/>
        </p:nvGrpSpPr>
        <p:grpSpPr>
          <a:xfrm>
            <a:off x="968028" y="2588354"/>
            <a:ext cx="391401" cy="267525"/>
            <a:chOff x="13080462" y="8952774"/>
            <a:chExt cx="1133225" cy="774567"/>
          </a:xfrm>
          <a:solidFill>
            <a:schemeClr val="bg1"/>
          </a:solidFill>
        </p:grpSpPr>
        <p:sp>
          <p:nvSpPr>
            <p:cNvPr id="32" name="Freeform 327"/>
            <p:cNvSpPr/>
            <p:nvPr/>
          </p:nvSpPr>
          <p:spPr>
            <a:xfrm>
              <a:off x="13080462"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495" y="2193"/>
                    <a:pt x="17495" y="2741"/>
                  </a:cubicBezTo>
                  <a:cubicBezTo>
                    <a:pt x="17495"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766" y="3728"/>
                    <a:pt x="18375" y="3289"/>
                    <a:pt x="18375" y="2741"/>
                  </a:cubicBezTo>
                  <a:cubicBezTo>
                    <a:pt x="18375" y="2193"/>
                    <a:pt x="18766"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33" name="Rectangle 328"/>
            <p:cNvSpPr/>
            <p:nvPr/>
          </p:nvSpPr>
          <p:spPr>
            <a:xfrm>
              <a:off x="13193353" y="9216190"/>
              <a:ext cx="630315" cy="119164"/>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34" name="Rectangle 329"/>
            <p:cNvSpPr/>
            <p:nvPr/>
          </p:nvSpPr>
          <p:spPr>
            <a:xfrm>
              <a:off x="13193353" y="9385527"/>
              <a:ext cx="200696" cy="210106"/>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35" name="Rectangle 330"/>
            <p:cNvSpPr/>
            <p:nvPr/>
          </p:nvSpPr>
          <p:spPr>
            <a:xfrm>
              <a:off x="13428546" y="9388662"/>
              <a:ext cx="213240" cy="28225"/>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36" name="Rectangle 331"/>
            <p:cNvSpPr/>
            <p:nvPr/>
          </p:nvSpPr>
          <p:spPr>
            <a:xfrm>
              <a:off x="13428546" y="9473330"/>
              <a:ext cx="213240" cy="28226"/>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37" name="Rectangle 332"/>
            <p:cNvSpPr/>
            <p:nvPr/>
          </p:nvSpPr>
          <p:spPr>
            <a:xfrm>
              <a:off x="13428546" y="9558001"/>
              <a:ext cx="213240" cy="28225"/>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38" name="Freeform 333"/>
            <p:cNvSpPr/>
            <p:nvPr/>
          </p:nvSpPr>
          <p:spPr>
            <a:xfrm>
              <a:off x="13735864" y="9517233"/>
              <a:ext cx="81534" cy="81534"/>
            </a:xfrm>
            <a:custGeom>
              <a:avLst/>
              <a:gdLst/>
              <a:ahLst/>
              <a:cxnLst>
                <a:cxn ang="0">
                  <a:pos x="wd2" y="hd2"/>
                </a:cxn>
                <a:cxn ang="5400000">
                  <a:pos x="wd2" y="hd2"/>
                </a:cxn>
                <a:cxn ang="10800000">
                  <a:pos x="wd2" y="hd2"/>
                </a:cxn>
                <a:cxn ang="16200000">
                  <a:pos x="wd2" y="hd2"/>
                </a:cxn>
              </a:cxnLst>
              <a:rect l="0" t="0" r="r" b="b"/>
              <a:pathLst>
                <a:path w="21600" h="21600" extrusionOk="0">
                  <a:moveTo>
                    <a:pt x="6646" y="0"/>
                  </a:moveTo>
                  <a:lnTo>
                    <a:pt x="6646" y="1662"/>
                  </a:lnTo>
                  <a:lnTo>
                    <a:pt x="0" y="21600"/>
                  </a:lnTo>
                  <a:lnTo>
                    <a:pt x="19938" y="14954"/>
                  </a:lnTo>
                  <a:lnTo>
                    <a:pt x="21600" y="14954"/>
                  </a:lnTo>
                  <a:lnTo>
                    <a:pt x="6646" y="0"/>
                  </a:ln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39" name="Freeform 334"/>
            <p:cNvSpPr/>
            <p:nvPr/>
          </p:nvSpPr>
          <p:spPr>
            <a:xfrm>
              <a:off x="14061996" y="9120944"/>
              <a:ext cx="151691" cy="151691"/>
            </a:xfrm>
            <a:custGeom>
              <a:avLst/>
              <a:gdLst/>
              <a:ahLst/>
              <a:cxnLst>
                <a:cxn ang="0">
                  <a:pos x="wd2" y="hd2"/>
                </a:cxn>
                <a:cxn ang="5400000">
                  <a:pos x="wd2" y="hd2"/>
                </a:cxn>
                <a:cxn ang="10800000">
                  <a:pos x="wd2" y="hd2"/>
                </a:cxn>
                <a:cxn ang="16200000">
                  <a:pos x="wd2" y="hd2"/>
                </a:cxn>
              </a:cxnLst>
              <a:rect l="0" t="0" r="r" b="b"/>
              <a:pathLst>
                <a:path w="21323" h="21323" extrusionOk="0">
                  <a:moveTo>
                    <a:pt x="16062" y="21323"/>
                  </a:moveTo>
                  <a:cubicBezTo>
                    <a:pt x="20492" y="16892"/>
                    <a:pt x="20492" y="16892"/>
                    <a:pt x="20492" y="16892"/>
                  </a:cubicBezTo>
                  <a:cubicBezTo>
                    <a:pt x="21600" y="15785"/>
                    <a:pt x="21600" y="13569"/>
                    <a:pt x="20492" y="11908"/>
                  </a:cubicBezTo>
                  <a:cubicBezTo>
                    <a:pt x="9415" y="831"/>
                    <a:pt x="9415" y="831"/>
                    <a:pt x="9415" y="831"/>
                  </a:cubicBezTo>
                  <a:cubicBezTo>
                    <a:pt x="7754" y="-277"/>
                    <a:pt x="5538" y="-277"/>
                    <a:pt x="3877" y="831"/>
                  </a:cubicBezTo>
                  <a:cubicBezTo>
                    <a:pt x="0" y="5261"/>
                    <a:pt x="0" y="5261"/>
                    <a:pt x="0" y="5261"/>
                  </a:cubicBezTo>
                  <a:lnTo>
                    <a:pt x="16062" y="21323"/>
                  </a:ln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40" name="Freeform 335"/>
            <p:cNvSpPr/>
            <p:nvPr/>
          </p:nvSpPr>
          <p:spPr>
            <a:xfrm>
              <a:off x="13801540" y="9169149"/>
              <a:ext cx="363942" cy="363943"/>
            </a:xfrm>
            <a:custGeom>
              <a:avLst/>
              <a:gdLst/>
              <a:ahLst/>
              <a:cxnLst>
                <a:cxn ang="0">
                  <a:pos x="wd2" y="hd2"/>
                </a:cxn>
                <a:cxn ang="5400000">
                  <a:pos x="wd2" y="hd2"/>
                </a:cxn>
                <a:cxn ang="10800000">
                  <a:pos x="wd2" y="hd2"/>
                </a:cxn>
                <a:cxn ang="16200000">
                  <a:pos x="wd2" y="hd2"/>
                </a:cxn>
              </a:cxnLst>
              <a:rect l="0" t="0" r="r" b="b"/>
              <a:pathLst>
                <a:path w="21426" h="21426" extrusionOk="0">
                  <a:moveTo>
                    <a:pt x="14691" y="0"/>
                  </a:moveTo>
                  <a:cubicBezTo>
                    <a:pt x="14458" y="0"/>
                    <a:pt x="14458" y="0"/>
                    <a:pt x="14458" y="232"/>
                  </a:cubicBezTo>
                  <a:cubicBezTo>
                    <a:pt x="523" y="14168"/>
                    <a:pt x="523" y="14168"/>
                    <a:pt x="523" y="14168"/>
                  </a:cubicBezTo>
                  <a:cubicBezTo>
                    <a:pt x="-174" y="14865"/>
                    <a:pt x="-174" y="15794"/>
                    <a:pt x="523" y="16490"/>
                  </a:cubicBezTo>
                  <a:cubicBezTo>
                    <a:pt x="523" y="16490"/>
                    <a:pt x="523" y="16490"/>
                    <a:pt x="523" y="16490"/>
                  </a:cubicBezTo>
                  <a:cubicBezTo>
                    <a:pt x="987" y="16955"/>
                    <a:pt x="1684" y="17187"/>
                    <a:pt x="2149" y="16955"/>
                  </a:cubicBezTo>
                  <a:cubicBezTo>
                    <a:pt x="2149" y="17419"/>
                    <a:pt x="2149" y="18116"/>
                    <a:pt x="2613" y="18581"/>
                  </a:cubicBezTo>
                  <a:cubicBezTo>
                    <a:pt x="2845" y="18813"/>
                    <a:pt x="2845" y="18813"/>
                    <a:pt x="2845" y="18813"/>
                  </a:cubicBezTo>
                  <a:cubicBezTo>
                    <a:pt x="3310" y="19277"/>
                    <a:pt x="3774" y="19277"/>
                    <a:pt x="4471" y="19045"/>
                  </a:cubicBezTo>
                  <a:cubicBezTo>
                    <a:pt x="4239" y="19742"/>
                    <a:pt x="4239" y="20439"/>
                    <a:pt x="4703" y="20671"/>
                  </a:cubicBezTo>
                  <a:cubicBezTo>
                    <a:pt x="4936" y="20903"/>
                    <a:pt x="4936" y="20903"/>
                    <a:pt x="4936" y="20903"/>
                  </a:cubicBezTo>
                  <a:cubicBezTo>
                    <a:pt x="5632" y="21600"/>
                    <a:pt x="6561" y="21600"/>
                    <a:pt x="7258" y="20903"/>
                  </a:cubicBezTo>
                  <a:cubicBezTo>
                    <a:pt x="21194" y="6968"/>
                    <a:pt x="21194" y="6968"/>
                    <a:pt x="21194" y="6968"/>
                  </a:cubicBezTo>
                  <a:cubicBezTo>
                    <a:pt x="21194" y="6968"/>
                    <a:pt x="21194" y="6735"/>
                    <a:pt x="21426" y="6735"/>
                  </a:cubicBezTo>
                  <a:lnTo>
                    <a:pt x="14691" y="0"/>
                  </a:ln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grpSp>
      <p:sp>
        <p:nvSpPr>
          <p:cNvPr id="53" name="椭圆 52"/>
          <p:cNvSpPr/>
          <p:nvPr/>
        </p:nvSpPr>
        <p:spPr>
          <a:xfrm>
            <a:off x="791075" y="5691099"/>
            <a:ext cx="668388" cy="668388"/>
          </a:xfrm>
          <a:prstGeom prst="ellipse">
            <a:avLst/>
          </a:prstGeom>
          <a:solidFill>
            <a:srgbClr val="8E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grpSp>
        <p:nvGrpSpPr>
          <p:cNvPr id="41" name="组合 9"/>
          <p:cNvGrpSpPr/>
          <p:nvPr/>
        </p:nvGrpSpPr>
        <p:grpSpPr>
          <a:xfrm>
            <a:off x="969708" y="5891530"/>
            <a:ext cx="300018" cy="267525"/>
            <a:chOff x="21741787" y="8952774"/>
            <a:chExt cx="868644" cy="774567"/>
          </a:xfrm>
          <a:solidFill>
            <a:schemeClr val="bg1"/>
          </a:solidFill>
        </p:grpSpPr>
        <p:sp>
          <p:nvSpPr>
            <p:cNvPr id="42" name="Freeform 123"/>
            <p:cNvSpPr/>
            <p:nvPr/>
          </p:nvSpPr>
          <p:spPr>
            <a:xfrm>
              <a:off x="21741787"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593" y="2193"/>
                    <a:pt x="17593" y="2741"/>
                  </a:cubicBezTo>
                  <a:cubicBezTo>
                    <a:pt x="17593"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863" y="3728"/>
                    <a:pt x="18375" y="3289"/>
                    <a:pt x="18375" y="2741"/>
                  </a:cubicBezTo>
                  <a:cubicBezTo>
                    <a:pt x="18375" y="2193"/>
                    <a:pt x="18863"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43" name="Freeform 124"/>
            <p:cNvSpPr/>
            <p:nvPr/>
          </p:nvSpPr>
          <p:spPr>
            <a:xfrm>
              <a:off x="21976980" y="9611311"/>
              <a:ext cx="56448" cy="81534"/>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44" name="Freeform 125"/>
            <p:cNvSpPr/>
            <p:nvPr/>
          </p:nvSpPr>
          <p:spPr>
            <a:xfrm>
              <a:off x="22093006" y="9611311"/>
              <a:ext cx="53311" cy="81534"/>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45" name="Freeform 126"/>
            <p:cNvSpPr/>
            <p:nvPr/>
          </p:nvSpPr>
          <p:spPr>
            <a:xfrm>
              <a:off x="22205899" y="9611311"/>
              <a:ext cx="56448" cy="81534"/>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46" name="Freeform 127"/>
            <p:cNvSpPr/>
            <p:nvPr/>
          </p:nvSpPr>
          <p:spPr>
            <a:xfrm>
              <a:off x="22325063" y="9611311"/>
              <a:ext cx="53311" cy="81534"/>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47" name="Freeform 128"/>
            <p:cNvSpPr/>
            <p:nvPr/>
          </p:nvSpPr>
          <p:spPr>
            <a:xfrm>
              <a:off x="22437955" y="9611311"/>
              <a:ext cx="56448" cy="81534"/>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48" name="Freeform 129"/>
            <p:cNvSpPr/>
            <p:nvPr/>
          </p:nvSpPr>
          <p:spPr>
            <a:xfrm>
              <a:off x="21766874" y="9426292"/>
              <a:ext cx="84670" cy="53312"/>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49" name="Freeform 130"/>
            <p:cNvSpPr/>
            <p:nvPr/>
          </p:nvSpPr>
          <p:spPr>
            <a:xfrm>
              <a:off x="21766874" y="9310264"/>
              <a:ext cx="84670" cy="56448"/>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52" name="Freeform 131"/>
            <p:cNvSpPr/>
            <p:nvPr/>
          </p:nvSpPr>
          <p:spPr>
            <a:xfrm>
              <a:off x="21766874" y="9197373"/>
              <a:ext cx="84670" cy="56448"/>
            </a:xfrm>
            <a:prstGeom prst="rect">
              <a:avLst/>
            </a:pr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54" name="Freeform 132"/>
            <p:cNvSpPr/>
            <p:nvPr/>
          </p:nvSpPr>
          <p:spPr>
            <a:xfrm>
              <a:off x="21754331" y="9222461"/>
              <a:ext cx="714984" cy="498608"/>
            </a:xfrm>
            <a:custGeom>
              <a:avLst/>
              <a:gdLst/>
              <a:ahLst/>
              <a:cxnLst>
                <a:cxn ang="0">
                  <a:pos x="wd2" y="hd2"/>
                </a:cxn>
                <a:cxn ang="5400000">
                  <a:pos x="wd2" y="hd2"/>
                </a:cxn>
                <a:cxn ang="10800000">
                  <a:pos x="wd2" y="hd2"/>
                </a:cxn>
                <a:cxn ang="16200000">
                  <a:pos x="wd2" y="hd2"/>
                </a:cxn>
              </a:cxnLst>
              <a:rect l="0" t="0" r="r" b="b"/>
              <a:pathLst>
                <a:path w="21600" h="21600" extrusionOk="0">
                  <a:moveTo>
                    <a:pt x="1516" y="21600"/>
                  </a:moveTo>
                  <a:lnTo>
                    <a:pt x="0" y="19698"/>
                  </a:lnTo>
                  <a:lnTo>
                    <a:pt x="7484" y="6113"/>
                  </a:lnTo>
                  <a:lnTo>
                    <a:pt x="13453" y="11140"/>
                  </a:lnTo>
                  <a:lnTo>
                    <a:pt x="20084" y="0"/>
                  </a:lnTo>
                  <a:lnTo>
                    <a:pt x="21600" y="1630"/>
                  </a:lnTo>
                  <a:lnTo>
                    <a:pt x="13737" y="14943"/>
                  </a:lnTo>
                  <a:lnTo>
                    <a:pt x="7958" y="9781"/>
                  </a:lnTo>
                  <a:lnTo>
                    <a:pt x="1516" y="21600"/>
                  </a:ln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sp>
          <p:nvSpPr>
            <p:cNvPr id="55" name="Freeform 133"/>
            <p:cNvSpPr/>
            <p:nvPr/>
          </p:nvSpPr>
          <p:spPr>
            <a:xfrm>
              <a:off x="22378374" y="9203645"/>
              <a:ext cx="109759" cy="112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0"/>
                  </a:lnTo>
                  <a:close/>
                </a:path>
              </a:pathLst>
            </a:custGeom>
            <a:grpFill/>
            <a:ln w="12700" cap="flat">
              <a:noFill/>
              <a:miter lim="400000"/>
            </a:ln>
            <a:effectLst/>
          </p:spPr>
          <p:txBody>
            <a:bodyPr wrap="square" lIns="91439" tIns="91439" rIns="91439" bIns="91439" numCol="1" anchor="t">
              <a:noAutofit/>
            </a:bodyPr>
            <a:p>
              <a:endParaRPr>
                <a:latin typeface="Arial" panose="020B0604020202020204" pitchFamily="34" charset="0"/>
              </a:endParaRPr>
            </a:p>
          </p:txBody>
        </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 calcmode="lin" valueType="num">
                                      <p:cBhvr additive="base">
                                        <p:cTn id="7" dur="500" fill="hold"/>
                                        <p:tgtEl>
                                          <p:spTgt spid="98"/>
                                        </p:tgtEl>
                                        <p:attrNameLst>
                                          <p:attrName>ppt_x</p:attrName>
                                        </p:attrNameLst>
                                      </p:cBhvr>
                                      <p:tavLst>
                                        <p:tav tm="0">
                                          <p:val>
                                            <p:strVal val="0-#ppt_w/2"/>
                                          </p:val>
                                        </p:tav>
                                        <p:tav tm="100000">
                                          <p:val>
                                            <p:strVal val="#ppt_x"/>
                                          </p:val>
                                        </p:tav>
                                      </p:tavLst>
                                    </p:anim>
                                    <p:anim calcmode="lin" valueType="num">
                                      <p:cBhvr additive="base">
                                        <p:cTn id="8" dur="500" fill="hold"/>
                                        <p:tgtEl>
                                          <p:spTgt spid="9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par>
                          <p:cTn id="17" fill="hold">
                            <p:stCondLst>
                              <p:cond delay="1500"/>
                            </p:stCondLst>
                            <p:childTnLst>
                              <p:par>
                                <p:cTn id="18" presetID="22" presetClass="entr" presetSubtype="8"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184"/>
                                        </p:tgtEl>
                                        <p:attrNameLst>
                                          <p:attrName>style.visibility</p:attrName>
                                        </p:attrNameLst>
                                      </p:cBhvr>
                                      <p:to>
                                        <p:strVal val="visible"/>
                                      </p:to>
                                    </p:set>
                                    <p:animEffect transition="in" filter="wipe(left)">
                                      <p:cBhvr>
                                        <p:cTn id="24" dur="500"/>
                                        <p:tgtEl>
                                          <p:spTgt spid="184"/>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185"/>
                                        </p:tgtEl>
                                        <p:attrNameLst>
                                          <p:attrName>style.visibility</p:attrName>
                                        </p:attrNameLst>
                                      </p:cBhvr>
                                      <p:to>
                                        <p:strVal val="visible"/>
                                      </p:to>
                                    </p:set>
                                    <p:animEffect transition="in" filter="fade">
                                      <p:cBhvr>
                                        <p:cTn id="28" dur="500"/>
                                        <p:tgtEl>
                                          <p:spTgt spid="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 grpId="0"/>
      <p:bldP spid="18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166728" y="-2442514"/>
            <a:ext cx="3545826" cy="3545826"/>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4418127" y="145701"/>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2000305" y="5804551"/>
            <a:ext cx="3325569" cy="3325569"/>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1205516" y="-1339438"/>
            <a:ext cx="1972968" cy="1972968"/>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6096000" y="618738"/>
            <a:ext cx="5380235" cy="5620523"/>
          </a:xfrm>
          <a:prstGeom prst="rect">
            <a:avLst/>
          </a:prstGeom>
        </p:spPr>
      </p:pic>
      <p:sp>
        <p:nvSpPr>
          <p:cNvPr id="9" name="矩形 8"/>
          <p:cNvSpPr/>
          <p:nvPr/>
        </p:nvSpPr>
        <p:spPr>
          <a:xfrm>
            <a:off x="612892" y="1654261"/>
            <a:ext cx="3364865" cy="1198880"/>
          </a:xfrm>
          <a:prstGeom prst="rect">
            <a:avLst/>
          </a:prstGeom>
        </p:spPr>
        <p:txBody>
          <a:bodyPr wrap="none">
            <a:spAutoFit/>
          </a:bodyPr>
          <a:lstStyle/>
          <a:p>
            <a:r>
              <a:rPr lang="en-IN" altLang="en-US" sz="7200" b="1">
                <a:solidFill>
                  <a:srgbClr val="E966A0"/>
                </a:solidFill>
                <a:latin typeface="Century Gothic" panose="020B0502020202020204" pitchFamily="34" charset="0"/>
                <a:cs typeface="Arial" panose="020B0604020202020204" pitchFamily="34" charset="0"/>
              </a:rPr>
              <a:t>TRENDS</a:t>
            </a:r>
            <a:endParaRPr lang="en-IN" altLang="en-US" sz="7200" b="1">
              <a:solidFill>
                <a:srgbClr val="E966A0"/>
              </a:solidFill>
              <a:latin typeface="Century Gothic" panose="020B0502020202020204" pitchFamily="34" charset="0"/>
              <a:cs typeface="Arial" panose="020B0604020202020204" pitchFamily="34" charset="0"/>
            </a:endParaRPr>
          </a:p>
        </p:txBody>
      </p:sp>
      <p:sp>
        <p:nvSpPr>
          <p:cNvPr id="10" name="矩形 9"/>
          <p:cNvSpPr/>
          <p:nvPr/>
        </p:nvSpPr>
        <p:spPr>
          <a:xfrm>
            <a:off x="612891" y="2946667"/>
            <a:ext cx="5804535" cy="829945"/>
          </a:xfrm>
          <a:prstGeom prst="rect">
            <a:avLst/>
          </a:prstGeom>
        </p:spPr>
        <p:txBody>
          <a:bodyPr wrap="none">
            <a:spAutoFit/>
          </a:bodyPr>
          <a:lstStyle/>
          <a:p>
            <a:r>
              <a:rPr lang="en-IN" altLang="en-US" sz="4800" b="1">
                <a:solidFill>
                  <a:srgbClr val="8585BF"/>
                </a:solidFill>
                <a:latin typeface="Century Gothic" panose="020B0502020202020204" pitchFamily="34" charset="0"/>
                <a:cs typeface="Arial" panose="020B0604020202020204" pitchFamily="34" charset="0"/>
              </a:rPr>
              <a:t>Studying the trends</a:t>
            </a:r>
            <a:endParaRPr lang="en-IN" altLang="en-US" sz="4800" b="1">
              <a:solidFill>
                <a:srgbClr val="8585BF"/>
              </a:solidFill>
              <a:latin typeface="Century Gothic" panose="020B0502020202020204" pitchFamily="34" charset="0"/>
              <a:cs typeface="Arial" panose="020B0604020202020204" pitchFamily="34" charset="0"/>
            </a:endParaRPr>
          </a:p>
        </p:txBody>
      </p:sp>
      <p:sp>
        <p:nvSpPr>
          <p:cNvPr id="11" name="文本框 10"/>
          <p:cNvSpPr txBox="1"/>
          <p:nvPr/>
        </p:nvSpPr>
        <p:spPr>
          <a:xfrm>
            <a:off x="612775" y="3869690"/>
            <a:ext cx="5542280" cy="1476375"/>
          </a:xfrm>
          <a:prstGeom prst="rect">
            <a:avLst/>
          </a:prstGeom>
          <a:noFill/>
        </p:spPr>
        <p:txBody>
          <a:bodyPr wrap="square" rtlCol="0">
            <a:spAutoFit/>
          </a:bodyPr>
          <a:lstStyle/>
          <a:p>
            <a:pPr>
              <a:lnSpc>
                <a:spcPct val="150000"/>
              </a:lnSpc>
            </a:pPr>
            <a:r>
              <a:rPr lang="en-US" altLang="zh-CN" sz="2000">
                <a:solidFill>
                  <a:schemeClr val="tx1">
                    <a:lumMod val="65000"/>
                    <a:lumOff val="35000"/>
                  </a:schemeClr>
                </a:solidFill>
                <a:latin typeface="Arial" panose="020B0604020202020204" pitchFamily="34" charset="0"/>
                <a:sym typeface="+mn-ea"/>
              </a:rPr>
              <a:t>Delving into the trends of cab company preferences reveals a fascinating interplay of factors that influence customer choices. </a:t>
            </a:r>
            <a:endParaRPr lang="en-US" altLang="zh-CN" sz="2000">
              <a:solidFill>
                <a:schemeClr val="tx1">
                  <a:lumMod val="65000"/>
                  <a:lumOff val="35000"/>
                </a:schemeClr>
              </a:solidFill>
              <a:latin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
          <p:cNvPicPr>
            <a:picLocks noChangeAspect="1"/>
          </p:cNvPicPr>
          <p:nvPr>
            <p:ph idx="1"/>
          </p:nvPr>
        </p:nvPicPr>
        <p:blipFill>
          <a:blip r:embed="rId1"/>
          <a:srcRect r="9710"/>
          <a:stretch>
            <a:fillRect/>
          </a:stretch>
        </p:blipFill>
        <p:spPr>
          <a:xfrm>
            <a:off x="417195" y="2888615"/>
            <a:ext cx="11565890" cy="3566160"/>
          </a:xfrm>
          <a:prstGeom prst="rect">
            <a:avLst/>
          </a:prstGeom>
          <a:noFill/>
          <a:ln w="9525">
            <a:noFill/>
          </a:ln>
        </p:spPr>
      </p:pic>
      <p:sp>
        <p:nvSpPr>
          <p:cNvPr id="4" name="椭圆 3"/>
          <p:cNvSpPr/>
          <p:nvPr/>
        </p:nvSpPr>
        <p:spPr>
          <a:xfrm>
            <a:off x="166728" y="-2442514"/>
            <a:ext cx="3545826" cy="3545826"/>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4418127" y="145701"/>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2000305" y="5804551"/>
            <a:ext cx="3325569" cy="3325569"/>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1205516" y="-1339438"/>
            <a:ext cx="1972968" cy="1972968"/>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0" name="矩形 9"/>
          <p:cNvSpPr/>
          <p:nvPr/>
        </p:nvSpPr>
        <p:spPr>
          <a:xfrm>
            <a:off x="5657331" y="273317"/>
            <a:ext cx="5073015" cy="829945"/>
          </a:xfrm>
          <a:prstGeom prst="rect">
            <a:avLst/>
          </a:prstGeom>
        </p:spPr>
        <p:txBody>
          <a:bodyPr wrap="none">
            <a:spAutoFit/>
          </a:bodyPr>
          <a:lstStyle/>
          <a:p>
            <a:r>
              <a:rPr lang="en-IN" altLang="en-US" sz="4800" b="1">
                <a:solidFill>
                  <a:srgbClr val="8585BF"/>
                </a:solidFill>
                <a:latin typeface="Century Gothic" panose="020B0502020202020204" pitchFamily="34" charset="0"/>
                <a:cs typeface="Arial" panose="020B0604020202020204" pitchFamily="34" charset="0"/>
              </a:rPr>
              <a:t>Data Description</a:t>
            </a:r>
            <a:endParaRPr lang="en-IN" altLang="en-US" sz="4800" b="1">
              <a:solidFill>
                <a:srgbClr val="8585BF"/>
              </a:solidFill>
              <a:latin typeface="Century Gothic" panose="020B0502020202020204" pitchFamily="34" charset="0"/>
              <a:cs typeface="Arial" panose="020B0604020202020204" pitchFamily="34" charset="0"/>
            </a:endParaRPr>
          </a:p>
        </p:txBody>
      </p:sp>
      <p:sp>
        <p:nvSpPr>
          <p:cNvPr id="11" name="文本框 10"/>
          <p:cNvSpPr txBox="1"/>
          <p:nvPr/>
        </p:nvSpPr>
        <p:spPr>
          <a:xfrm>
            <a:off x="429895" y="1355090"/>
            <a:ext cx="11598910" cy="1383665"/>
          </a:xfrm>
          <a:prstGeom prst="rect">
            <a:avLst/>
          </a:prstGeom>
          <a:noFill/>
        </p:spPr>
        <p:txBody>
          <a:bodyPr wrap="square" rtlCol="0">
            <a:spAutoFit/>
          </a:bodyPr>
          <a:lstStyle/>
          <a:p>
            <a:pPr>
              <a:lnSpc>
                <a:spcPct val="140000"/>
              </a:lnSpc>
            </a:pPr>
            <a:r>
              <a:rPr lang="en-US" altLang="zh-CN" sz="2000">
                <a:latin typeface="Arial" panose="020B0604020202020204" pitchFamily="34" charset="0"/>
                <a:sym typeface="+mn-ea"/>
              </a:rPr>
              <a:t>Data description is the process of summarizing and organizing data to provide a clear and concise understanding of its key characteristics. It involves generating descriptive statistics, creating data visualizations, and identifying trends and patterns.</a:t>
            </a:r>
            <a:endParaRPr lang="en-US" altLang="zh-CN" sz="2000">
              <a:latin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p:cNvPicPr>
            <a:picLocks noChangeAspect="1"/>
          </p:cNvPicPr>
          <p:nvPr>
            <p:ph idx="1"/>
          </p:nvPr>
        </p:nvPicPr>
        <p:blipFill>
          <a:blip r:embed="rId1"/>
          <a:srcRect r="12422"/>
          <a:stretch>
            <a:fillRect/>
          </a:stretch>
        </p:blipFill>
        <p:spPr>
          <a:xfrm>
            <a:off x="4906645" y="393065"/>
            <a:ext cx="6876415" cy="6148705"/>
          </a:xfrm>
          <a:prstGeom prst="rect">
            <a:avLst/>
          </a:prstGeom>
        </p:spPr>
      </p:pic>
      <p:sp>
        <p:nvSpPr>
          <p:cNvPr id="4" name="椭圆 3"/>
          <p:cNvSpPr/>
          <p:nvPr/>
        </p:nvSpPr>
        <p:spPr>
          <a:xfrm>
            <a:off x="166728" y="-2442514"/>
            <a:ext cx="3545826" cy="3545826"/>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4418127" y="145701"/>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2000305" y="5804551"/>
            <a:ext cx="3325569" cy="3325569"/>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1205516" y="-1339438"/>
            <a:ext cx="1972968" cy="1972968"/>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0" name="矩形 9"/>
          <p:cNvSpPr/>
          <p:nvPr/>
        </p:nvSpPr>
        <p:spPr>
          <a:xfrm>
            <a:off x="612891" y="1346467"/>
            <a:ext cx="2866390" cy="829945"/>
          </a:xfrm>
          <a:prstGeom prst="rect">
            <a:avLst/>
          </a:prstGeom>
        </p:spPr>
        <p:txBody>
          <a:bodyPr wrap="none">
            <a:spAutoFit/>
          </a:bodyPr>
          <a:lstStyle/>
          <a:p>
            <a:r>
              <a:rPr lang="en-IN" altLang="en-US" sz="4800" b="1">
                <a:solidFill>
                  <a:srgbClr val="8585BF"/>
                </a:solidFill>
                <a:latin typeface="Century Gothic" panose="020B0502020202020204" pitchFamily="34" charset="0"/>
                <a:cs typeface="Arial" panose="020B0604020202020204" pitchFamily="34" charset="0"/>
              </a:rPr>
              <a:t>Data Info</a:t>
            </a:r>
            <a:endParaRPr lang="en-IN" altLang="en-US" sz="4800" b="1">
              <a:solidFill>
                <a:srgbClr val="8585BF"/>
              </a:solidFill>
              <a:latin typeface="Century Gothic" panose="020B0502020202020204" pitchFamily="34" charset="0"/>
              <a:cs typeface="Arial" panose="020B0604020202020204" pitchFamily="34" charset="0"/>
            </a:endParaRPr>
          </a:p>
        </p:txBody>
      </p:sp>
      <p:sp>
        <p:nvSpPr>
          <p:cNvPr id="11" name="文本框 10"/>
          <p:cNvSpPr txBox="1"/>
          <p:nvPr/>
        </p:nvSpPr>
        <p:spPr>
          <a:xfrm>
            <a:off x="506095" y="2312670"/>
            <a:ext cx="4286885" cy="3322955"/>
          </a:xfrm>
          <a:prstGeom prst="rect">
            <a:avLst/>
          </a:prstGeom>
          <a:noFill/>
        </p:spPr>
        <p:txBody>
          <a:bodyPr wrap="square" rtlCol="0">
            <a:spAutoFit/>
          </a:bodyPr>
          <a:lstStyle/>
          <a:p>
            <a:pPr>
              <a:lnSpc>
                <a:spcPct val="150000"/>
              </a:lnSpc>
            </a:pPr>
            <a:r>
              <a:rPr lang="en-US" altLang="zh-CN" sz="2000">
                <a:latin typeface="Arial" panose="020B0604020202020204" pitchFamily="34" charset="0"/>
                <a:sym typeface="+mn-ea"/>
              </a:rPr>
              <a:t>The info() method in Pandas is a descriptive tool that provides a quick overview of a DataFrame's structure and contents. It summarizes key information about the DataFrame, including</a:t>
            </a:r>
            <a:r>
              <a:rPr lang="en-IN" altLang="en-US" sz="2000">
                <a:latin typeface="Arial" panose="020B0604020202020204" pitchFamily="34" charset="0"/>
                <a:sym typeface="+mn-ea"/>
              </a:rPr>
              <a:t> missing values, descriptive statistics:, data types, etc.</a:t>
            </a:r>
            <a:endParaRPr lang="en-IN" altLang="en-US" sz="2000">
              <a:latin typeface="Arial" panose="020B0604020202020204" pitchFamily="3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
              <a:srgbClr val="E8EBF0">
                <a:alpha val="100000"/>
              </a:srgbClr>
            </a:gs>
            <a:gs pos="79000">
              <a:schemeClr val="accent5">
                <a:lumMod val="20000"/>
                <a:lumOff val="80000"/>
              </a:schemeClr>
            </a:gs>
            <a:gs pos="54000">
              <a:schemeClr val="bg1">
                <a:lumMod val="98000"/>
                <a:alpha val="4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4" name="椭圆 3"/>
          <p:cNvSpPr/>
          <p:nvPr/>
        </p:nvSpPr>
        <p:spPr>
          <a:xfrm>
            <a:off x="-432435" y="-1592105"/>
            <a:ext cx="3339428" cy="333942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 name="椭圆 4"/>
          <p:cNvSpPr/>
          <p:nvPr/>
        </p:nvSpPr>
        <p:spPr>
          <a:xfrm>
            <a:off x="11907832" y="4956326"/>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6" name="椭圆 5"/>
          <p:cNvSpPr/>
          <p:nvPr/>
        </p:nvSpPr>
        <p:spPr>
          <a:xfrm>
            <a:off x="3339428" y="6337299"/>
            <a:ext cx="1941370" cy="1941370"/>
          </a:xfrm>
          <a:prstGeom prst="ellipse">
            <a:avLst/>
          </a:prstGeom>
          <a:solidFill>
            <a:srgbClr val="8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7" name="椭圆 6"/>
          <p:cNvSpPr/>
          <p:nvPr/>
        </p:nvSpPr>
        <p:spPr>
          <a:xfrm>
            <a:off x="10464148" y="-1024751"/>
            <a:ext cx="1443684" cy="1443684"/>
          </a:xfrm>
          <a:prstGeom prst="ellipse">
            <a:avLst/>
          </a:prstGeom>
          <a:solidFill>
            <a:srgbClr val="90B9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7"/>
          <p:cNvSpPr/>
          <p:nvPr/>
        </p:nvSpPr>
        <p:spPr>
          <a:xfrm>
            <a:off x="3723006" y="289403"/>
            <a:ext cx="4777740" cy="553085"/>
          </a:xfrm>
          <a:prstGeom prst="rect">
            <a:avLst/>
          </a:prstGeom>
        </p:spPr>
        <p:txBody>
          <a:bodyPr wrap="none">
            <a:spAutoFit/>
          </a:bodyPr>
          <a:lstStyle/>
          <a:p>
            <a:pPr algn="ctr"/>
            <a:r>
              <a:rPr lang="en-IN" altLang="en-US" sz="3000" b="1" dirty="0">
                <a:solidFill>
                  <a:schemeClr val="tx1">
                    <a:lumMod val="75000"/>
                    <a:lumOff val="25000"/>
                  </a:schemeClr>
                </a:solidFill>
                <a:latin typeface="Century Gothic" panose="020B0502020202020204" pitchFamily="34" charset="0"/>
                <a:ea typeface="Arial" panose="020B0604020202020204" pitchFamily="34" charset="0"/>
              </a:rPr>
              <a:t>Trend Analysis Approach</a:t>
            </a:r>
            <a:endParaRPr lang="en-IN" altLang="en-US" sz="3000" b="1" dirty="0">
              <a:solidFill>
                <a:schemeClr val="tx1">
                  <a:lumMod val="75000"/>
                  <a:lumOff val="25000"/>
                </a:schemeClr>
              </a:solidFill>
              <a:latin typeface="Century Gothic" panose="020B0502020202020204" pitchFamily="34" charset="0"/>
              <a:ea typeface="Arial" panose="020B0604020202020204" pitchFamily="34" charset="0"/>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rot="2911193">
            <a:off x="10350325" y="1037961"/>
            <a:ext cx="1276370" cy="2571286"/>
          </a:xfrm>
          <a:prstGeom prst="rect">
            <a:avLst/>
          </a:prstGeom>
        </p:spPr>
      </p:pic>
      <p:sp>
        <p:nvSpPr>
          <p:cNvPr id="9" name="任意多边形: 形状 8"/>
          <p:cNvSpPr/>
          <p:nvPr/>
        </p:nvSpPr>
        <p:spPr>
          <a:xfrm>
            <a:off x="-1" y="2858109"/>
            <a:ext cx="10160000" cy="1516152"/>
          </a:xfrm>
          <a:custGeom>
            <a:avLst/>
            <a:gdLst>
              <a:gd name="connsiteX0" fmla="*/ 10160000 w 10160000"/>
              <a:gd name="connsiteY0" fmla="*/ 309652 h 1516152"/>
              <a:gd name="connsiteX1" fmla="*/ 9156700 w 10160000"/>
              <a:gd name="connsiteY1" fmla="*/ 779552 h 1516152"/>
              <a:gd name="connsiteX2" fmla="*/ 6273800 w 10160000"/>
              <a:gd name="connsiteY2" fmla="*/ 4852 h 1516152"/>
              <a:gd name="connsiteX3" fmla="*/ 3289300 w 10160000"/>
              <a:gd name="connsiteY3" fmla="*/ 1224052 h 1516152"/>
              <a:gd name="connsiteX4" fmla="*/ 1168400 w 10160000"/>
              <a:gd name="connsiteY4" fmla="*/ 335052 h 1516152"/>
              <a:gd name="connsiteX5" fmla="*/ 0 w 10160000"/>
              <a:gd name="connsiteY5" fmla="*/ 1516152 h 151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60000" h="1516152">
                <a:moveTo>
                  <a:pt x="10160000" y="309652"/>
                </a:moveTo>
                <a:cubicBezTo>
                  <a:pt x="9982200" y="570002"/>
                  <a:pt x="9804400" y="830352"/>
                  <a:pt x="9156700" y="779552"/>
                </a:cubicBezTo>
                <a:cubicBezTo>
                  <a:pt x="8509000" y="728752"/>
                  <a:pt x="7251700" y="-69231"/>
                  <a:pt x="6273800" y="4852"/>
                </a:cubicBezTo>
                <a:cubicBezTo>
                  <a:pt x="5295900" y="78935"/>
                  <a:pt x="4140200" y="1169019"/>
                  <a:pt x="3289300" y="1224052"/>
                </a:cubicBezTo>
                <a:cubicBezTo>
                  <a:pt x="2438400" y="1279085"/>
                  <a:pt x="1716617" y="286369"/>
                  <a:pt x="1168400" y="335052"/>
                </a:cubicBezTo>
                <a:cubicBezTo>
                  <a:pt x="620183" y="383735"/>
                  <a:pt x="310091" y="949943"/>
                  <a:pt x="0" y="1516152"/>
                </a:cubicBezTo>
              </a:path>
            </a:pathLst>
          </a:custGeom>
          <a:noFill/>
          <a:ln>
            <a:solidFill>
              <a:srgbClr val="9393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0" name="椭圆 49"/>
          <p:cNvSpPr/>
          <p:nvPr/>
        </p:nvSpPr>
        <p:spPr>
          <a:xfrm>
            <a:off x="775571" y="2871372"/>
            <a:ext cx="668388" cy="668388"/>
          </a:xfrm>
          <a:prstGeom prst="ellipse">
            <a:avLst/>
          </a:prstGeom>
          <a:solidFill>
            <a:srgbClr val="939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1" name="椭圆 50"/>
          <p:cNvSpPr/>
          <p:nvPr/>
        </p:nvSpPr>
        <p:spPr>
          <a:xfrm>
            <a:off x="3436845" y="3628713"/>
            <a:ext cx="668388" cy="668388"/>
          </a:xfrm>
          <a:prstGeom prst="ellipse">
            <a:avLst/>
          </a:prstGeom>
          <a:solidFill>
            <a:srgbClr val="E962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2" name="椭圆 51"/>
          <p:cNvSpPr/>
          <p:nvPr/>
        </p:nvSpPr>
        <p:spPr>
          <a:xfrm>
            <a:off x="5679983" y="2590235"/>
            <a:ext cx="668388" cy="668388"/>
          </a:xfrm>
          <a:prstGeom prst="ellipse">
            <a:avLst/>
          </a:prstGeom>
          <a:solidFill>
            <a:srgbClr val="F5D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53" name="椭圆 52"/>
          <p:cNvSpPr/>
          <p:nvPr/>
        </p:nvSpPr>
        <p:spPr>
          <a:xfrm>
            <a:off x="8913360" y="3222219"/>
            <a:ext cx="668388" cy="668388"/>
          </a:xfrm>
          <a:prstGeom prst="ellipse">
            <a:avLst/>
          </a:prstGeom>
          <a:solidFill>
            <a:srgbClr val="8EB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grpSp>
        <p:nvGrpSpPr>
          <p:cNvPr id="10" name="组合 9"/>
          <p:cNvGrpSpPr/>
          <p:nvPr/>
        </p:nvGrpSpPr>
        <p:grpSpPr>
          <a:xfrm>
            <a:off x="9091993" y="3422650"/>
            <a:ext cx="300018" cy="267525"/>
            <a:chOff x="21741787" y="8952774"/>
            <a:chExt cx="868644" cy="774567"/>
          </a:xfrm>
          <a:solidFill>
            <a:schemeClr val="bg1"/>
          </a:solidFill>
        </p:grpSpPr>
        <p:sp>
          <p:nvSpPr>
            <p:cNvPr id="11" name="Freeform 123"/>
            <p:cNvSpPr/>
            <p:nvPr/>
          </p:nvSpPr>
          <p:spPr>
            <a:xfrm>
              <a:off x="21741787"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593" y="2193"/>
                    <a:pt x="17593" y="2741"/>
                  </a:cubicBezTo>
                  <a:cubicBezTo>
                    <a:pt x="17593"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863" y="3728"/>
                    <a:pt x="18375" y="3289"/>
                    <a:pt x="18375" y="2741"/>
                  </a:cubicBezTo>
                  <a:cubicBezTo>
                    <a:pt x="18375" y="2193"/>
                    <a:pt x="18863"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2" name="Freeform 124"/>
            <p:cNvSpPr/>
            <p:nvPr/>
          </p:nvSpPr>
          <p:spPr>
            <a:xfrm>
              <a:off x="21976980"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3" name="Freeform 125"/>
            <p:cNvSpPr/>
            <p:nvPr/>
          </p:nvSpPr>
          <p:spPr>
            <a:xfrm>
              <a:off x="22093006" y="9611311"/>
              <a:ext cx="53311"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4" name="Freeform 126"/>
            <p:cNvSpPr/>
            <p:nvPr/>
          </p:nvSpPr>
          <p:spPr>
            <a:xfrm>
              <a:off x="22205899"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5" name="Freeform 127"/>
            <p:cNvSpPr/>
            <p:nvPr/>
          </p:nvSpPr>
          <p:spPr>
            <a:xfrm>
              <a:off x="22325063" y="9611311"/>
              <a:ext cx="53311"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6" name="Freeform 128"/>
            <p:cNvSpPr/>
            <p:nvPr/>
          </p:nvSpPr>
          <p:spPr>
            <a:xfrm>
              <a:off x="22437955" y="9611311"/>
              <a:ext cx="56448" cy="8153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7" name="Freeform 129"/>
            <p:cNvSpPr/>
            <p:nvPr/>
          </p:nvSpPr>
          <p:spPr>
            <a:xfrm>
              <a:off x="21766874" y="9426292"/>
              <a:ext cx="84670" cy="53312"/>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8" name="Freeform 130"/>
            <p:cNvSpPr/>
            <p:nvPr/>
          </p:nvSpPr>
          <p:spPr>
            <a:xfrm>
              <a:off x="21766874" y="9310264"/>
              <a:ext cx="84670" cy="56448"/>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19" name="Freeform 131"/>
            <p:cNvSpPr/>
            <p:nvPr/>
          </p:nvSpPr>
          <p:spPr>
            <a:xfrm>
              <a:off x="21766874" y="9197373"/>
              <a:ext cx="84670" cy="56448"/>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0" name="Freeform 132"/>
            <p:cNvSpPr/>
            <p:nvPr/>
          </p:nvSpPr>
          <p:spPr>
            <a:xfrm>
              <a:off x="21754331" y="9222461"/>
              <a:ext cx="714984" cy="498608"/>
            </a:xfrm>
            <a:custGeom>
              <a:avLst/>
              <a:gdLst/>
              <a:ahLst/>
              <a:cxnLst>
                <a:cxn ang="0">
                  <a:pos x="wd2" y="hd2"/>
                </a:cxn>
                <a:cxn ang="5400000">
                  <a:pos x="wd2" y="hd2"/>
                </a:cxn>
                <a:cxn ang="10800000">
                  <a:pos x="wd2" y="hd2"/>
                </a:cxn>
                <a:cxn ang="16200000">
                  <a:pos x="wd2" y="hd2"/>
                </a:cxn>
              </a:cxnLst>
              <a:rect l="0" t="0" r="r" b="b"/>
              <a:pathLst>
                <a:path w="21600" h="21600" extrusionOk="0">
                  <a:moveTo>
                    <a:pt x="1516" y="21600"/>
                  </a:moveTo>
                  <a:lnTo>
                    <a:pt x="0" y="19698"/>
                  </a:lnTo>
                  <a:lnTo>
                    <a:pt x="7484" y="6113"/>
                  </a:lnTo>
                  <a:lnTo>
                    <a:pt x="13453" y="11140"/>
                  </a:lnTo>
                  <a:lnTo>
                    <a:pt x="20084" y="0"/>
                  </a:lnTo>
                  <a:lnTo>
                    <a:pt x="21600" y="1630"/>
                  </a:lnTo>
                  <a:lnTo>
                    <a:pt x="13737" y="14943"/>
                  </a:lnTo>
                  <a:lnTo>
                    <a:pt x="7958" y="9781"/>
                  </a:lnTo>
                  <a:lnTo>
                    <a:pt x="1516" y="216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1" name="Freeform 133"/>
            <p:cNvSpPr/>
            <p:nvPr/>
          </p:nvSpPr>
          <p:spPr>
            <a:xfrm>
              <a:off x="22378374" y="9203645"/>
              <a:ext cx="109759" cy="1128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22" name="组合 21"/>
          <p:cNvGrpSpPr/>
          <p:nvPr/>
        </p:nvGrpSpPr>
        <p:grpSpPr>
          <a:xfrm>
            <a:off x="952133" y="3067385"/>
            <a:ext cx="315263" cy="315181"/>
            <a:chOff x="13114719" y="6453470"/>
            <a:chExt cx="912782" cy="912544"/>
          </a:xfrm>
          <a:solidFill>
            <a:schemeClr val="bg1"/>
          </a:solidFill>
        </p:grpSpPr>
        <p:sp>
          <p:nvSpPr>
            <p:cNvPr id="23" name="Freeform 250"/>
            <p:cNvSpPr/>
            <p:nvPr/>
          </p:nvSpPr>
          <p:spPr>
            <a:xfrm>
              <a:off x="13114719" y="6720021"/>
              <a:ext cx="872015" cy="645993"/>
            </a:xfrm>
            <a:custGeom>
              <a:avLst/>
              <a:gdLst/>
              <a:ahLst/>
              <a:cxnLst>
                <a:cxn ang="0">
                  <a:pos x="wd2" y="hd2"/>
                </a:cxn>
                <a:cxn ang="5400000">
                  <a:pos x="wd2" y="hd2"/>
                </a:cxn>
                <a:cxn ang="10800000">
                  <a:pos x="wd2" y="hd2"/>
                </a:cxn>
                <a:cxn ang="16200000">
                  <a:pos x="wd2" y="hd2"/>
                </a:cxn>
              </a:cxnLst>
              <a:rect l="0" t="0" r="r" b="b"/>
              <a:pathLst>
                <a:path w="20156" h="21600" extrusionOk="0">
                  <a:moveTo>
                    <a:pt x="10536" y="21600"/>
                  </a:moveTo>
                  <a:cubicBezTo>
                    <a:pt x="9084" y="21600"/>
                    <a:pt x="7632" y="21073"/>
                    <a:pt x="6180" y="20151"/>
                  </a:cubicBezTo>
                  <a:cubicBezTo>
                    <a:pt x="916" y="16727"/>
                    <a:pt x="-1444" y="7639"/>
                    <a:pt x="916" y="0"/>
                  </a:cubicBezTo>
                  <a:cubicBezTo>
                    <a:pt x="4455" y="2239"/>
                    <a:pt x="4455" y="2239"/>
                    <a:pt x="4455" y="2239"/>
                  </a:cubicBezTo>
                  <a:cubicBezTo>
                    <a:pt x="2912" y="7112"/>
                    <a:pt x="4455" y="12907"/>
                    <a:pt x="7813" y="15146"/>
                  </a:cubicBezTo>
                  <a:cubicBezTo>
                    <a:pt x="11171" y="17385"/>
                    <a:pt x="15164" y="15146"/>
                    <a:pt x="16617" y="10273"/>
                  </a:cubicBezTo>
                  <a:cubicBezTo>
                    <a:pt x="20156" y="12512"/>
                    <a:pt x="20156" y="12512"/>
                    <a:pt x="20156" y="12512"/>
                  </a:cubicBezTo>
                  <a:cubicBezTo>
                    <a:pt x="18976" y="16332"/>
                    <a:pt x="16889" y="19098"/>
                    <a:pt x="14257" y="20546"/>
                  </a:cubicBezTo>
                  <a:cubicBezTo>
                    <a:pt x="13077" y="21205"/>
                    <a:pt x="11806" y="21600"/>
                    <a:pt x="10536" y="216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4" name="Freeform 251"/>
            <p:cNvSpPr/>
            <p:nvPr/>
          </p:nvSpPr>
          <p:spPr>
            <a:xfrm>
              <a:off x="13174539" y="6453470"/>
              <a:ext cx="354357" cy="297911"/>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160" y="853"/>
                    <a:pt x="7200" y="5116"/>
                    <a:pt x="2400" y="12221"/>
                  </a:cubicBezTo>
                  <a:cubicBezTo>
                    <a:pt x="1440" y="13642"/>
                    <a:pt x="720" y="15063"/>
                    <a:pt x="0" y="16484"/>
                  </a:cubicBezTo>
                  <a:cubicBezTo>
                    <a:pt x="9360" y="21600"/>
                    <a:pt x="9360" y="21600"/>
                    <a:pt x="9360" y="21600"/>
                  </a:cubicBezTo>
                  <a:cubicBezTo>
                    <a:pt x="9600" y="21032"/>
                    <a:pt x="10080" y="20463"/>
                    <a:pt x="10320" y="19611"/>
                  </a:cubicBezTo>
                  <a:cubicBezTo>
                    <a:pt x="13200" y="15632"/>
                    <a:pt x="17280" y="12789"/>
                    <a:pt x="21600" y="12221"/>
                  </a:cubicBezTo>
                  <a:lnTo>
                    <a:pt x="2160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5" name="Freeform 252"/>
            <p:cNvSpPr/>
            <p:nvPr/>
          </p:nvSpPr>
          <p:spPr>
            <a:xfrm>
              <a:off x="13851890" y="6948940"/>
              <a:ext cx="175611" cy="106620"/>
            </a:xfrm>
            <a:custGeom>
              <a:avLst/>
              <a:gdLst/>
              <a:ahLst/>
              <a:cxnLst>
                <a:cxn ang="0">
                  <a:pos x="wd2" y="hd2"/>
                </a:cxn>
                <a:cxn ang="5400000">
                  <a:pos x="wd2" y="hd2"/>
                </a:cxn>
                <a:cxn ang="10800000">
                  <a:pos x="wd2" y="hd2"/>
                </a:cxn>
                <a:cxn ang="16200000">
                  <a:pos x="wd2" y="hd2"/>
                </a:cxn>
              </a:cxnLst>
              <a:rect l="0" t="0" r="r" b="b"/>
              <a:pathLst>
                <a:path w="21600" h="21600" extrusionOk="0">
                  <a:moveTo>
                    <a:pt x="960" y="0"/>
                  </a:moveTo>
                  <a:cubicBezTo>
                    <a:pt x="960" y="3200"/>
                    <a:pt x="480" y="5600"/>
                    <a:pt x="0" y="8000"/>
                  </a:cubicBezTo>
                  <a:cubicBezTo>
                    <a:pt x="18720" y="21600"/>
                    <a:pt x="18720" y="21600"/>
                    <a:pt x="18720" y="21600"/>
                  </a:cubicBezTo>
                  <a:cubicBezTo>
                    <a:pt x="20160" y="15200"/>
                    <a:pt x="21120" y="8000"/>
                    <a:pt x="21600" y="0"/>
                  </a:cubicBezTo>
                  <a:lnTo>
                    <a:pt x="960"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6" name="Freeform 253"/>
            <p:cNvSpPr/>
            <p:nvPr/>
          </p:nvSpPr>
          <p:spPr>
            <a:xfrm>
              <a:off x="13569660" y="6453470"/>
              <a:ext cx="457841" cy="45470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3779" y="21600"/>
                    <a:pt x="13779" y="21600"/>
                    <a:pt x="13779" y="21600"/>
                  </a:cubicBezTo>
                  <a:cubicBezTo>
                    <a:pt x="13779" y="13966"/>
                    <a:pt x="7634" y="7821"/>
                    <a:pt x="0" y="7821"/>
                  </a:cubicBezTo>
                  <a:cubicBezTo>
                    <a:pt x="0" y="0"/>
                    <a:pt x="0" y="0"/>
                    <a:pt x="0" y="0"/>
                  </a:cubicBezTo>
                  <a:cubicBezTo>
                    <a:pt x="11917" y="0"/>
                    <a:pt x="21600" y="9683"/>
                    <a:pt x="21600" y="216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7" name="Rectangle 254"/>
            <p:cNvSpPr/>
            <p:nvPr/>
          </p:nvSpPr>
          <p:spPr>
            <a:xfrm>
              <a:off x="13406594" y="6964620"/>
              <a:ext cx="81532" cy="106621"/>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8" name="Rectangle 255"/>
            <p:cNvSpPr/>
            <p:nvPr/>
          </p:nvSpPr>
          <p:spPr>
            <a:xfrm>
              <a:off x="13528895" y="6829777"/>
              <a:ext cx="84668" cy="24146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29" name="Rectangle 256"/>
            <p:cNvSpPr/>
            <p:nvPr/>
          </p:nvSpPr>
          <p:spPr>
            <a:xfrm>
              <a:off x="13654331" y="6760786"/>
              <a:ext cx="81532" cy="31045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30" name="组合 29"/>
          <p:cNvGrpSpPr/>
          <p:nvPr/>
        </p:nvGrpSpPr>
        <p:grpSpPr>
          <a:xfrm>
            <a:off x="3575338" y="3829144"/>
            <a:ext cx="391401" cy="267525"/>
            <a:chOff x="13080462" y="8952774"/>
            <a:chExt cx="1133225" cy="774567"/>
          </a:xfrm>
          <a:solidFill>
            <a:schemeClr val="bg1"/>
          </a:solidFill>
        </p:grpSpPr>
        <p:sp>
          <p:nvSpPr>
            <p:cNvPr id="31" name="Freeform 327"/>
            <p:cNvSpPr/>
            <p:nvPr/>
          </p:nvSpPr>
          <p:spPr>
            <a:xfrm>
              <a:off x="13080462" y="8952774"/>
              <a:ext cx="86864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495" y="2193"/>
                    <a:pt x="17495" y="2741"/>
                  </a:cubicBezTo>
                  <a:cubicBezTo>
                    <a:pt x="17495"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766" y="3728"/>
                    <a:pt x="18375" y="3289"/>
                    <a:pt x="18375" y="2741"/>
                  </a:cubicBezTo>
                  <a:cubicBezTo>
                    <a:pt x="18375" y="2193"/>
                    <a:pt x="18766"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2" name="Rectangle 328"/>
            <p:cNvSpPr/>
            <p:nvPr/>
          </p:nvSpPr>
          <p:spPr>
            <a:xfrm>
              <a:off x="13193353" y="9216190"/>
              <a:ext cx="630315" cy="119164"/>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3" name="Rectangle 329"/>
            <p:cNvSpPr/>
            <p:nvPr/>
          </p:nvSpPr>
          <p:spPr>
            <a:xfrm>
              <a:off x="13193353" y="9385527"/>
              <a:ext cx="200696" cy="21010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4" name="Rectangle 330"/>
            <p:cNvSpPr/>
            <p:nvPr/>
          </p:nvSpPr>
          <p:spPr>
            <a:xfrm>
              <a:off x="13428546" y="9388662"/>
              <a:ext cx="213240" cy="2822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5" name="Rectangle 331"/>
            <p:cNvSpPr/>
            <p:nvPr/>
          </p:nvSpPr>
          <p:spPr>
            <a:xfrm>
              <a:off x="13428546" y="9473330"/>
              <a:ext cx="213240" cy="28226"/>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6" name="Rectangle 332"/>
            <p:cNvSpPr/>
            <p:nvPr/>
          </p:nvSpPr>
          <p:spPr>
            <a:xfrm>
              <a:off x="13428546" y="9558001"/>
              <a:ext cx="213240" cy="28225"/>
            </a:xfrm>
            <a:prstGeom prst="rect">
              <a:avLst/>
            </a:pr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7" name="Freeform 333"/>
            <p:cNvSpPr/>
            <p:nvPr/>
          </p:nvSpPr>
          <p:spPr>
            <a:xfrm>
              <a:off x="13735864" y="9517233"/>
              <a:ext cx="81534" cy="81534"/>
            </a:xfrm>
            <a:custGeom>
              <a:avLst/>
              <a:gdLst/>
              <a:ahLst/>
              <a:cxnLst>
                <a:cxn ang="0">
                  <a:pos x="wd2" y="hd2"/>
                </a:cxn>
                <a:cxn ang="5400000">
                  <a:pos x="wd2" y="hd2"/>
                </a:cxn>
                <a:cxn ang="10800000">
                  <a:pos x="wd2" y="hd2"/>
                </a:cxn>
                <a:cxn ang="16200000">
                  <a:pos x="wd2" y="hd2"/>
                </a:cxn>
              </a:cxnLst>
              <a:rect l="0" t="0" r="r" b="b"/>
              <a:pathLst>
                <a:path w="21600" h="21600" extrusionOk="0">
                  <a:moveTo>
                    <a:pt x="6646" y="0"/>
                  </a:moveTo>
                  <a:lnTo>
                    <a:pt x="6646" y="1662"/>
                  </a:lnTo>
                  <a:lnTo>
                    <a:pt x="0" y="21600"/>
                  </a:lnTo>
                  <a:lnTo>
                    <a:pt x="19938" y="14954"/>
                  </a:lnTo>
                  <a:lnTo>
                    <a:pt x="21600" y="14954"/>
                  </a:lnTo>
                  <a:lnTo>
                    <a:pt x="6646"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8" name="Freeform 334"/>
            <p:cNvSpPr/>
            <p:nvPr/>
          </p:nvSpPr>
          <p:spPr>
            <a:xfrm>
              <a:off x="14061996" y="9120944"/>
              <a:ext cx="151691" cy="151691"/>
            </a:xfrm>
            <a:custGeom>
              <a:avLst/>
              <a:gdLst/>
              <a:ahLst/>
              <a:cxnLst>
                <a:cxn ang="0">
                  <a:pos x="wd2" y="hd2"/>
                </a:cxn>
                <a:cxn ang="5400000">
                  <a:pos x="wd2" y="hd2"/>
                </a:cxn>
                <a:cxn ang="10800000">
                  <a:pos x="wd2" y="hd2"/>
                </a:cxn>
                <a:cxn ang="16200000">
                  <a:pos x="wd2" y="hd2"/>
                </a:cxn>
              </a:cxnLst>
              <a:rect l="0" t="0" r="r" b="b"/>
              <a:pathLst>
                <a:path w="21323" h="21323" extrusionOk="0">
                  <a:moveTo>
                    <a:pt x="16062" y="21323"/>
                  </a:moveTo>
                  <a:cubicBezTo>
                    <a:pt x="20492" y="16892"/>
                    <a:pt x="20492" y="16892"/>
                    <a:pt x="20492" y="16892"/>
                  </a:cubicBezTo>
                  <a:cubicBezTo>
                    <a:pt x="21600" y="15785"/>
                    <a:pt x="21600" y="13569"/>
                    <a:pt x="20492" y="11908"/>
                  </a:cubicBezTo>
                  <a:cubicBezTo>
                    <a:pt x="9415" y="831"/>
                    <a:pt x="9415" y="831"/>
                    <a:pt x="9415" y="831"/>
                  </a:cubicBezTo>
                  <a:cubicBezTo>
                    <a:pt x="7754" y="-277"/>
                    <a:pt x="5538" y="-277"/>
                    <a:pt x="3877" y="831"/>
                  </a:cubicBezTo>
                  <a:cubicBezTo>
                    <a:pt x="0" y="5261"/>
                    <a:pt x="0" y="5261"/>
                    <a:pt x="0" y="5261"/>
                  </a:cubicBezTo>
                  <a:lnTo>
                    <a:pt x="16062" y="21323"/>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39" name="Freeform 335"/>
            <p:cNvSpPr/>
            <p:nvPr/>
          </p:nvSpPr>
          <p:spPr>
            <a:xfrm>
              <a:off x="13801540" y="9169149"/>
              <a:ext cx="363942" cy="363943"/>
            </a:xfrm>
            <a:custGeom>
              <a:avLst/>
              <a:gdLst/>
              <a:ahLst/>
              <a:cxnLst>
                <a:cxn ang="0">
                  <a:pos x="wd2" y="hd2"/>
                </a:cxn>
                <a:cxn ang="5400000">
                  <a:pos x="wd2" y="hd2"/>
                </a:cxn>
                <a:cxn ang="10800000">
                  <a:pos x="wd2" y="hd2"/>
                </a:cxn>
                <a:cxn ang="16200000">
                  <a:pos x="wd2" y="hd2"/>
                </a:cxn>
              </a:cxnLst>
              <a:rect l="0" t="0" r="r" b="b"/>
              <a:pathLst>
                <a:path w="21426" h="21426" extrusionOk="0">
                  <a:moveTo>
                    <a:pt x="14691" y="0"/>
                  </a:moveTo>
                  <a:cubicBezTo>
                    <a:pt x="14458" y="0"/>
                    <a:pt x="14458" y="0"/>
                    <a:pt x="14458" y="232"/>
                  </a:cubicBezTo>
                  <a:cubicBezTo>
                    <a:pt x="523" y="14168"/>
                    <a:pt x="523" y="14168"/>
                    <a:pt x="523" y="14168"/>
                  </a:cubicBezTo>
                  <a:cubicBezTo>
                    <a:pt x="-174" y="14865"/>
                    <a:pt x="-174" y="15794"/>
                    <a:pt x="523" y="16490"/>
                  </a:cubicBezTo>
                  <a:cubicBezTo>
                    <a:pt x="523" y="16490"/>
                    <a:pt x="523" y="16490"/>
                    <a:pt x="523" y="16490"/>
                  </a:cubicBezTo>
                  <a:cubicBezTo>
                    <a:pt x="987" y="16955"/>
                    <a:pt x="1684" y="17187"/>
                    <a:pt x="2149" y="16955"/>
                  </a:cubicBezTo>
                  <a:cubicBezTo>
                    <a:pt x="2149" y="17419"/>
                    <a:pt x="2149" y="18116"/>
                    <a:pt x="2613" y="18581"/>
                  </a:cubicBezTo>
                  <a:cubicBezTo>
                    <a:pt x="2845" y="18813"/>
                    <a:pt x="2845" y="18813"/>
                    <a:pt x="2845" y="18813"/>
                  </a:cubicBezTo>
                  <a:cubicBezTo>
                    <a:pt x="3310" y="19277"/>
                    <a:pt x="3774" y="19277"/>
                    <a:pt x="4471" y="19045"/>
                  </a:cubicBezTo>
                  <a:cubicBezTo>
                    <a:pt x="4239" y="19742"/>
                    <a:pt x="4239" y="20439"/>
                    <a:pt x="4703" y="20671"/>
                  </a:cubicBezTo>
                  <a:cubicBezTo>
                    <a:pt x="4936" y="20903"/>
                    <a:pt x="4936" y="20903"/>
                    <a:pt x="4936" y="20903"/>
                  </a:cubicBezTo>
                  <a:cubicBezTo>
                    <a:pt x="5632" y="21600"/>
                    <a:pt x="6561" y="21600"/>
                    <a:pt x="7258" y="20903"/>
                  </a:cubicBezTo>
                  <a:cubicBezTo>
                    <a:pt x="21194" y="6968"/>
                    <a:pt x="21194" y="6968"/>
                    <a:pt x="21194" y="6968"/>
                  </a:cubicBezTo>
                  <a:cubicBezTo>
                    <a:pt x="21194" y="6968"/>
                    <a:pt x="21194" y="6735"/>
                    <a:pt x="21426" y="6735"/>
                  </a:cubicBezTo>
                  <a:lnTo>
                    <a:pt x="14691" y="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grpSp>
        <p:nvGrpSpPr>
          <p:cNvPr id="40" name="组合 39"/>
          <p:cNvGrpSpPr/>
          <p:nvPr/>
        </p:nvGrpSpPr>
        <p:grpSpPr>
          <a:xfrm>
            <a:off x="5863085" y="2785326"/>
            <a:ext cx="302183" cy="267525"/>
            <a:chOff x="15288128" y="8952774"/>
            <a:chExt cx="874914" cy="774567"/>
          </a:xfrm>
          <a:solidFill>
            <a:schemeClr val="bg1"/>
          </a:solidFill>
        </p:grpSpPr>
        <p:sp>
          <p:nvSpPr>
            <p:cNvPr id="41" name="Freeform 336"/>
            <p:cNvSpPr/>
            <p:nvPr/>
          </p:nvSpPr>
          <p:spPr>
            <a:xfrm>
              <a:off x="15288128" y="8952774"/>
              <a:ext cx="874914" cy="774567"/>
            </a:xfrm>
            <a:custGeom>
              <a:avLst/>
              <a:gd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389" y="0"/>
                    <a:pt x="0" y="439"/>
                    <a:pt x="0" y="877"/>
                  </a:cubicBezTo>
                  <a:cubicBezTo>
                    <a:pt x="0" y="20832"/>
                    <a:pt x="0" y="20832"/>
                    <a:pt x="0" y="20832"/>
                  </a:cubicBezTo>
                  <a:cubicBezTo>
                    <a:pt x="0" y="21271"/>
                    <a:pt x="389" y="21600"/>
                    <a:pt x="681" y="21600"/>
                  </a:cubicBezTo>
                  <a:cubicBezTo>
                    <a:pt x="20919" y="21600"/>
                    <a:pt x="20919" y="21600"/>
                    <a:pt x="20919" y="21600"/>
                  </a:cubicBezTo>
                  <a:cubicBezTo>
                    <a:pt x="21308" y="21600"/>
                    <a:pt x="21600" y="21271"/>
                    <a:pt x="21600" y="20832"/>
                  </a:cubicBezTo>
                  <a:cubicBezTo>
                    <a:pt x="21600" y="877"/>
                    <a:pt x="21600" y="877"/>
                    <a:pt x="21600" y="877"/>
                  </a:cubicBezTo>
                  <a:cubicBezTo>
                    <a:pt x="21600" y="439"/>
                    <a:pt x="21308" y="0"/>
                    <a:pt x="20919" y="0"/>
                  </a:cubicBezTo>
                  <a:close/>
                  <a:moveTo>
                    <a:pt x="16638" y="1754"/>
                  </a:moveTo>
                  <a:cubicBezTo>
                    <a:pt x="17124" y="1754"/>
                    <a:pt x="17514" y="2193"/>
                    <a:pt x="17514" y="2741"/>
                  </a:cubicBezTo>
                  <a:cubicBezTo>
                    <a:pt x="17514" y="3289"/>
                    <a:pt x="17124" y="3728"/>
                    <a:pt x="16638" y="3728"/>
                  </a:cubicBezTo>
                  <a:cubicBezTo>
                    <a:pt x="16151" y="3728"/>
                    <a:pt x="15762" y="3289"/>
                    <a:pt x="15762" y="2741"/>
                  </a:cubicBezTo>
                  <a:cubicBezTo>
                    <a:pt x="15762" y="2193"/>
                    <a:pt x="16151" y="1754"/>
                    <a:pt x="16638" y="1754"/>
                  </a:cubicBezTo>
                  <a:close/>
                  <a:moveTo>
                    <a:pt x="13914" y="1754"/>
                  </a:moveTo>
                  <a:cubicBezTo>
                    <a:pt x="14497" y="1754"/>
                    <a:pt x="14886" y="2193"/>
                    <a:pt x="14886" y="2741"/>
                  </a:cubicBezTo>
                  <a:cubicBezTo>
                    <a:pt x="14886" y="3289"/>
                    <a:pt x="14497" y="3728"/>
                    <a:pt x="13914" y="3728"/>
                  </a:cubicBezTo>
                  <a:cubicBezTo>
                    <a:pt x="13427" y="3728"/>
                    <a:pt x="13038" y="3289"/>
                    <a:pt x="13038" y="2741"/>
                  </a:cubicBezTo>
                  <a:cubicBezTo>
                    <a:pt x="13038" y="2193"/>
                    <a:pt x="13427" y="1754"/>
                    <a:pt x="13914" y="1754"/>
                  </a:cubicBezTo>
                  <a:close/>
                  <a:moveTo>
                    <a:pt x="20238" y="20065"/>
                  </a:moveTo>
                  <a:cubicBezTo>
                    <a:pt x="1362" y="20065"/>
                    <a:pt x="1362" y="20065"/>
                    <a:pt x="1362" y="20065"/>
                  </a:cubicBezTo>
                  <a:cubicBezTo>
                    <a:pt x="1362" y="5482"/>
                    <a:pt x="1362" y="5482"/>
                    <a:pt x="1362" y="5482"/>
                  </a:cubicBezTo>
                  <a:cubicBezTo>
                    <a:pt x="20238" y="5482"/>
                    <a:pt x="20238" y="5482"/>
                    <a:pt x="20238" y="5482"/>
                  </a:cubicBezTo>
                  <a:lnTo>
                    <a:pt x="20238" y="20065"/>
                  </a:lnTo>
                  <a:close/>
                  <a:moveTo>
                    <a:pt x="19362" y="3728"/>
                  </a:moveTo>
                  <a:cubicBezTo>
                    <a:pt x="18778" y="3728"/>
                    <a:pt x="18389" y="3289"/>
                    <a:pt x="18389" y="2741"/>
                  </a:cubicBezTo>
                  <a:cubicBezTo>
                    <a:pt x="18389" y="2193"/>
                    <a:pt x="18778" y="1754"/>
                    <a:pt x="19362" y="1754"/>
                  </a:cubicBezTo>
                  <a:cubicBezTo>
                    <a:pt x="19849" y="1754"/>
                    <a:pt x="20238" y="2193"/>
                    <a:pt x="20238" y="2741"/>
                  </a:cubicBezTo>
                  <a:cubicBezTo>
                    <a:pt x="20238" y="3289"/>
                    <a:pt x="19849" y="3728"/>
                    <a:pt x="19362" y="372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2" name="Freeform 337"/>
            <p:cNvSpPr/>
            <p:nvPr/>
          </p:nvSpPr>
          <p:spPr>
            <a:xfrm>
              <a:off x="15843182" y="9187965"/>
              <a:ext cx="84670" cy="72128"/>
            </a:xfrm>
            <a:custGeom>
              <a:avLst/>
              <a:gdLst/>
              <a:ahLst/>
              <a:cxnLst>
                <a:cxn ang="0">
                  <a:pos x="wd2" y="hd2"/>
                </a:cxn>
                <a:cxn ang="5400000">
                  <a:pos x="wd2" y="hd2"/>
                </a:cxn>
                <a:cxn ang="10800000">
                  <a:pos x="wd2" y="hd2"/>
                </a:cxn>
                <a:cxn ang="16200000">
                  <a:pos x="wd2" y="hd2"/>
                </a:cxn>
              </a:cxnLst>
              <a:rect l="0" t="0" r="r" b="b"/>
              <a:pathLst>
                <a:path w="21600" h="21600" extrusionOk="0">
                  <a:moveTo>
                    <a:pt x="21600" y="16800"/>
                  </a:moveTo>
                  <a:cubicBezTo>
                    <a:pt x="21600" y="19200"/>
                    <a:pt x="19543" y="21600"/>
                    <a:pt x="17486" y="21600"/>
                  </a:cubicBezTo>
                  <a:cubicBezTo>
                    <a:pt x="3086" y="21600"/>
                    <a:pt x="3086" y="21600"/>
                    <a:pt x="3086" y="21600"/>
                  </a:cubicBezTo>
                  <a:cubicBezTo>
                    <a:pt x="1029" y="21600"/>
                    <a:pt x="0" y="19200"/>
                    <a:pt x="0" y="16800"/>
                  </a:cubicBezTo>
                  <a:cubicBezTo>
                    <a:pt x="0" y="3600"/>
                    <a:pt x="0" y="3600"/>
                    <a:pt x="0" y="3600"/>
                  </a:cubicBezTo>
                  <a:cubicBezTo>
                    <a:pt x="0" y="2400"/>
                    <a:pt x="1029" y="0"/>
                    <a:pt x="3086" y="0"/>
                  </a:cubicBezTo>
                  <a:cubicBezTo>
                    <a:pt x="17486" y="0"/>
                    <a:pt x="17486" y="0"/>
                    <a:pt x="17486" y="0"/>
                  </a:cubicBezTo>
                  <a:cubicBezTo>
                    <a:pt x="19543" y="0"/>
                    <a:pt x="21600" y="2400"/>
                    <a:pt x="21600" y="3600"/>
                  </a:cubicBezTo>
                  <a:lnTo>
                    <a:pt x="21600" y="16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3" name="Freeform 338"/>
            <p:cNvSpPr/>
            <p:nvPr/>
          </p:nvSpPr>
          <p:spPr>
            <a:xfrm>
              <a:off x="15719091" y="9249966"/>
              <a:ext cx="90436" cy="98736"/>
            </a:xfrm>
            <a:custGeom>
              <a:avLst/>
              <a:gdLst/>
              <a:ahLst/>
              <a:cxnLst>
                <a:cxn ang="0">
                  <a:pos x="wd2" y="hd2"/>
                </a:cxn>
                <a:cxn ang="5400000">
                  <a:pos x="wd2" y="hd2"/>
                </a:cxn>
                <a:cxn ang="10800000">
                  <a:pos x="wd2" y="hd2"/>
                </a:cxn>
                <a:cxn ang="16200000">
                  <a:pos x="wd2" y="hd2"/>
                </a:cxn>
              </a:cxnLst>
              <a:rect l="0" t="0" r="r" b="b"/>
              <a:pathLst>
                <a:path w="20764" h="20608" extrusionOk="0">
                  <a:moveTo>
                    <a:pt x="19491" y="5310"/>
                  </a:moveTo>
                  <a:cubicBezTo>
                    <a:pt x="20391" y="6141"/>
                    <a:pt x="21291" y="7803"/>
                    <a:pt x="20391" y="8633"/>
                  </a:cubicBezTo>
                  <a:cubicBezTo>
                    <a:pt x="14091" y="19433"/>
                    <a:pt x="14091" y="19433"/>
                    <a:pt x="14091" y="19433"/>
                  </a:cubicBezTo>
                  <a:cubicBezTo>
                    <a:pt x="13191" y="20264"/>
                    <a:pt x="11391" y="21095"/>
                    <a:pt x="9591" y="20264"/>
                  </a:cubicBezTo>
                  <a:cubicBezTo>
                    <a:pt x="1491" y="15280"/>
                    <a:pt x="1491" y="15280"/>
                    <a:pt x="1491" y="15280"/>
                  </a:cubicBezTo>
                  <a:cubicBezTo>
                    <a:pt x="-309" y="14449"/>
                    <a:pt x="-309" y="12787"/>
                    <a:pt x="591" y="11957"/>
                  </a:cubicBezTo>
                  <a:cubicBezTo>
                    <a:pt x="6891" y="1987"/>
                    <a:pt x="6891" y="1987"/>
                    <a:pt x="6891" y="1987"/>
                  </a:cubicBezTo>
                  <a:cubicBezTo>
                    <a:pt x="7791" y="326"/>
                    <a:pt x="9591" y="-505"/>
                    <a:pt x="10491" y="326"/>
                  </a:cubicBezTo>
                  <a:lnTo>
                    <a:pt x="19491" y="531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4" name="Freeform 339"/>
            <p:cNvSpPr/>
            <p:nvPr/>
          </p:nvSpPr>
          <p:spPr>
            <a:xfrm>
              <a:off x="15723176" y="9396268"/>
              <a:ext cx="90436" cy="93602"/>
            </a:xfrm>
            <a:custGeom>
              <a:avLst/>
              <a:gdLst/>
              <a:ahLst/>
              <a:cxnLst>
                <a:cxn ang="0">
                  <a:pos x="wd2" y="hd2"/>
                </a:cxn>
                <a:cxn ang="5400000">
                  <a:pos x="wd2" y="hd2"/>
                </a:cxn>
                <a:cxn ang="10800000">
                  <a:pos x="wd2" y="hd2"/>
                </a:cxn>
                <a:cxn ang="16200000">
                  <a:pos x="wd2" y="hd2"/>
                </a:cxn>
              </a:cxnLst>
              <a:rect l="0" t="0" r="r" b="b"/>
              <a:pathLst>
                <a:path w="20764" h="20797" extrusionOk="0">
                  <a:moveTo>
                    <a:pt x="10273" y="568"/>
                  </a:moveTo>
                  <a:cubicBezTo>
                    <a:pt x="11173" y="-296"/>
                    <a:pt x="12973" y="-296"/>
                    <a:pt x="13873" y="1432"/>
                  </a:cubicBezTo>
                  <a:cubicBezTo>
                    <a:pt x="20173" y="11800"/>
                    <a:pt x="20173" y="11800"/>
                    <a:pt x="20173" y="11800"/>
                  </a:cubicBezTo>
                  <a:cubicBezTo>
                    <a:pt x="21073" y="13528"/>
                    <a:pt x="21073" y="15256"/>
                    <a:pt x="19273" y="16120"/>
                  </a:cubicBezTo>
                  <a:cubicBezTo>
                    <a:pt x="11173" y="20440"/>
                    <a:pt x="11173" y="20440"/>
                    <a:pt x="11173" y="20440"/>
                  </a:cubicBezTo>
                  <a:cubicBezTo>
                    <a:pt x="9373" y="21304"/>
                    <a:pt x="7573" y="20440"/>
                    <a:pt x="6673" y="19576"/>
                  </a:cubicBezTo>
                  <a:cubicBezTo>
                    <a:pt x="373" y="8344"/>
                    <a:pt x="373" y="8344"/>
                    <a:pt x="373" y="8344"/>
                  </a:cubicBezTo>
                  <a:cubicBezTo>
                    <a:pt x="-527" y="7480"/>
                    <a:pt x="373" y="5752"/>
                    <a:pt x="1273" y="4888"/>
                  </a:cubicBezTo>
                  <a:lnTo>
                    <a:pt x="10273" y="568"/>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5" name="Freeform 340"/>
            <p:cNvSpPr/>
            <p:nvPr/>
          </p:nvSpPr>
          <p:spPr>
            <a:xfrm>
              <a:off x="15855724" y="9473330"/>
              <a:ext cx="78400" cy="68990"/>
            </a:xfrm>
            <a:custGeom>
              <a:avLst/>
              <a:gdLst/>
              <a:ahLst/>
              <a:cxnLst>
                <a:cxn ang="0">
                  <a:pos x="wd2" y="hd2"/>
                </a:cxn>
                <a:cxn ang="5400000">
                  <a:pos x="wd2" y="hd2"/>
                </a:cxn>
                <a:cxn ang="10800000">
                  <a:pos x="wd2" y="hd2"/>
                </a:cxn>
                <a:cxn ang="16200000">
                  <a:pos x="wd2" y="hd2"/>
                </a:cxn>
              </a:cxnLst>
              <a:rect l="0" t="0" r="r" b="b"/>
              <a:pathLst>
                <a:path w="21600" h="21600" extrusionOk="0">
                  <a:moveTo>
                    <a:pt x="0" y="4800"/>
                  </a:moveTo>
                  <a:cubicBezTo>
                    <a:pt x="0" y="2400"/>
                    <a:pt x="1080" y="0"/>
                    <a:pt x="3240" y="0"/>
                  </a:cubicBezTo>
                  <a:cubicBezTo>
                    <a:pt x="18360" y="0"/>
                    <a:pt x="18360" y="0"/>
                    <a:pt x="18360" y="0"/>
                  </a:cubicBezTo>
                  <a:cubicBezTo>
                    <a:pt x="20520" y="0"/>
                    <a:pt x="21600" y="2400"/>
                    <a:pt x="21600" y="4800"/>
                  </a:cubicBezTo>
                  <a:cubicBezTo>
                    <a:pt x="21600" y="18000"/>
                    <a:pt x="21600" y="18000"/>
                    <a:pt x="21600" y="18000"/>
                  </a:cubicBezTo>
                  <a:cubicBezTo>
                    <a:pt x="21600" y="19200"/>
                    <a:pt x="20520" y="21600"/>
                    <a:pt x="18360" y="21600"/>
                  </a:cubicBezTo>
                  <a:cubicBezTo>
                    <a:pt x="3240" y="21600"/>
                    <a:pt x="3240" y="21600"/>
                    <a:pt x="3240" y="21600"/>
                  </a:cubicBezTo>
                  <a:cubicBezTo>
                    <a:pt x="1080" y="21600"/>
                    <a:pt x="0" y="19200"/>
                    <a:pt x="0" y="18000"/>
                  </a:cubicBezTo>
                  <a:lnTo>
                    <a:pt x="0" y="480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6" name="Freeform 341"/>
            <p:cNvSpPr/>
            <p:nvPr/>
          </p:nvSpPr>
          <p:spPr>
            <a:xfrm>
              <a:off x="15969962" y="9384809"/>
              <a:ext cx="90437" cy="98648"/>
            </a:xfrm>
            <a:custGeom>
              <a:avLst/>
              <a:gdLst/>
              <a:ahLst/>
              <a:cxnLst>
                <a:cxn ang="0">
                  <a:pos x="wd2" y="hd2"/>
                </a:cxn>
                <a:cxn ang="5400000">
                  <a:pos x="wd2" y="hd2"/>
                </a:cxn>
                <a:cxn ang="10800000">
                  <a:pos x="wd2" y="hd2"/>
                </a:cxn>
                <a:cxn ang="16200000">
                  <a:pos x="wd2" y="hd2"/>
                </a:cxn>
              </a:cxnLst>
              <a:rect l="0" t="0" r="r" b="b"/>
              <a:pathLst>
                <a:path w="20764" h="20590" extrusionOk="0">
                  <a:moveTo>
                    <a:pt x="1491" y="15280"/>
                  </a:moveTo>
                  <a:cubicBezTo>
                    <a:pt x="-309" y="14449"/>
                    <a:pt x="-309" y="12787"/>
                    <a:pt x="591" y="11957"/>
                  </a:cubicBezTo>
                  <a:cubicBezTo>
                    <a:pt x="6891" y="1987"/>
                    <a:pt x="6891" y="1987"/>
                    <a:pt x="6891" y="1987"/>
                  </a:cubicBezTo>
                  <a:cubicBezTo>
                    <a:pt x="6891" y="326"/>
                    <a:pt x="9591" y="-505"/>
                    <a:pt x="10491" y="326"/>
                  </a:cubicBezTo>
                  <a:cubicBezTo>
                    <a:pt x="19491" y="5310"/>
                    <a:pt x="19491" y="5310"/>
                    <a:pt x="19491" y="5310"/>
                  </a:cubicBezTo>
                  <a:cubicBezTo>
                    <a:pt x="20391" y="6141"/>
                    <a:pt x="21291" y="7803"/>
                    <a:pt x="20391" y="8633"/>
                  </a:cubicBezTo>
                  <a:cubicBezTo>
                    <a:pt x="14091" y="18603"/>
                    <a:pt x="14091" y="18603"/>
                    <a:pt x="14091" y="18603"/>
                  </a:cubicBezTo>
                  <a:cubicBezTo>
                    <a:pt x="13191" y="20264"/>
                    <a:pt x="11391" y="21095"/>
                    <a:pt x="9591" y="20264"/>
                  </a:cubicBezTo>
                  <a:lnTo>
                    <a:pt x="1491" y="15280"/>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7" name="Freeform 342"/>
            <p:cNvSpPr/>
            <p:nvPr/>
          </p:nvSpPr>
          <p:spPr>
            <a:xfrm>
              <a:off x="15964642" y="9243553"/>
              <a:ext cx="90437" cy="94936"/>
            </a:xfrm>
            <a:custGeom>
              <a:avLst/>
              <a:gdLst/>
              <a:ahLst/>
              <a:cxnLst>
                <a:cxn ang="0">
                  <a:pos x="wd2" y="hd2"/>
                </a:cxn>
                <a:cxn ang="5400000">
                  <a:pos x="wd2" y="hd2"/>
                </a:cxn>
                <a:cxn ang="10800000">
                  <a:pos x="wd2" y="hd2"/>
                </a:cxn>
                <a:cxn ang="16200000">
                  <a:pos x="wd2" y="hd2"/>
                </a:cxn>
              </a:cxnLst>
              <a:rect l="0" t="0" r="r" b="b"/>
              <a:pathLst>
                <a:path w="20764" h="21094" extrusionOk="0">
                  <a:moveTo>
                    <a:pt x="11173" y="21094"/>
                  </a:moveTo>
                  <a:cubicBezTo>
                    <a:pt x="9373" y="21094"/>
                    <a:pt x="7573" y="21094"/>
                    <a:pt x="6673" y="19366"/>
                  </a:cubicBezTo>
                  <a:cubicBezTo>
                    <a:pt x="373" y="8998"/>
                    <a:pt x="373" y="8998"/>
                    <a:pt x="373" y="8998"/>
                  </a:cubicBezTo>
                  <a:cubicBezTo>
                    <a:pt x="-527" y="7270"/>
                    <a:pt x="373" y="5542"/>
                    <a:pt x="1273" y="5542"/>
                  </a:cubicBezTo>
                  <a:cubicBezTo>
                    <a:pt x="10273" y="358"/>
                    <a:pt x="10273" y="358"/>
                    <a:pt x="10273" y="358"/>
                  </a:cubicBezTo>
                  <a:cubicBezTo>
                    <a:pt x="11173" y="-506"/>
                    <a:pt x="12973" y="358"/>
                    <a:pt x="13873" y="1222"/>
                  </a:cubicBezTo>
                  <a:cubicBezTo>
                    <a:pt x="20173" y="12454"/>
                    <a:pt x="20173" y="12454"/>
                    <a:pt x="20173" y="12454"/>
                  </a:cubicBezTo>
                  <a:cubicBezTo>
                    <a:pt x="21073" y="13318"/>
                    <a:pt x="21073" y="15046"/>
                    <a:pt x="19273" y="15910"/>
                  </a:cubicBezTo>
                  <a:lnTo>
                    <a:pt x="11173" y="21094"/>
                  </a:ln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8" name="Freeform 343"/>
            <p:cNvSpPr/>
            <p:nvPr/>
          </p:nvSpPr>
          <p:spPr>
            <a:xfrm>
              <a:off x="15761649" y="9241275"/>
              <a:ext cx="254008" cy="250872"/>
            </a:xfrm>
            <a:custGeom>
              <a:avLst/>
              <a:gdLst/>
              <a:ahLst/>
              <a:cxnLst>
                <a:cxn ang="0">
                  <a:pos x="wd2" y="hd2"/>
                </a:cxn>
                <a:cxn ang="5400000">
                  <a:pos x="wd2" y="hd2"/>
                </a:cxn>
                <a:cxn ang="10800000">
                  <a:pos x="wd2" y="hd2"/>
                </a:cxn>
                <a:cxn ang="16200000">
                  <a:pos x="wd2" y="hd2"/>
                </a:cxn>
              </a:cxnLst>
              <a:rect l="0" t="0" r="r" b="b"/>
              <a:pathLst>
                <a:path w="21600" h="21600" extrusionOk="0">
                  <a:moveTo>
                    <a:pt x="10966" y="0"/>
                  </a:moveTo>
                  <a:cubicBezTo>
                    <a:pt x="4985" y="0"/>
                    <a:pt x="0" y="4725"/>
                    <a:pt x="0" y="10800"/>
                  </a:cubicBezTo>
                  <a:cubicBezTo>
                    <a:pt x="0" y="16875"/>
                    <a:pt x="4985" y="21600"/>
                    <a:pt x="10966" y="21600"/>
                  </a:cubicBezTo>
                  <a:cubicBezTo>
                    <a:pt x="16948" y="21600"/>
                    <a:pt x="21600" y="16875"/>
                    <a:pt x="21600" y="10800"/>
                  </a:cubicBezTo>
                  <a:cubicBezTo>
                    <a:pt x="21600" y="4725"/>
                    <a:pt x="16948" y="0"/>
                    <a:pt x="10966" y="0"/>
                  </a:cubicBezTo>
                  <a:close/>
                  <a:moveTo>
                    <a:pt x="10966" y="16200"/>
                  </a:moveTo>
                  <a:cubicBezTo>
                    <a:pt x="7975" y="16200"/>
                    <a:pt x="5649" y="13837"/>
                    <a:pt x="5649" y="10800"/>
                  </a:cubicBezTo>
                  <a:cubicBezTo>
                    <a:pt x="5649" y="8100"/>
                    <a:pt x="7975" y="5738"/>
                    <a:pt x="10966" y="5738"/>
                  </a:cubicBezTo>
                  <a:cubicBezTo>
                    <a:pt x="13625" y="5738"/>
                    <a:pt x="15951" y="8100"/>
                    <a:pt x="15951" y="10800"/>
                  </a:cubicBezTo>
                  <a:cubicBezTo>
                    <a:pt x="15951" y="13837"/>
                    <a:pt x="13625" y="16200"/>
                    <a:pt x="10966" y="16200"/>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sp>
          <p:nvSpPr>
            <p:cNvPr id="49" name="Freeform 344"/>
            <p:cNvSpPr/>
            <p:nvPr/>
          </p:nvSpPr>
          <p:spPr>
            <a:xfrm>
              <a:off x="15394748" y="9203645"/>
              <a:ext cx="314902" cy="401394"/>
            </a:xfrm>
            <a:custGeom>
              <a:avLst/>
              <a:gdLst/>
              <a:ahLst/>
              <a:cxnLst>
                <a:cxn ang="0">
                  <a:pos x="wd2" y="hd2"/>
                </a:cxn>
                <a:cxn ang="5400000">
                  <a:pos x="wd2" y="hd2"/>
                </a:cxn>
                <a:cxn ang="10800000">
                  <a:pos x="wd2" y="hd2"/>
                </a:cxn>
                <a:cxn ang="16200000">
                  <a:pos x="wd2" y="hd2"/>
                </a:cxn>
              </a:cxnLst>
              <a:rect l="0" t="0" r="r" b="b"/>
              <a:pathLst>
                <a:path w="21265" h="21600" extrusionOk="0">
                  <a:moveTo>
                    <a:pt x="9333" y="21388"/>
                  </a:moveTo>
                  <a:cubicBezTo>
                    <a:pt x="9333" y="21388"/>
                    <a:pt x="9333" y="21388"/>
                    <a:pt x="9600" y="21388"/>
                  </a:cubicBezTo>
                  <a:cubicBezTo>
                    <a:pt x="9600" y="21600"/>
                    <a:pt x="9600" y="21600"/>
                    <a:pt x="9600" y="21600"/>
                  </a:cubicBezTo>
                  <a:cubicBezTo>
                    <a:pt x="9867" y="21600"/>
                    <a:pt x="9867" y="21600"/>
                    <a:pt x="9867" y="21600"/>
                  </a:cubicBezTo>
                  <a:cubicBezTo>
                    <a:pt x="10133" y="21600"/>
                    <a:pt x="10133" y="21600"/>
                    <a:pt x="10133" y="21600"/>
                  </a:cubicBezTo>
                  <a:cubicBezTo>
                    <a:pt x="10400" y="21600"/>
                    <a:pt x="10400" y="21600"/>
                    <a:pt x="10667" y="21600"/>
                  </a:cubicBezTo>
                  <a:cubicBezTo>
                    <a:pt x="10667" y="21600"/>
                    <a:pt x="10667" y="21600"/>
                    <a:pt x="10667" y="21600"/>
                  </a:cubicBezTo>
                  <a:cubicBezTo>
                    <a:pt x="10667" y="21600"/>
                    <a:pt x="10667" y="21600"/>
                    <a:pt x="10667" y="21600"/>
                  </a:cubicBezTo>
                  <a:cubicBezTo>
                    <a:pt x="10667" y="21600"/>
                    <a:pt x="10933" y="21600"/>
                    <a:pt x="11200" y="21600"/>
                  </a:cubicBezTo>
                  <a:cubicBezTo>
                    <a:pt x="11200" y="21600"/>
                    <a:pt x="11200" y="21600"/>
                    <a:pt x="11200" y="21600"/>
                  </a:cubicBezTo>
                  <a:cubicBezTo>
                    <a:pt x="11200" y="21600"/>
                    <a:pt x="11467" y="21600"/>
                    <a:pt x="11467" y="21600"/>
                  </a:cubicBezTo>
                  <a:cubicBezTo>
                    <a:pt x="11467" y="21600"/>
                    <a:pt x="11733" y="21600"/>
                    <a:pt x="11733" y="21388"/>
                  </a:cubicBezTo>
                  <a:cubicBezTo>
                    <a:pt x="11733" y="21388"/>
                    <a:pt x="12000" y="21388"/>
                    <a:pt x="12000" y="21388"/>
                  </a:cubicBezTo>
                  <a:cubicBezTo>
                    <a:pt x="12000" y="21388"/>
                    <a:pt x="12000" y="21388"/>
                    <a:pt x="12000" y="21388"/>
                  </a:cubicBezTo>
                  <a:cubicBezTo>
                    <a:pt x="12000" y="21388"/>
                    <a:pt x="12000" y="21388"/>
                    <a:pt x="12267" y="21176"/>
                  </a:cubicBezTo>
                  <a:cubicBezTo>
                    <a:pt x="20267" y="16518"/>
                    <a:pt x="20267" y="16518"/>
                    <a:pt x="20267" y="16518"/>
                  </a:cubicBezTo>
                  <a:cubicBezTo>
                    <a:pt x="21333" y="15882"/>
                    <a:pt x="21600" y="14612"/>
                    <a:pt x="20800" y="13765"/>
                  </a:cubicBezTo>
                  <a:cubicBezTo>
                    <a:pt x="20000" y="12706"/>
                    <a:pt x="18400" y="12494"/>
                    <a:pt x="17067" y="13129"/>
                  </a:cubicBezTo>
                  <a:cubicBezTo>
                    <a:pt x="13333" y="15459"/>
                    <a:pt x="13333" y="15459"/>
                    <a:pt x="13333" y="15459"/>
                  </a:cubicBezTo>
                  <a:cubicBezTo>
                    <a:pt x="13333" y="2118"/>
                    <a:pt x="13333" y="2118"/>
                    <a:pt x="13333" y="2118"/>
                  </a:cubicBezTo>
                  <a:cubicBezTo>
                    <a:pt x="13333" y="847"/>
                    <a:pt x="12000" y="0"/>
                    <a:pt x="10667" y="0"/>
                  </a:cubicBezTo>
                  <a:cubicBezTo>
                    <a:pt x="9067" y="0"/>
                    <a:pt x="8000" y="847"/>
                    <a:pt x="8000" y="2118"/>
                  </a:cubicBezTo>
                  <a:cubicBezTo>
                    <a:pt x="8000" y="15459"/>
                    <a:pt x="8000" y="15459"/>
                    <a:pt x="8000" y="15459"/>
                  </a:cubicBezTo>
                  <a:cubicBezTo>
                    <a:pt x="4000" y="13129"/>
                    <a:pt x="4000" y="13129"/>
                    <a:pt x="4000" y="13129"/>
                  </a:cubicBezTo>
                  <a:cubicBezTo>
                    <a:pt x="2933" y="12494"/>
                    <a:pt x="1333" y="12706"/>
                    <a:pt x="267" y="13765"/>
                  </a:cubicBezTo>
                  <a:cubicBezTo>
                    <a:pt x="0" y="13976"/>
                    <a:pt x="0" y="14400"/>
                    <a:pt x="0" y="14824"/>
                  </a:cubicBezTo>
                  <a:cubicBezTo>
                    <a:pt x="0" y="15671"/>
                    <a:pt x="267" y="16306"/>
                    <a:pt x="1067" y="16518"/>
                  </a:cubicBezTo>
                  <a:cubicBezTo>
                    <a:pt x="9067" y="21176"/>
                    <a:pt x="9067" y="21176"/>
                    <a:pt x="9067" y="21176"/>
                  </a:cubicBezTo>
                  <a:cubicBezTo>
                    <a:pt x="9067" y="21388"/>
                    <a:pt x="9067" y="21388"/>
                    <a:pt x="9067" y="21388"/>
                  </a:cubicBezTo>
                  <a:cubicBezTo>
                    <a:pt x="9067" y="21388"/>
                    <a:pt x="9067" y="21388"/>
                    <a:pt x="9333" y="21388"/>
                  </a:cubicBezTo>
                  <a:close/>
                </a:path>
              </a:pathLst>
            </a:custGeom>
            <a:grpFill/>
            <a:ln w="12700" cap="flat">
              <a:noFill/>
              <a:miter lim="400000"/>
            </a:ln>
            <a:effectLst/>
          </p:spPr>
          <p:txBody>
            <a:bodyPr wrap="square" lIns="91439" tIns="91439" rIns="91439" bIns="91439" numCol="1" anchor="t">
              <a:noAutofit/>
            </a:bodyPr>
            <a:lstStyle/>
            <a:p>
              <a:endParaRPr>
                <a:latin typeface="Arial" panose="020B0604020202020204" pitchFamily="34" charset="0"/>
              </a:endParaRPr>
            </a:p>
          </p:txBody>
        </p:sp>
      </p:grpSp>
      <p:sp>
        <p:nvSpPr>
          <p:cNvPr id="54" name="矩形 53"/>
          <p:cNvSpPr/>
          <p:nvPr/>
        </p:nvSpPr>
        <p:spPr>
          <a:xfrm>
            <a:off x="211455" y="4096385"/>
            <a:ext cx="2429510" cy="398780"/>
          </a:xfrm>
          <a:prstGeom prst="rect">
            <a:avLst/>
          </a:prstGeom>
        </p:spPr>
        <p:txBody>
          <a:bodyPr wrap="square">
            <a:spAutoFit/>
          </a:bodyPr>
          <a:lstStyle/>
          <a:p>
            <a:pPr algn="ctr"/>
            <a:r>
              <a:rPr lang="en-IN" altLang="en-US" sz="2000" b="1">
                <a:solidFill>
                  <a:schemeClr val="tx1">
                    <a:lumMod val="75000"/>
                    <a:lumOff val="25000"/>
                  </a:schemeClr>
                </a:solidFill>
                <a:latin typeface="Century Gothic" panose="020B0502020202020204" pitchFamily="34" charset="0"/>
                <a:cs typeface="Arial" panose="020B0604020202020204" pitchFamily="34" charset="0"/>
              </a:rPr>
              <a:t>Data Collection</a:t>
            </a:r>
            <a:endParaRPr lang="en-IN" altLang="en-US" sz="2000" b="1">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55" name="矩形 54"/>
          <p:cNvSpPr/>
          <p:nvPr/>
        </p:nvSpPr>
        <p:spPr>
          <a:xfrm>
            <a:off x="257812" y="4556610"/>
            <a:ext cx="2336028" cy="1370965"/>
          </a:xfrm>
          <a:prstGeom prst="rect">
            <a:avLst/>
          </a:prstGeom>
        </p:spPr>
        <p:txBody>
          <a:bodyPr wrap="square">
            <a:spAutoFit/>
          </a:bodyPr>
          <a:lstStyle/>
          <a:p>
            <a:pPr algn="ctr">
              <a:lnSpc>
                <a:spcPct val="130000"/>
              </a:lnSpc>
            </a:pPr>
            <a:r>
              <a:rPr lang="en-IN" altLang="en-US" sz="1600" dirty="0">
                <a:latin typeface="Arial" panose="020B0604020202020204" pitchFamily="34" charset="0"/>
              </a:rPr>
              <a:t>Data is loaded into Google Colaboratory, panda is used with read_csv command.</a:t>
            </a:r>
            <a:endParaRPr lang="en-IN" altLang="en-US" sz="1600" dirty="0">
              <a:latin typeface="Arial" panose="020B0604020202020204" pitchFamily="34" charset="0"/>
            </a:endParaRPr>
          </a:p>
        </p:txBody>
      </p:sp>
      <p:sp>
        <p:nvSpPr>
          <p:cNvPr id="2" name="矩形 53"/>
          <p:cNvSpPr/>
          <p:nvPr/>
        </p:nvSpPr>
        <p:spPr>
          <a:xfrm>
            <a:off x="2399665" y="1747520"/>
            <a:ext cx="2429510" cy="398780"/>
          </a:xfrm>
          <a:prstGeom prst="rect">
            <a:avLst/>
          </a:prstGeom>
        </p:spPr>
        <p:txBody>
          <a:bodyPr wrap="square">
            <a:spAutoFit/>
          </a:bodyPr>
          <a:p>
            <a:pPr algn="ctr"/>
            <a:r>
              <a:rPr lang="en-IN" altLang="en-US" sz="2000" b="1">
                <a:solidFill>
                  <a:schemeClr val="tx1">
                    <a:lumMod val="75000"/>
                    <a:lumOff val="25000"/>
                  </a:schemeClr>
                </a:solidFill>
                <a:latin typeface="Century Gothic" panose="020B0502020202020204" pitchFamily="34" charset="0"/>
                <a:cs typeface="Arial" panose="020B0604020202020204" pitchFamily="34" charset="0"/>
              </a:rPr>
              <a:t>Data Exploration</a:t>
            </a:r>
            <a:endParaRPr lang="en-IN" altLang="en-US" sz="2000" b="1">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62" name="矩形 54"/>
          <p:cNvSpPr/>
          <p:nvPr/>
        </p:nvSpPr>
        <p:spPr>
          <a:xfrm>
            <a:off x="2341245" y="2146300"/>
            <a:ext cx="2533650" cy="1050925"/>
          </a:xfrm>
          <a:prstGeom prst="rect">
            <a:avLst/>
          </a:prstGeom>
        </p:spPr>
        <p:txBody>
          <a:bodyPr wrap="square">
            <a:spAutoFit/>
          </a:bodyPr>
          <a:p>
            <a:pPr algn="ctr">
              <a:lnSpc>
                <a:spcPct val="130000"/>
              </a:lnSpc>
            </a:pPr>
            <a:r>
              <a:rPr lang="en-IN" altLang="en-US" sz="1600" dirty="0">
                <a:latin typeface="Arial" panose="020B0604020202020204" pitchFamily="34" charset="0"/>
              </a:rPr>
              <a:t>Helps understand the underlying patterns and relationships within data. </a:t>
            </a:r>
            <a:endParaRPr lang="en-IN" altLang="en-US" sz="1600" dirty="0">
              <a:latin typeface="Arial" panose="020B0604020202020204" pitchFamily="34" charset="0"/>
            </a:endParaRPr>
          </a:p>
        </p:txBody>
      </p:sp>
      <p:sp>
        <p:nvSpPr>
          <p:cNvPr id="63" name="矩形 53"/>
          <p:cNvSpPr/>
          <p:nvPr/>
        </p:nvSpPr>
        <p:spPr>
          <a:xfrm>
            <a:off x="4984115" y="3575685"/>
            <a:ext cx="2429510" cy="398780"/>
          </a:xfrm>
          <a:prstGeom prst="rect">
            <a:avLst/>
          </a:prstGeom>
        </p:spPr>
        <p:txBody>
          <a:bodyPr wrap="square">
            <a:spAutoFit/>
          </a:bodyPr>
          <a:p>
            <a:pPr algn="ctr"/>
            <a:r>
              <a:rPr lang="en-IN" altLang="en-US" sz="2000" b="1">
                <a:solidFill>
                  <a:schemeClr val="tx1">
                    <a:lumMod val="75000"/>
                    <a:lumOff val="25000"/>
                  </a:schemeClr>
                </a:solidFill>
                <a:latin typeface="Century Gothic" panose="020B0502020202020204" pitchFamily="34" charset="0"/>
                <a:cs typeface="Arial" panose="020B0604020202020204" pitchFamily="34" charset="0"/>
              </a:rPr>
              <a:t>Data Imputation</a:t>
            </a:r>
            <a:endParaRPr lang="en-IN" altLang="en-US" sz="2000" b="1">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64" name="矩形 54"/>
          <p:cNvSpPr/>
          <p:nvPr/>
        </p:nvSpPr>
        <p:spPr>
          <a:xfrm>
            <a:off x="4986655" y="3989705"/>
            <a:ext cx="2533650" cy="1370965"/>
          </a:xfrm>
          <a:prstGeom prst="rect">
            <a:avLst/>
          </a:prstGeom>
        </p:spPr>
        <p:txBody>
          <a:bodyPr wrap="square">
            <a:spAutoFit/>
          </a:bodyPr>
          <a:p>
            <a:pPr algn="ctr">
              <a:lnSpc>
                <a:spcPct val="130000"/>
              </a:lnSpc>
            </a:pPr>
            <a:r>
              <a:rPr lang="en-IN" altLang="en-US" sz="1600" dirty="0">
                <a:latin typeface="Arial" panose="020B0604020202020204" pitchFamily="34" charset="0"/>
              </a:rPr>
              <a:t>The missing values in a dataset is filled using various techniques such as mean, median, mode.</a:t>
            </a:r>
            <a:endParaRPr lang="en-IN" altLang="en-US" sz="1600" dirty="0">
              <a:latin typeface="Arial" panose="020B0604020202020204" pitchFamily="34" charset="0"/>
            </a:endParaRPr>
          </a:p>
        </p:txBody>
      </p:sp>
      <p:sp>
        <p:nvSpPr>
          <p:cNvPr id="65" name="矩形 53"/>
          <p:cNvSpPr/>
          <p:nvPr/>
        </p:nvSpPr>
        <p:spPr>
          <a:xfrm>
            <a:off x="8265795" y="4081145"/>
            <a:ext cx="2429510" cy="398780"/>
          </a:xfrm>
          <a:prstGeom prst="rect">
            <a:avLst/>
          </a:prstGeom>
        </p:spPr>
        <p:txBody>
          <a:bodyPr wrap="square">
            <a:spAutoFit/>
          </a:bodyPr>
          <a:p>
            <a:pPr algn="ctr"/>
            <a:r>
              <a:rPr lang="en-IN" altLang="en-US" sz="2000" b="1">
                <a:solidFill>
                  <a:schemeClr val="tx1">
                    <a:lumMod val="75000"/>
                    <a:lumOff val="25000"/>
                  </a:schemeClr>
                </a:solidFill>
                <a:latin typeface="Century Gothic" panose="020B0502020202020204" pitchFamily="34" charset="0"/>
                <a:cs typeface="Arial" panose="020B0604020202020204" pitchFamily="34" charset="0"/>
              </a:rPr>
              <a:t>Data Analysis</a:t>
            </a:r>
            <a:endParaRPr lang="en-IN" altLang="en-US" sz="2000" b="1">
              <a:solidFill>
                <a:schemeClr val="tx1">
                  <a:lumMod val="75000"/>
                  <a:lumOff val="25000"/>
                </a:schemeClr>
              </a:solidFill>
              <a:latin typeface="Century Gothic" panose="020B0502020202020204" pitchFamily="34" charset="0"/>
              <a:cs typeface="Arial" panose="020B0604020202020204" pitchFamily="34" charset="0"/>
            </a:endParaRPr>
          </a:p>
        </p:txBody>
      </p:sp>
      <p:sp>
        <p:nvSpPr>
          <p:cNvPr id="66" name="矩形 54"/>
          <p:cNvSpPr/>
          <p:nvPr/>
        </p:nvSpPr>
        <p:spPr>
          <a:xfrm>
            <a:off x="8268335" y="4495165"/>
            <a:ext cx="2533650" cy="1370965"/>
          </a:xfrm>
          <a:prstGeom prst="rect">
            <a:avLst/>
          </a:prstGeom>
        </p:spPr>
        <p:txBody>
          <a:bodyPr wrap="square">
            <a:spAutoFit/>
          </a:bodyPr>
          <a:p>
            <a:pPr algn="ctr">
              <a:lnSpc>
                <a:spcPct val="130000"/>
              </a:lnSpc>
            </a:pPr>
            <a:r>
              <a:rPr lang="en-IN" altLang="en-US" sz="1600" dirty="0">
                <a:latin typeface="Arial" panose="020B0604020202020204" pitchFamily="34" charset="0"/>
              </a:rPr>
              <a:t>Helps gain valuable insights into customer preferences and assist in decision making.</a:t>
            </a:r>
            <a:endParaRPr lang="en-IN" altLang="en-US" sz="1600" dirty="0">
              <a:latin typeface="Arial" panose="020B0604020202020204" pitchFamily="34" charset="0"/>
            </a:endParaRPr>
          </a:p>
        </p:txBody>
      </p:sp>
      <p:sp>
        <p:nvSpPr>
          <p:cNvPr id="68" name="椭圆 4"/>
          <p:cNvSpPr/>
          <p:nvPr/>
        </p:nvSpPr>
        <p:spPr>
          <a:xfrm>
            <a:off x="7358057" y="1238401"/>
            <a:ext cx="907747" cy="907747"/>
          </a:xfrm>
          <a:prstGeom prst="ellipse">
            <a:avLst/>
          </a:prstGeom>
          <a:solidFill>
            <a:srgbClr val="C33D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Arial" panose="020B0604020202020204" pitchFamily="34" charset="0"/>
            </a:endParaRPr>
          </a:p>
        </p:txBody>
      </p:sp>
    </p:spTree>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UNIT_TEXT_PART_ID" val="1-b"/>
  <p:tag name="KSO_WM_UNIT_TEXT_PART_ID_V2" val="d-1-1"/>
  <p:tag name="ORIWIDTHHEIGHT" val="224.5,75.55"/>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SLIDE_MODEL_TYPE" val="cover"/>
</p:tagLst>
</file>

<file path=ppt/tags/tag5.xml><?xml version="1.0" encoding="utf-8"?>
<p:tagLst xmlns:p="http://schemas.openxmlformats.org/presentationml/2006/main">
  <p:tag name="KSO_WM_UNIT_TEXT_PART_ID" val="1-b"/>
  <p:tag name="KSO_WM_UNIT_TEXT_PART_ID_V2" val="d-1-1"/>
  <p:tag name="ORIWIDTHHEIGHT" val="224.5,75.55"/>
</p:tagLst>
</file>

<file path=ppt/tags/tag6.xml><?xml version="1.0" encoding="utf-8"?>
<p:tagLst xmlns:p="http://schemas.openxmlformats.org/presentationml/2006/main">
  <p:tag name="KSO_WM_UNIT_TEXT_PART_ID" val="1-b"/>
  <p:tag name="KSO_WM_UNIT_TEXT_PART_ID_V2" val="d-1-1"/>
  <p:tag name="ORIWIDTHHEIGHT" val="224.5,75.55"/>
</p:tagLst>
</file>

<file path=ppt/tags/tag7.xml><?xml version="1.0" encoding="utf-8"?>
<p:tagLst xmlns:p="http://schemas.openxmlformats.org/presentationml/2006/main">
  <p:tag name="KSO_WM_UNIT_TEXT_PART_ID" val="1-b"/>
  <p:tag name="KSO_WM_UNIT_TEXT_PART_ID_V2" val="d-1-1"/>
  <p:tag name="ORIWIDTHHEIGHT" val="224.5,75.55"/>
</p:tagLst>
</file>

<file path=ppt/tags/tag8.xml><?xml version="1.0" encoding="utf-8"?>
<p:tagLst xmlns:p="http://schemas.openxmlformats.org/presentationml/2006/main">
  <p:tag name="KSO_WM_UNIT_TEXT_PART_ID" val="1-b"/>
  <p:tag name="KSO_WM_UNIT_TEXT_PART_ID_V2" val="d-1-1"/>
  <p:tag name="ORIWIDTHHEIGHT" val="224.5,75.55"/>
</p:tagLst>
</file>

<file path=ppt/tags/tag9.xml><?xml version="1.0" encoding="utf-8"?>
<p:tagLst xmlns:p="http://schemas.openxmlformats.org/presentationml/2006/main">
  <p:tag name="KSO_WM_UNIT_TEXT_PART_ID" val="1-b"/>
  <p:tag name="KSO_WM_UNIT_TEXT_PART_ID_V2" val="d-1-1"/>
  <p:tag name="ORIWIDTHHEIGHT" val="224.5,75.55"/>
</p:tagLst>
</file>

<file path=ppt/theme/theme1.xml><?xml version="1.0" encoding="utf-8"?>
<a:theme xmlns:a="http://schemas.openxmlformats.org/drawingml/2006/main" name="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Custom 57">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546A"/>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6873</Words>
  <Application>WPS Presentation</Application>
  <PresentationFormat>宽屏</PresentationFormat>
  <Paragraphs>283</Paragraphs>
  <Slides>17</Slides>
  <Notes>0</Notes>
  <HiddenSlides>0</HiddenSlides>
  <MMClips>0</MMClips>
  <ScaleCrop>false</ScaleCrop>
  <HeadingPairs>
    <vt:vector size="6" baseType="variant">
      <vt:variant>
        <vt:lpstr>已用的字体</vt:lpstr>
      </vt:variant>
      <vt:variant>
        <vt:i4>21</vt:i4>
      </vt:variant>
      <vt:variant>
        <vt:lpstr>主题</vt:lpstr>
      </vt:variant>
      <vt:variant>
        <vt:i4>3</vt:i4>
      </vt:variant>
      <vt:variant>
        <vt:lpstr>幻灯片标题</vt:lpstr>
      </vt:variant>
      <vt:variant>
        <vt:i4>17</vt:i4>
      </vt:variant>
    </vt:vector>
  </HeadingPairs>
  <TitlesOfParts>
    <vt:vector size="41" baseType="lpstr">
      <vt:lpstr>Arial</vt:lpstr>
      <vt:lpstr>SimSun</vt:lpstr>
      <vt:lpstr>Wingdings</vt:lpstr>
      <vt:lpstr>Calibri</vt:lpstr>
      <vt:lpstr>Microsoft YaHei</vt:lpstr>
      <vt:lpstr>Clear Sans Light</vt:lpstr>
      <vt:lpstr>Yu Gothic UI Light</vt:lpstr>
      <vt:lpstr>Clear Sans</vt:lpstr>
      <vt:lpstr>Kontrapunkt Bob Bold</vt:lpstr>
      <vt:lpstr>remixicon</vt:lpstr>
      <vt:lpstr>Open Sans</vt:lpstr>
      <vt:lpstr>Helvetica Light</vt:lpstr>
      <vt:lpstr>Roboto</vt:lpstr>
      <vt:lpstr>FontAwesome</vt:lpstr>
      <vt:lpstr>Webdings</vt:lpstr>
      <vt:lpstr>Century Gothic</vt:lpstr>
      <vt:lpstr>Arial Unicode MS</vt:lpstr>
      <vt:lpstr>Calibri Light</vt:lpstr>
      <vt:lpstr>elusiveicons</vt:lpstr>
      <vt:lpstr>Segoe Print</vt:lpstr>
      <vt:lpstr>Calibri</vt:lpstr>
      <vt:lpstr>Office Theme</vt:lpstr>
      <vt:lpstr>1_Office 主题</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AKNA</dc:creator>
  <cp:lastModifiedBy>386 DIVYARANJAN SAHOO</cp:lastModifiedBy>
  <cp:revision>2139</cp:revision>
  <dcterms:created xsi:type="dcterms:W3CDTF">2015-06-05T10:23:00Z</dcterms:created>
  <dcterms:modified xsi:type="dcterms:W3CDTF">2024-01-10T16:41:37Z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1033-11.2.0.11225</vt:lpwstr>
  </property>
  <property fmtid="{D5CDD505-2E9C-101B-9397-08002B2CF9AE}" pid="3" name="ICV">
    <vt:lpwstr>610EF932449B421BA0C79535A17BAC2A</vt:lpwstr>
  </property>
</Properties>
</file>