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7" r:id="rId6"/>
    <p:sldId id="260" r:id="rId7"/>
    <p:sldId id="261" r:id="rId8"/>
    <p:sldId id="262" r:id="rId9"/>
    <p:sldId id="263" r:id="rId10"/>
    <p:sldId id="264" r:id="rId11"/>
    <p:sldId id="265" r:id="rId12"/>
    <p:sldId id="266" r:id="rId13"/>
    <p:sldId id="267"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4/14/2019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C96E-C359-42F9-B4CB-F09202EBD5BF}"/>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4E29361-F9F5-4590-92DD-64F908F73F8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866686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5A8D-540B-460A-A2DB-872F2FB67389}"/>
              </a:ext>
            </a:extLst>
          </p:cNvPr>
          <p:cNvSpPr>
            <a:spLocks noGrp="1"/>
          </p:cNvSpPr>
          <p:nvPr>
            <p:ph type="title"/>
          </p:nvPr>
        </p:nvSpPr>
        <p:spPr>
          <a:xfrm>
            <a:off x="1640156" y="0"/>
            <a:ext cx="8911687" cy="543339"/>
          </a:xfrm>
        </p:spPr>
        <p:txBody>
          <a:bodyPr>
            <a:normAutofit fontScale="90000"/>
          </a:bodyPr>
          <a:lstStyle/>
          <a:p>
            <a:r>
              <a:rPr lang="en-IN" dirty="0"/>
              <a:t>Inference:</a:t>
            </a:r>
          </a:p>
        </p:txBody>
      </p:sp>
      <p:sp>
        <p:nvSpPr>
          <p:cNvPr id="3" name="Content Placeholder 2">
            <a:extLst>
              <a:ext uri="{FF2B5EF4-FFF2-40B4-BE49-F238E27FC236}">
                <a16:creationId xmlns:a16="http://schemas.microsoft.com/office/drawing/2014/main" id="{09F79195-A604-447E-9EEC-1A9118CF7F3C}"/>
              </a:ext>
            </a:extLst>
          </p:cNvPr>
          <p:cNvSpPr>
            <a:spLocks noGrp="1"/>
          </p:cNvSpPr>
          <p:nvPr>
            <p:ph idx="1"/>
          </p:nvPr>
        </p:nvSpPr>
        <p:spPr>
          <a:xfrm>
            <a:off x="1537252" y="755374"/>
            <a:ext cx="9014591" cy="6314661"/>
          </a:xfrm>
        </p:spPr>
        <p:txBody>
          <a:bodyPr/>
          <a:lstStyle/>
          <a:p>
            <a:r>
              <a:rPr lang="en-IN" b="1" dirty="0"/>
              <a:t>Inference</a:t>
            </a:r>
            <a:r>
              <a:rPr lang="en-IN" dirty="0"/>
              <a:t>:  Inference refers to using trained model to make predictions on the dataset; it generally involves in fetching input values and getting outputs by running the model. This can be done directly in PyTorch, or in a C++ file in further stages.</a:t>
            </a:r>
          </a:p>
          <a:p>
            <a:r>
              <a:rPr lang="en-IN" b="1" dirty="0"/>
              <a:t>Torch C++ Inference</a:t>
            </a:r>
            <a:r>
              <a:rPr lang="en-IN" dirty="0"/>
              <a:t> - The saved PyTorch model can be loaded and executed from C++. This may offer many performance/memory benefits for inference since we don't have to include or execute Python as Python is slow compared to C++ in terms of faster execution.</a:t>
            </a:r>
          </a:p>
          <a:p>
            <a:r>
              <a:rPr lang="en-IN" b="1" dirty="0"/>
              <a:t>Torch C++ Front End Model Creation and Tensors</a:t>
            </a:r>
            <a:r>
              <a:rPr lang="en-IN" dirty="0"/>
              <a:t> - You can create models directly through C++ Front End, by including torch.h and using its classes such as torch.nn.Module, torch.optim.SGD . The tensor library can be directly used by including &lt;ATen/Aten.h&gt;</a:t>
            </a:r>
          </a:p>
        </p:txBody>
      </p:sp>
    </p:spTree>
    <p:extLst>
      <p:ext uri="{BB962C8B-B14F-4D97-AF65-F5344CB8AC3E}">
        <p14:creationId xmlns:p14="http://schemas.microsoft.com/office/powerpoint/2010/main" val="285250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F002F-CA48-4FC7-BB37-A3FA6126C730}"/>
              </a:ext>
            </a:extLst>
          </p:cNvPr>
          <p:cNvSpPr>
            <a:spLocks noGrp="1"/>
          </p:cNvSpPr>
          <p:nvPr>
            <p:ph type="title"/>
          </p:nvPr>
        </p:nvSpPr>
        <p:spPr>
          <a:xfrm>
            <a:off x="1453238" y="0"/>
            <a:ext cx="8911687" cy="622852"/>
          </a:xfrm>
        </p:spPr>
        <p:txBody>
          <a:bodyPr>
            <a:normAutofit fontScale="90000"/>
          </a:bodyPr>
          <a:lstStyle/>
          <a:p>
            <a:r>
              <a:rPr lang="en-IN" dirty="0"/>
              <a:t>PyTorch Internals:</a:t>
            </a:r>
          </a:p>
        </p:txBody>
      </p:sp>
      <p:sp>
        <p:nvSpPr>
          <p:cNvPr id="3" name="Content Placeholder 2">
            <a:extLst>
              <a:ext uri="{FF2B5EF4-FFF2-40B4-BE49-F238E27FC236}">
                <a16:creationId xmlns:a16="http://schemas.microsoft.com/office/drawing/2014/main" id="{47BEBE87-EA2F-4EB8-9250-2408582307A6}"/>
              </a:ext>
            </a:extLst>
          </p:cNvPr>
          <p:cNvSpPr>
            <a:spLocks noGrp="1"/>
          </p:cNvSpPr>
          <p:nvPr>
            <p:ph idx="1"/>
          </p:nvPr>
        </p:nvSpPr>
        <p:spPr>
          <a:xfrm>
            <a:off x="1546003" y="662608"/>
            <a:ext cx="10738762" cy="6235148"/>
          </a:xfrm>
        </p:spPr>
        <p:txBody>
          <a:bodyPr/>
          <a:lstStyle/>
          <a:p>
            <a:r>
              <a:rPr lang="en-IN" sz="2000" dirty="0"/>
              <a:t>The fundamental unit in PyTorch is Tensor.</a:t>
            </a:r>
          </a:p>
          <a:p>
            <a:r>
              <a:rPr lang="en-IN" sz="2000" dirty="0"/>
              <a:t>How we implement Tensors in PyTorch, so that user can interact with Tensor from the Python shell?</a:t>
            </a:r>
          </a:p>
          <a:p>
            <a:r>
              <a:rPr lang="en-IN" sz="2000" dirty="0"/>
              <a:t>For that we need to answer the following questions:</a:t>
            </a:r>
          </a:p>
          <a:p>
            <a:pPr lvl="1"/>
            <a:r>
              <a:rPr lang="en-IN" sz="1800" dirty="0"/>
              <a:t>1) How to define a Tensor type that can be manipulated from Python code and how PyTorch extends the interpreter to allow the new Tensor type?</a:t>
            </a:r>
          </a:p>
          <a:p>
            <a:pPr lvl="1"/>
            <a:r>
              <a:rPr lang="en-IN" sz="1800" dirty="0"/>
              <a:t>2) How does PyTorch wrap the C libraries that actually define the Tensor’s properties and methods?</a:t>
            </a:r>
          </a:p>
          <a:p>
            <a:pPr lvl="1"/>
            <a:r>
              <a:rPr lang="en-IN" sz="1800" dirty="0"/>
              <a:t>3) How does PyTorch cwrap work to generate code for Tensor methods?</a:t>
            </a:r>
          </a:p>
          <a:p>
            <a:pPr lvl="1"/>
            <a:r>
              <a:rPr lang="en-IN" sz="1800" dirty="0"/>
              <a:t>4) How does PyTorch’s build system take all of these components to compile and generate a workable application?</a:t>
            </a:r>
          </a:p>
          <a:p>
            <a:pPr marL="457200" lvl="1" indent="0">
              <a:buNone/>
            </a:pPr>
            <a:endParaRPr lang="en-IN" dirty="0"/>
          </a:p>
        </p:txBody>
      </p:sp>
    </p:spTree>
    <p:extLst>
      <p:ext uri="{BB962C8B-B14F-4D97-AF65-F5344CB8AC3E}">
        <p14:creationId xmlns:p14="http://schemas.microsoft.com/office/powerpoint/2010/main" val="1677798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C6ED9-0879-40AD-9B74-3D9AF4F50E08}"/>
              </a:ext>
            </a:extLst>
          </p:cNvPr>
          <p:cNvSpPr>
            <a:spLocks noGrp="1"/>
          </p:cNvSpPr>
          <p:nvPr>
            <p:ph type="title"/>
          </p:nvPr>
        </p:nvSpPr>
        <p:spPr>
          <a:xfrm>
            <a:off x="1492995" y="1"/>
            <a:ext cx="8565405" cy="583096"/>
          </a:xfrm>
        </p:spPr>
        <p:txBody>
          <a:bodyPr>
            <a:normAutofit fontScale="90000"/>
          </a:bodyPr>
          <a:lstStyle/>
          <a:p>
            <a:r>
              <a:rPr lang="en-IN" dirty="0"/>
              <a:t>PyTorch Internals:</a:t>
            </a:r>
          </a:p>
        </p:txBody>
      </p:sp>
      <p:sp>
        <p:nvSpPr>
          <p:cNvPr id="3" name="Content Placeholder 2">
            <a:extLst>
              <a:ext uri="{FF2B5EF4-FFF2-40B4-BE49-F238E27FC236}">
                <a16:creationId xmlns:a16="http://schemas.microsoft.com/office/drawing/2014/main" id="{CB084F6D-641B-4A3E-AD29-FFDA19593339}"/>
              </a:ext>
            </a:extLst>
          </p:cNvPr>
          <p:cNvSpPr>
            <a:spLocks noGrp="1"/>
          </p:cNvSpPr>
          <p:nvPr>
            <p:ph idx="1"/>
          </p:nvPr>
        </p:nvSpPr>
        <p:spPr>
          <a:xfrm>
            <a:off x="1492995" y="742123"/>
            <a:ext cx="10575235" cy="6274902"/>
          </a:xfrm>
        </p:spPr>
        <p:txBody>
          <a:bodyPr>
            <a:normAutofit/>
          </a:bodyPr>
          <a:lstStyle/>
          <a:p>
            <a:r>
              <a:rPr lang="en-IN" sz="2000" b="1" dirty="0"/>
              <a:t>Extending the Python Interpreter:</a:t>
            </a:r>
          </a:p>
          <a:p>
            <a:r>
              <a:rPr lang="en-IN" sz="2000" dirty="0"/>
              <a:t>PyTorch defines a new package </a:t>
            </a:r>
            <a:r>
              <a:rPr lang="en-IN" sz="2000" b="1" dirty="0"/>
              <a:t>torch.</a:t>
            </a:r>
          </a:p>
          <a:p>
            <a:r>
              <a:rPr lang="en-IN" sz="2000" dirty="0"/>
              <a:t>Extension modules such as ._C module (a Python module written in C) allow to define new built-in object types like Tensor and to call C/C++ functions.</a:t>
            </a:r>
          </a:p>
          <a:p>
            <a:r>
              <a:rPr lang="en-IN" sz="2000" dirty="0"/>
              <a:t>The init_C()/PyInit__C() function creates the module and adds the method definitions as appropriate. </a:t>
            </a:r>
          </a:p>
          <a:p>
            <a:r>
              <a:rPr lang="en-IN" sz="2000" dirty="0"/>
              <a:t>These __init() functions add the Tensor object for each type to the ._C module so that they can be used in the module.</a:t>
            </a:r>
          </a:p>
        </p:txBody>
      </p:sp>
    </p:spTree>
    <p:extLst>
      <p:ext uri="{BB962C8B-B14F-4D97-AF65-F5344CB8AC3E}">
        <p14:creationId xmlns:p14="http://schemas.microsoft.com/office/powerpoint/2010/main" val="2482375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83331-C16D-4A6F-B1E0-19E0A6607706}"/>
              </a:ext>
            </a:extLst>
          </p:cNvPr>
          <p:cNvSpPr>
            <a:spLocks noGrp="1"/>
          </p:cNvSpPr>
          <p:nvPr>
            <p:ph type="title"/>
          </p:nvPr>
        </p:nvSpPr>
        <p:spPr>
          <a:xfrm>
            <a:off x="1519499" y="0"/>
            <a:ext cx="8911687" cy="556591"/>
          </a:xfrm>
        </p:spPr>
        <p:txBody>
          <a:bodyPr>
            <a:normAutofit fontScale="90000"/>
          </a:bodyPr>
          <a:lstStyle/>
          <a:p>
            <a:r>
              <a:rPr lang="en-IN" dirty="0"/>
              <a:t>Python Internals:</a:t>
            </a:r>
          </a:p>
        </p:txBody>
      </p:sp>
      <p:sp>
        <p:nvSpPr>
          <p:cNvPr id="3" name="Content Placeholder 2">
            <a:extLst>
              <a:ext uri="{FF2B5EF4-FFF2-40B4-BE49-F238E27FC236}">
                <a16:creationId xmlns:a16="http://schemas.microsoft.com/office/drawing/2014/main" id="{5B36BAC9-EA0E-4333-8479-8ABB0DD1497F}"/>
              </a:ext>
            </a:extLst>
          </p:cNvPr>
          <p:cNvSpPr>
            <a:spLocks noGrp="1"/>
          </p:cNvSpPr>
          <p:nvPr>
            <p:ph idx="1"/>
          </p:nvPr>
        </p:nvSpPr>
        <p:spPr>
          <a:xfrm>
            <a:off x="1749288" y="808383"/>
            <a:ext cx="9488556" cy="5618921"/>
          </a:xfrm>
        </p:spPr>
        <p:txBody>
          <a:bodyPr/>
          <a:lstStyle/>
          <a:p>
            <a:r>
              <a:rPr lang="en-IN" dirty="0"/>
              <a:t>Let’s consider one example of creating </a:t>
            </a:r>
            <a:r>
              <a:rPr lang="en-IN" b="1" dirty="0"/>
              <a:t>THPTensor</a:t>
            </a:r>
            <a:r>
              <a:rPr lang="en-IN" dirty="0"/>
              <a:t> type:</a:t>
            </a:r>
          </a:p>
          <a:p>
            <a:pPr lvl="1"/>
            <a:r>
              <a:rPr lang="en-IN" dirty="0"/>
              <a:t>Much like the underlying libraries, PyTorch defines a “generic” Tensor which is then specialized to a number of different types.</a:t>
            </a:r>
          </a:p>
          <a:p>
            <a:pPr marL="457200" lvl="1" indent="0">
              <a:buNone/>
            </a:pPr>
            <a:r>
              <a:rPr lang="en-IN" sz="1800" b="1" dirty="0"/>
              <a:t>struct </a:t>
            </a:r>
            <a:r>
              <a:rPr lang="en-IN" sz="1800" dirty="0"/>
              <a:t>THPTensor</a:t>
            </a:r>
            <a:r>
              <a:rPr lang="en-IN" sz="1800" b="1" dirty="0"/>
              <a:t> {</a:t>
            </a:r>
          </a:p>
          <a:p>
            <a:pPr marL="457200" lvl="1" indent="0">
              <a:buNone/>
            </a:pPr>
            <a:r>
              <a:rPr lang="en-IN" sz="1800" b="1" dirty="0"/>
              <a:t>	</a:t>
            </a:r>
            <a:r>
              <a:rPr lang="en-IN" sz="1800" dirty="0"/>
              <a:t>PyObject_HEAD</a:t>
            </a:r>
          </a:p>
          <a:p>
            <a:pPr marL="457200" lvl="1" indent="0">
              <a:buNone/>
            </a:pPr>
            <a:r>
              <a:rPr lang="en-IN" sz="1800" b="1" dirty="0"/>
              <a:t>	</a:t>
            </a:r>
            <a:r>
              <a:rPr lang="en-IN" sz="1800" dirty="0"/>
              <a:t>THTensor *cdata;</a:t>
            </a:r>
          </a:p>
          <a:p>
            <a:pPr marL="457200" lvl="1" indent="0">
              <a:buNone/>
            </a:pPr>
            <a:r>
              <a:rPr lang="en-IN" sz="1800" b="1" dirty="0"/>
              <a:t>};</a:t>
            </a:r>
          </a:p>
          <a:p>
            <a:pPr marL="342900" lvl="1" indent="-342900"/>
            <a:r>
              <a:rPr lang="en-IN" sz="1800" dirty="0"/>
              <a:t>PyObject_HEAD is a macro that brings in the code that implements an object’s reference counting, and a pointer to the corresponding type object.</a:t>
            </a:r>
          </a:p>
          <a:p>
            <a:endParaRPr lang="en-IN" dirty="0"/>
          </a:p>
        </p:txBody>
      </p:sp>
    </p:spTree>
    <p:extLst>
      <p:ext uri="{BB962C8B-B14F-4D97-AF65-F5344CB8AC3E}">
        <p14:creationId xmlns:p14="http://schemas.microsoft.com/office/powerpoint/2010/main" val="1182315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51696-0A41-48F1-9261-59B3EDDABD7D}"/>
              </a:ext>
            </a:extLst>
          </p:cNvPr>
          <p:cNvSpPr>
            <a:spLocks noGrp="1"/>
          </p:cNvSpPr>
          <p:nvPr>
            <p:ph type="title"/>
          </p:nvPr>
        </p:nvSpPr>
        <p:spPr>
          <a:xfrm>
            <a:off x="1577009" y="0"/>
            <a:ext cx="9927603" cy="503583"/>
          </a:xfrm>
        </p:spPr>
        <p:txBody>
          <a:bodyPr>
            <a:normAutofit fontScale="90000"/>
          </a:bodyPr>
          <a:lstStyle/>
          <a:p>
            <a:r>
              <a:rPr lang="en-IN" dirty="0"/>
              <a:t>Neural Networks &amp; OOPs:</a:t>
            </a:r>
          </a:p>
        </p:txBody>
      </p:sp>
      <p:sp>
        <p:nvSpPr>
          <p:cNvPr id="3" name="Content Placeholder 2">
            <a:extLst>
              <a:ext uri="{FF2B5EF4-FFF2-40B4-BE49-F238E27FC236}">
                <a16:creationId xmlns:a16="http://schemas.microsoft.com/office/drawing/2014/main" id="{A0C61E45-3C61-4047-B6E9-B70344444A14}"/>
              </a:ext>
            </a:extLst>
          </p:cNvPr>
          <p:cNvSpPr>
            <a:spLocks noGrp="1"/>
          </p:cNvSpPr>
          <p:nvPr>
            <p:ph idx="1"/>
          </p:nvPr>
        </p:nvSpPr>
        <p:spPr>
          <a:xfrm>
            <a:off x="1577009" y="609600"/>
            <a:ext cx="9117495" cy="6248400"/>
          </a:xfrm>
        </p:spPr>
        <p:txBody>
          <a:bodyPr/>
          <a:lstStyle/>
          <a:p>
            <a:r>
              <a:rPr lang="en-IN" dirty="0"/>
              <a:t>By using an object-oriented approach to the design of software systems, we can achieve advantages in terms of flexibility, extensibility, and portability.</a:t>
            </a:r>
          </a:p>
          <a:p>
            <a:r>
              <a:rPr lang="en-IN" dirty="0"/>
              <a:t>We can design object-oriented neural network simulation systems to achieve advantages mentioned above.</a:t>
            </a:r>
          </a:p>
          <a:p>
            <a:r>
              <a:rPr lang="en-IN" b="1" dirty="0"/>
              <a:t>Why Object oriented Programming?</a:t>
            </a:r>
          </a:p>
          <a:p>
            <a:pPr lvl="1"/>
            <a:r>
              <a:rPr lang="en-IN" dirty="0"/>
              <a:t>For example, consider a backpropagation network which is a specialized learning algorithm for specific application domains. A consequence of this is lack of flexibility. </a:t>
            </a:r>
          </a:p>
          <a:p>
            <a:pPr lvl="1"/>
            <a:r>
              <a:rPr lang="en-IN" dirty="0"/>
              <a:t>If a recurrent network architecture is required for an application domain, then the system has to be redesigned to accommodate the changes.</a:t>
            </a:r>
          </a:p>
          <a:p>
            <a:pPr lvl="1"/>
            <a:endParaRPr lang="en-IN" dirty="0"/>
          </a:p>
          <a:p>
            <a:pPr marL="342900" lvl="1" indent="-342900"/>
            <a:r>
              <a:rPr lang="en-IN" sz="1800" dirty="0"/>
              <a:t>The main motivation for an object-oriented approach to a neural network simulation system is to design reusable components that facilitate a flexible configuration of an application.</a:t>
            </a:r>
          </a:p>
          <a:p>
            <a:pPr lvl="1"/>
            <a:endParaRPr lang="en-IN" dirty="0"/>
          </a:p>
        </p:txBody>
      </p:sp>
    </p:spTree>
    <p:extLst>
      <p:ext uri="{BB962C8B-B14F-4D97-AF65-F5344CB8AC3E}">
        <p14:creationId xmlns:p14="http://schemas.microsoft.com/office/powerpoint/2010/main" val="1272914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92DEE-44F2-4F0E-9CEC-8449D5012F5F}"/>
              </a:ext>
            </a:extLst>
          </p:cNvPr>
          <p:cNvSpPr>
            <a:spLocks noGrp="1"/>
          </p:cNvSpPr>
          <p:nvPr>
            <p:ph idx="1"/>
          </p:nvPr>
        </p:nvSpPr>
        <p:spPr>
          <a:xfrm>
            <a:off x="1616766" y="649357"/>
            <a:ext cx="9925878" cy="6208643"/>
          </a:xfrm>
        </p:spPr>
        <p:txBody>
          <a:bodyPr/>
          <a:lstStyle/>
          <a:p>
            <a:r>
              <a:rPr lang="en-IN" b="1" dirty="0"/>
              <a:t>What are objects of a Neural Network?</a:t>
            </a:r>
          </a:p>
          <a:p>
            <a:pPr lvl="1"/>
            <a:r>
              <a:rPr lang="en-IN" sz="1800" dirty="0"/>
              <a:t>From a computational point of view, neural network objects consist of matrices, vectors and mathematical operations. </a:t>
            </a:r>
          </a:p>
          <a:p>
            <a:pPr lvl="1"/>
            <a:r>
              <a:rPr lang="en-IN" sz="1800" dirty="0"/>
              <a:t>This view concentrates on a functional approach to neural networks, which is not what the object-oriented paradigm encourages. </a:t>
            </a:r>
          </a:p>
          <a:p>
            <a:pPr lvl="1"/>
            <a:r>
              <a:rPr lang="en-IN" sz="1800" dirty="0"/>
              <a:t>Object-oriented methodology focuses on modelling concepts in terms of collaborating objects, rather than functions. In a neural network system, concepts can be represented by the objects such as model, neuron, weight, and pattern.</a:t>
            </a:r>
          </a:p>
          <a:p>
            <a:pPr marL="457200" lvl="1" indent="0">
              <a:buNone/>
            </a:pPr>
            <a:endParaRPr lang="en-IN" dirty="0"/>
          </a:p>
          <a:p>
            <a:pPr marL="342900" lvl="1" indent="-342900"/>
            <a:r>
              <a:rPr lang="en-IN" sz="1800" dirty="0"/>
              <a:t>Using object-oriented methodology in the development of the Neural Network system, a unified view of the problem domain can be achieved in all development phases from analysis to maintenance. The requirements for the system are :</a:t>
            </a:r>
          </a:p>
          <a:p>
            <a:pPr marL="0" lvl="1" indent="0">
              <a:buNone/>
            </a:pPr>
            <a:r>
              <a:rPr lang="en-IN" sz="1800" dirty="0"/>
              <a:t>	a) Abstraction</a:t>
            </a:r>
          </a:p>
          <a:p>
            <a:pPr marL="0" lvl="1" indent="0">
              <a:buNone/>
            </a:pPr>
            <a:r>
              <a:rPr lang="en-IN" sz="1800" dirty="0"/>
              <a:t>	b) Flexibility</a:t>
            </a:r>
          </a:p>
          <a:p>
            <a:pPr marL="0" lvl="1" indent="0">
              <a:buNone/>
            </a:pPr>
            <a:r>
              <a:rPr lang="en-IN" sz="1800" dirty="0"/>
              <a:t>	c) Extensibility</a:t>
            </a:r>
          </a:p>
        </p:txBody>
      </p:sp>
      <p:sp>
        <p:nvSpPr>
          <p:cNvPr id="4" name="Title 1">
            <a:extLst>
              <a:ext uri="{FF2B5EF4-FFF2-40B4-BE49-F238E27FC236}">
                <a16:creationId xmlns:a16="http://schemas.microsoft.com/office/drawing/2014/main" id="{68926041-F2BC-4446-AE2F-42569AFF9815}"/>
              </a:ext>
            </a:extLst>
          </p:cNvPr>
          <p:cNvSpPr>
            <a:spLocks noGrp="1"/>
          </p:cNvSpPr>
          <p:nvPr>
            <p:ph type="title"/>
          </p:nvPr>
        </p:nvSpPr>
        <p:spPr>
          <a:xfrm>
            <a:off x="1465954" y="0"/>
            <a:ext cx="8912225" cy="556591"/>
          </a:xfrm>
        </p:spPr>
        <p:txBody>
          <a:bodyPr>
            <a:normAutofit fontScale="90000"/>
          </a:bodyPr>
          <a:lstStyle/>
          <a:p>
            <a:r>
              <a:rPr lang="en-IN" dirty="0"/>
              <a:t>Neural Networks &amp; OOPs:</a:t>
            </a:r>
          </a:p>
        </p:txBody>
      </p:sp>
    </p:spTree>
    <p:extLst>
      <p:ext uri="{BB962C8B-B14F-4D97-AF65-F5344CB8AC3E}">
        <p14:creationId xmlns:p14="http://schemas.microsoft.com/office/powerpoint/2010/main" val="1773824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15FF3-121F-43E5-A129-0599335B48E8}"/>
              </a:ext>
            </a:extLst>
          </p:cNvPr>
          <p:cNvSpPr>
            <a:spLocks noGrp="1"/>
          </p:cNvSpPr>
          <p:nvPr>
            <p:ph type="title"/>
          </p:nvPr>
        </p:nvSpPr>
        <p:spPr>
          <a:xfrm>
            <a:off x="1563757" y="0"/>
            <a:ext cx="9940855" cy="543339"/>
          </a:xfrm>
        </p:spPr>
        <p:txBody>
          <a:bodyPr>
            <a:normAutofit fontScale="90000"/>
          </a:bodyPr>
          <a:lstStyle/>
          <a:p>
            <a:r>
              <a:rPr lang="en-IN" dirty="0"/>
              <a:t>Neural Networks &amp; OOPs:</a:t>
            </a:r>
          </a:p>
        </p:txBody>
      </p:sp>
      <p:sp>
        <p:nvSpPr>
          <p:cNvPr id="3" name="Content Placeholder 2">
            <a:extLst>
              <a:ext uri="{FF2B5EF4-FFF2-40B4-BE49-F238E27FC236}">
                <a16:creationId xmlns:a16="http://schemas.microsoft.com/office/drawing/2014/main" id="{4E30D04C-804D-4089-8751-9A481936ED68}"/>
              </a:ext>
            </a:extLst>
          </p:cNvPr>
          <p:cNvSpPr>
            <a:spLocks noGrp="1"/>
          </p:cNvSpPr>
          <p:nvPr>
            <p:ph idx="1"/>
          </p:nvPr>
        </p:nvSpPr>
        <p:spPr>
          <a:xfrm>
            <a:off x="1563758" y="649357"/>
            <a:ext cx="9183756" cy="6208643"/>
          </a:xfrm>
        </p:spPr>
        <p:txBody>
          <a:bodyPr/>
          <a:lstStyle/>
          <a:p>
            <a:r>
              <a:rPr lang="en-IN" dirty="0"/>
              <a:t>An important requirement of Neural Network system is to provide different levels of </a:t>
            </a:r>
            <a:r>
              <a:rPr lang="en-IN" b="1" dirty="0"/>
              <a:t>abstraction.</a:t>
            </a:r>
          </a:p>
          <a:p>
            <a:r>
              <a:rPr lang="en-IN" dirty="0"/>
              <a:t>The neural network is conceptually separated in general and specific properties.</a:t>
            </a:r>
          </a:p>
          <a:p>
            <a:pPr lvl="1"/>
            <a:r>
              <a:rPr lang="en-IN" dirty="0"/>
              <a:t>General properties : Neuron Layers and weights among them</a:t>
            </a:r>
          </a:p>
          <a:p>
            <a:pPr lvl="1"/>
            <a:r>
              <a:rPr lang="en-IN" dirty="0"/>
              <a:t>Specific properties : Different learning algorithms. (broadly classified to supervised, unsupervised)</a:t>
            </a:r>
          </a:p>
          <a:p>
            <a:pPr marL="342900" lvl="1" indent="-342900"/>
            <a:r>
              <a:rPr lang="en-IN" sz="1800" dirty="0"/>
              <a:t>A flexible solution is required to obtain a comprehensible and powerful user interface so that any modification of the network model should be done by changing the existing network definition, not the code itself.</a:t>
            </a:r>
          </a:p>
          <a:p>
            <a:pPr marL="342900" lvl="1" indent="-342900"/>
            <a:r>
              <a:rPr lang="en-IN" sz="1800" dirty="0"/>
              <a:t>A major achievement of Modular Neural Network design approach is extensibility.</a:t>
            </a:r>
          </a:p>
          <a:p>
            <a:pPr marL="342900" lvl="1" indent="-342900"/>
            <a:r>
              <a:rPr lang="en-IN" sz="1800" dirty="0"/>
              <a:t>For instance, if a new learning algorithm is added to the system, only learning specific behaviour is needed and the remaining general properties are provided from the Neural Network system enabling a high degree of reuse.</a:t>
            </a:r>
          </a:p>
          <a:p>
            <a:pPr marL="457200" lvl="1" indent="0">
              <a:buNone/>
            </a:pPr>
            <a:endParaRPr lang="en-IN" b="1" dirty="0"/>
          </a:p>
        </p:txBody>
      </p:sp>
    </p:spTree>
    <p:extLst>
      <p:ext uri="{BB962C8B-B14F-4D97-AF65-F5344CB8AC3E}">
        <p14:creationId xmlns:p14="http://schemas.microsoft.com/office/powerpoint/2010/main" val="580436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618C6-7DAA-4CBC-9595-58B118BA70F6}"/>
              </a:ext>
            </a:extLst>
          </p:cNvPr>
          <p:cNvSpPr>
            <a:spLocks noGrp="1"/>
          </p:cNvSpPr>
          <p:nvPr>
            <p:ph type="title"/>
          </p:nvPr>
        </p:nvSpPr>
        <p:spPr>
          <a:xfrm>
            <a:off x="1603513" y="0"/>
            <a:ext cx="9901099" cy="583096"/>
          </a:xfrm>
        </p:spPr>
        <p:txBody>
          <a:bodyPr>
            <a:normAutofit fontScale="90000"/>
          </a:bodyPr>
          <a:lstStyle/>
          <a:p>
            <a:r>
              <a:rPr lang="en-IN" dirty="0"/>
              <a:t>Neural Network &amp; OOPs:</a:t>
            </a:r>
          </a:p>
        </p:txBody>
      </p:sp>
      <p:sp>
        <p:nvSpPr>
          <p:cNvPr id="3" name="Content Placeholder 2">
            <a:extLst>
              <a:ext uri="{FF2B5EF4-FFF2-40B4-BE49-F238E27FC236}">
                <a16:creationId xmlns:a16="http://schemas.microsoft.com/office/drawing/2014/main" id="{DB7E3E3E-DFE9-4182-9EED-B48560BFF7C9}"/>
              </a:ext>
            </a:extLst>
          </p:cNvPr>
          <p:cNvSpPr>
            <a:spLocks noGrp="1"/>
          </p:cNvSpPr>
          <p:nvPr>
            <p:ph idx="1"/>
          </p:nvPr>
        </p:nvSpPr>
        <p:spPr>
          <a:xfrm>
            <a:off x="1603513" y="583096"/>
            <a:ext cx="9901099" cy="6274904"/>
          </a:xfrm>
        </p:spPr>
        <p:txBody>
          <a:bodyPr/>
          <a:lstStyle/>
          <a:p>
            <a:r>
              <a:rPr lang="en-IN" dirty="0"/>
              <a:t>Specific properties are different specializations of a neural network. For instance, the below diagram has two levels of abstractions.</a:t>
            </a:r>
          </a:p>
          <a:p>
            <a:pPr marL="0" indent="0">
              <a:buNone/>
            </a:pPr>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a:p>
            <a:r>
              <a:rPr lang="en-IN" dirty="0"/>
              <a:t>The general properties are partitioned in modules for logical grouping of classes, associations, and generalizations. There are basically four modules in this design: layer, weight, pattern, and parameters.</a:t>
            </a:r>
          </a:p>
        </p:txBody>
      </p:sp>
      <p:pic>
        <p:nvPicPr>
          <p:cNvPr id="5" name="Picture 4">
            <a:extLst>
              <a:ext uri="{FF2B5EF4-FFF2-40B4-BE49-F238E27FC236}">
                <a16:creationId xmlns:a16="http://schemas.microsoft.com/office/drawing/2014/main" id="{B6922AF8-6F9A-401F-B4F9-CDD953B34838}"/>
              </a:ext>
            </a:extLst>
          </p:cNvPr>
          <p:cNvPicPr>
            <a:picLocks noChangeAspect="1"/>
          </p:cNvPicPr>
          <p:nvPr/>
        </p:nvPicPr>
        <p:blipFill>
          <a:blip r:embed="rId2"/>
          <a:stretch>
            <a:fillRect/>
          </a:stretch>
        </p:blipFill>
        <p:spPr>
          <a:xfrm>
            <a:off x="4414072" y="1514996"/>
            <a:ext cx="3323159" cy="2357926"/>
          </a:xfrm>
          <a:prstGeom prst="rect">
            <a:avLst/>
          </a:prstGeom>
        </p:spPr>
      </p:pic>
    </p:spTree>
    <p:extLst>
      <p:ext uri="{BB962C8B-B14F-4D97-AF65-F5344CB8AC3E}">
        <p14:creationId xmlns:p14="http://schemas.microsoft.com/office/powerpoint/2010/main" val="2641028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DA259-DFCA-48AA-8667-B395A5B7F93B}"/>
              </a:ext>
            </a:extLst>
          </p:cNvPr>
          <p:cNvSpPr>
            <a:spLocks noGrp="1"/>
          </p:cNvSpPr>
          <p:nvPr>
            <p:ph type="title"/>
          </p:nvPr>
        </p:nvSpPr>
        <p:spPr>
          <a:xfrm>
            <a:off x="1577009" y="0"/>
            <a:ext cx="9927603" cy="609600"/>
          </a:xfrm>
        </p:spPr>
        <p:txBody>
          <a:bodyPr>
            <a:normAutofit fontScale="90000"/>
          </a:bodyPr>
          <a:lstStyle/>
          <a:p>
            <a:r>
              <a:rPr lang="en-IN" dirty="0"/>
              <a:t>Neural Networks &amp; OOPs:</a:t>
            </a:r>
          </a:p>
        </p:txBody>
      </p:sp>
      <p:sp>
        <p:nvSpPr>
          <p:cNvPr id="3" name="Content Placeholder 2">
            <a:extLst>
              <a:ext uri="{FF2B5EF4-FFF2-40B4-BE49-F238E27FC236}">
                <a16:creationId xmlns:a16="http://schemas.microsoft.com/office/drawing/2014/main" id="{49B2733F-C5D5-4BAF-89FD-B85EC200B6DD}"/>
              </a:ext>
            </a:extLst>
          </p:cNvPr>
          <p:cNvSpPr>
            <a:spLocks noGrp="1"/>
          </p:cNvSpPr>
          <p:nvPr>
            <p:ph idx="1"/>
          </p:nvPr>
        </p:nvSpPr>
        <p:spPr>
          <a:xfrm>
            <a:off x="1577009" y="609600"/>
            <a:ext cx="9927603" cy="6248400"/>
          </a:xfrm>
        </p:spPr>
        <p:txBody>
          <a:bodyPr/>
          <a:lstStyle/>
          <a:p>
            <a:r>
              <a:rPr lang="en-IN" dirty="0"/>
              <a:t>Different neurons have specific behaviour. There are 3 different types of neurons and the sigmoid symmetric neuron which is a derived neuron uses different activation method instead of standard activation function. </a:t>
            </a:r>
          </a:p>
          <a:p>
            <a:endParaRPr lang="en-IN" dirty="0"/>
          </a:p>
        </p:txBody>
      </p:sp>
      <p:pic>
        <p:nvPicPr>
          <p:cNvPr id="5" name="Picture 4">
            <a:extLst>
              <a:ext uri="{FF2B5EF4-FFF2-40B4-BE49-F238E27FC236}">
                <a16:creationId xmlns:a16="http://schemas.microsoft.com/office/drawing/2014/main" id="{0CF3B55A-6AFF-41E1-A647-D2EB9BE9145F}"/>
              </a:ext>
            </a:extLst>
          </p:cNvPr>
          <p:cNvPicPr>
            <a:picLocks noChangeAspect="1"/>
          </p:cNvPicPr>
          <p:nvPr/>
        </p:nvPicPr>
        <p:blipFill>
          <a:blip r:embed="rId2"/>
          <a:stretch>
            <a:fillRect/>
          </a:stretch>
        </p:blipFill>
        <p:spPr>
          <a:xfrm>
            <a:off x="2842384" y="1603927"/>
            <a:ext cx="6772275" cy="4895850"/>
          </a:xfrm>
          <a:prstGeom prst="rect">
            <a:avLst/>
          </a:prstGeom>
        </p:spPr>
      </p:pic>
    </p:spTree>
    <p:extLst>
      <p:ext uri="{BB962C8B-B14F-4D97-AF65-F5344CB8AC3E}">
        <p14:creationId xmlns:p14="http://schemas.microsoft.com/office/powerpoint/2010/main" val="2496099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2F97F-288E-4CDA-A75D-EEEE03D957B0}"/>
              </a:ext>
            </a:extLst>
          </p:cNvPr>
          <p:cNvSpPr>
            <a:spLocks noGrp="1"/>
          </p:cNvSpPr>
          <p:nvPr>
            <p:ph type="title"/>
          </p:nvPr>
        </p:nvSpPr>
        <p:spPr>
          <a:xfrm>
            <a:off x="1563757" y="0"/>
            <a:ext cx="9940855" cy="569843"/>
          </a:xfrm>
        </p:spPr>
        <p:txBody>
          <a:bodyPr>
            <a:normAutofit fontScale="90000"/>
          </a:bodyPr>
          <a:lstStyle/>
          <a:p>
            <a:r>
              <a:rPr lang="en-IN" dirty="0"/>
              <a:t>Neural Networks &amp; OOPs:</a:t>
            </a:r>
          </a:p>
        </p:txBody>
      </p:sp>
      <p:sp>
        <p:nvSpPr>
          <p:cNvPr id="3" name="Content Placeholder 2">
            <a:extLst>
              <a:ext uri="{FF2B5EF4-FFF2-40B4-BE49-F238E27FC236}">
                <a16:creationId xmlns:a16="http://schemas.microsoft.com/office/drawing/2014/main" id="{0DA2E956-C54C-44CA-AB39-A4BEDA0764BF}"/>
              </a:ext>
            </a:extLst>
          </p:cNvPr>
          <p:cNvSpPr>
            <a:spLocks noGrp="1"/>
          </p:cNvSpPr>
          <p:nvPr>
            <p:ph idx="1"/>
          </p:nvPr>
        </p:nvSpPr>
        <p:spPr>
          <a:xfrm>
            <a:off x="1563757" y="569843"/>
            <a:ext cx="10084903" cy="6288157"/>
          </a:xfrm>
        </p:spPr>
        <p:txBody>
          <a:bodyPr/>
          <a:lstStyle/>
          <a:p>
            <a:r>
              <a:rPr lang="en-IN" dirty="0"/>
              <a:t>Weight class is dependent on the type of neurons it connects to. A connection class is provided to make connections among neurons in the layers. Different weight classes have different behaviours associated with them. (All different weights inherit from weight class).</a:t>
            </a:r>
          </a:p>
          <a:p>
            <a:endParaRPr lang="en-IN" dirty="0"/>
          </a:p>
          <a:p>
            <a:endParaRPr lang="en-IN" dirty="0"/>
          </a:p>
        </p:txBody>
      </p:sp>
      <p:pic>
        <p:nvPicPr>
          <p:cNvPr id="5" name="Picture 4">
            <a:extLst>
              <a:ext uri="{FF2B5EF4-FFF2-40B4-BE49-F238E27FC236}">
                <a16:creationId xmlns:a16="http://schemas.microsoft.com/office/drawing/2014/main" id="{544A2E63-2A1F-4BAB-99ED-12A24A3A145A}"/>
              </a:ext>
            </a:extLst>
          </p:cNvPr>
          <p:cNvPicPr>
            <a:picLocks noChangeAspect="1"/>
          </p:cNvPicPr>
          <p:nvPr/>
        </p:nvPicPr>
        <p:blipFill>
          <a:blip r:embed="rId2"/>
          <a:stretch>
            <a:fillRect/>
          </a:stretch>
        </p:blipFill>
        <p:spPr>
          <a:xfrm>
            <a:off x="2757487" y="1652587"/>
            <a:ext cx="6677025" cy="4772025"/>
          </a:xfrm>
          <a:prstGeom prst="rect">
            <a:avLst/>
          </a:prstGeom>
        </p:spPr>
      </p:pic>
    </p:spTree>
    <p:extLst>
      <p:ext uri="{BB962C8B-B14F-4D97-AF65-F5344CB8AC3E}">
        <p14:creationId xmlns:p14="http://schemas.microsoft.com/office/powerpoint/2010/main" val="2163963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894F8-B680-46E0-A48E-6EFB3F592935}"/>
              </a:ext>
            </a:extLst>
          </p:cNvPr>
          <p:cNvSpPr>
            <a:spLocks noGrp="1"/>
          </p:cNvSpPr>
          <p:nvPr>
            <p:ph type="title"/>
          </p:nvPr>
        </p:nvSpPr>
        <p:spPr>
          <a:xfrm>
            <a:off x="1519499" y="0"/>
            <a:ext cx="8911687" cy="649357"/>
          </a:xfrm>
        </p:spPr>
        <p:txBody>
          <a:bodyPr/>
          <a:lstStyle/>
          <a:p>
            <a:r>
              <a:rPr lang="en-IN" dirty="0"/>
              <a:t>What is PyTorch?</a:t>
            </a:r>
          </a:p>
        </p:txBody>
      </p:sp>
      <p:sp>
        <p:nvSpPr>
          <p:cNvPr id="3" name="Content Placeholder 2">
            <a:extLst>
              <a:ext uri="{FF2B5EF4-FFF2-40B4-BE49-F238E27FC236}">
                <a16:creationId xmlns:a16="http://schemas.microsoft.com/office/drawing/2014/main" id="{577130F0-0DDB-4BA5-A47B-BED586222B19}"/>
              </a:ext>
            </a:extLst>
          </p:cNvPr>
          <p:cNvSpPr>
            <a:spLocks noGrp="1"/>
          </p:cNvSpPr>
          <p:nvPr>
            <p:ph idx="1"/>
          </p:nvPr>
        </p:nvSpPr>
        <p:spPr>
          <a:xfrm>
            <a:off x="1625516" y="795130"/>
            <a:ext cx="10376452" cy="6062870"/>
          </a:xfrm>
        </p:spPr>
        <p:txBody>
          <a:bodyPr/>
          <a:lstStyle/>
          <a:p>
            <a:r>
              <a:rPr lang="en-IN" sz="2000" b="1" dirty="0"/>
              <a:t>PyTorch </a:t>
            </a:r>
            <a:r>
              <a:rPr lang="en-IN" sz="2000" dirty="0"/>
              <a:t>is an open source Deep Learning Framework and a scientific computing package.</a:t>
            </a:r>
          </a:p>
          <a:p>
            <a:r>
              <a:rPr lang="en-IN" sz="2000" dirty="0"/>
              <a:t>Scientific computing aspect of PyTorch is because of PyTorch’s Tensor library and the associated Tensor operations.</a:t>
            </a:r>
          </a:p>
          <a:p>
            <a:r>
              <a:rPr lang="en-IN" sz="2000" dirty="0"/>
              <a:t>PyTorch is mainly used for building neural networks and accelerated computations using GPUs</a:t>
            </a:r>
            <a:r>
              <a:rPr lang="en-IN" sz="2000" dirty="0">
                <a:solidFill>
                  <a:prstClr val="black">
                    <a:lumMod val="75000"/>
                    <a:lumOff val="25000"/>
                  </a:prstClr>
                </a:solidFill>
              </a:rPr>
              <a:t>(Graphics Processing Unit)</a:t>
            </a:r>
            <a:r>
              <a:rPr lang="en-IN" sz="2000" dirty="0"/>
              <a:t>.</a:t>
            </a:r>
          </a:p>
          <a:p>
            <a:pPr marL="0" indent="0">
              <a:buNone/>
            </a:pPr>
            <a:endParaRPr lang="en-IN" dirty="0"/>
          </a:p>
          <a:p>
            <a:pPr marL="0" indent="0">
              <a:buNone/>
            </a:pPr>
            <a:r>
              <a:rPr lang="en-IN" sz="2000" b="1" dirty="0"/>
              <a:t>What is a Tensor?</a:t>
            </a:r>
          </a:p>
          <a:p>
            <a:pPr lvl="0">
              <a:buClr>
                <a:srgbClr val="A53010"/>
              </a:buClr>
            </a:pPr>
            <a:r>
              <a:rPr lang="en-IN" sz="2000" dirty="0">
                <a:solidFill>
                  <a:prstClr val="black">
                    <a:lumMod val="75000"/>
                    <a:lumOff val="25000"/>
                  </a:prstClr>
                </a:solidFill>
              </a:rPr>
              <a:t>The fundamental unit of PyTorch is the Tensor. </a:t>
            </a:r>
          </a:p>
          <a:p>
            <a:pPr lvl="0">
              <a:buClr>
                <a:srgbClr val="A53010"/>
              </a:buClr>
            </a:pPr>
            <a:r>
              <a:rPr lang="en-IN" sz="2000" dirty="0">
                <a:solidFill>
                  <a:prstClr val="black">
                    <a:lumMod val="75000"/>
                    <a:lumOff val="25000"/>
                  </a:prstClr>
                </a:solidFill>
              </a:rPr>
              <a:t>Tensors can be considered as multi-dimensional arrays.</a:t>
            </a:r>
          </a:p>
          <a:p>
            <a:pPr lvl="0">
              <a:buClr>
                <a:srgbClr val="A53010"/>
              </a:buClr>
            </a:pPr>
            <a:r>
              <a:rPr lang="en-IN" sz="2000" dirty="0">
                <a:solidFill>
                  <a:prstClr val="black">
                    <a:lumMod val="75000"/>
                    <a:lumOff val="25000"/>
                  </a:prstClr>
                </a:solidFill>
              </a:rPr>
              <a:t>Tensors in PyTorch are similar to NumPy arrays.</a:t>
            </a:r>
          </a:p>
          <a:p>
            <a:pPr lvl="0">
              <a:buClr>
                <a:srgbClr val="A53010"/>
              </a:buClr>
            </a:pPr>
            <a:r>
              <a:rPr lang="en-IN" sz="2000" dirty="0">
                <a:solidFill>
                  <a:prstClr val="black">
                    <a:lumMod val="75000"/>
                    <a:lumOff val="25000"/>
                  </a:prstClr>
                </a:solidFill>
              </a:rPr>
              <a:t>Tensors can be used on a GPU that supports </a:t>
            </a:r>
            <a:r>
              <a:rPr lang="en-IN" sz="2000" b="1" dirty="0">
                <a:solidFill>
                  <a:prstClr val="black">
                    <a:lumMod val="75000"/>
                    <a:lumOff val="25000"/>
                  </a:prstClr>
                </a:solidFill>
              </a:rPr>
              <a:t>CUDA </a:t>
            </a:r>
            <a:r>
              <a:rPr lang="en-IN" sz="2000" dirty="0">
                <a:solidFill>
                  <a:prstClr val="black">
                    <a:lumMod val="75000"/>
                    <a:lumOff val="25000"/>
                  </a:prstClr>
                </a:solidFill>
              </a:rPr>
              <a:t>(Compute Unified Device Architecture).</a:t>
            </a:r>
            <a:endParaRPr lang="en-IN" sz="2000" b="1" dirty="0">
              <a:solidFill>
                <a:prstClr val="black">
                  <a:lumMod val="75000"/>
                  <a:lumOff val="25000"/>
                </a:prstClr>
              </a:solidFill>
            </a:endParaRPr>
          </a:p>
        </p:txBody>
      </p:sp>
    </p:spTree>
    <p:extLst>
      <p:ext uri="{BB962C8B-B14F-4D97-AF65-F5344CB8AC3E}">
        <p14:creationId xmlns:p14="http://schemas.microsoft.com/office/powerpoint/2010/main" val="10100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F5BF19-087C-47F9-8548-19D489B6A585}"/>
              </a:ext>
            </a:extLst>
          </p:cNvPr>
          <p:cNvSpPr>
            <a:spLocks noGrp="1"/>
          </p:cNvSpPr>
          <p:nvPr>
            <p:ph idx="1"/>
          </p:nvPr>
        </p:nvSpPr>
        <p:spPr>
          <a:xfrm>
            <a:off x="1479207" y="556591"/>
            <a:ext cx="9427332" cy="6301409"/>
          </a:xfrm>
        </p:spPr>
        <p:txBody>
          <a:bodyPr/>
          <a:lstStyle/>
          <a:p>
            <a:r>
              <a:rPr lang="en-IN" dirty="0"/>
              <a:t>Pattern interface is used for Unsupervised, Supervised and input patterns.(pattern input files)</a:t>
            </a:r>
          </a:p>
          <a:p>
            <a:r>
              <a:rPr lang="en-IN" dirty="0"/>
              <a:t>Digit output is a binary output, Float output is a continuous value output.</a:t>
            </a:r>
          </a:p>
          <a:p>
            <a:endParaRPr lang="en-IN" dirty="0"/>
          </a:p>
        </p:txBody>
      </p:sp>
      <p:sp>
        <p:nvSpPr>
          <p:cNvPr id="4" name="Title 1">
            <a:extLst>
              <a:ext uri="{FF2B5EF4-FFF2-40B4-BE49-F238E27FC236}">
                <a16:creationId xmlns:a16="http://schemas.microsoft.com/office/drawing/2014/main" id="{000C5B6A-862F-4FF0-8A09-491D0745BE1D}"/>
              </a:ext>
            </a:extLst>
          </p:cNvPr>
          <p:cNvSpPr>
            <a:spLocks noGrp="1"/>
          </p:cNvSpPr>
          <p:nvPr>
            <p:ph type="title"/>
          </p:nvPr>
        </p:nvSpPr>
        <p:spPr>
          <a:xfrm>
            <a:off x="1479206" y="0"/>
            <a:ext cx="8912225" cy="556591"/>
          </a:xfrm>
        </p:spPr>
        <p:txBody>
          <a:bodyPr>
            <a:normAutofit fontScale="90000"/>
          </a:bodyPr>
          <a:lstStyle/>
          <a:p>
            <a:r>
              <a:rPr lang="en-IN" dirty="0"/>
              <a:t>Neural Networks &amp; OOPs:</a:t>
            </a:r>
          </a:p>
        </p:txBody>
      </p:sp>
      <p:pic>
        <p:nvPicPr>
          <p:cNvPr id="6" name="Picture 5">
            <a:extLst>
              <a:ext uri="{FF2B5EF4-FFF2-40B4-BE49-F238E27FC236}">
                <a16:creationId xmlns:a16="http://schemas.microsoft.com/office/drawing/2014/main" id="{324EBA90-7DF4-49F3-8E2C-8AE43F947BEA}"/>
              </a:ext>
            </a:extLst>
          </p:cNvPr>
          <p:cNvPicPr>
            <a:picLocks noChangeAspect="1"/>
          </p:cNvPicPr>
          <p:nvPr/>
        </p:nvPicPr>
        <p:blipFill>
          <a:blip r:embed="rId2"/>
          <a:stretch>
            <a:fillRect/>
          </a:stretch>
        </p:blipFill>
        <p:spPr>
          <a:xfrm>
            <a:off x="2757487" y="1868557"/>
            <a:ext cx="6677025" cy="4665592"/>
          </a:xfrm>
          <a:prstGeom prst="rect">
            <a:avLst/>
          </a:prstGeom>
        </p:spPr>
      </p:pic>
    </p:spTree>
    <p:extLst>
      <p:ext uri="{BB962C8B-B14F-4D97-AF65-F5344CB8AC3E}">
        <p14:creationId xmlns:p14="http://schemas.microsoft.com/office/powerpoint/2010/main" val="1194227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FC9F5-B864-4CB3-82DC-54A50AB93FB9}"/>
              </a:ext>
            </a:extLst>
          </p:cNvPr>
          <p:cNvSpPr>
            <a:spLocks noGrp="1"/>
          </p:cNvSpPr>
          <p:nvPr>
            <p:ph type="title"/>
          </p:nvPr>
        </p:nvSpPr>
        <p:spPr>
          <a:xfrm>
            <a:off x="1643271" y="0"/>
            <a:ext cx="9861342" cy="755374"/>
          </a:xfrm>
        </p:spPr>
        <p:txBody>
          <a:bodyPr/>
          <a:lstStyle/>
          <a:p>
            <a:r>
              <a:rPr lang="en-IN" dirty="0"/>
              <a:t>Brief History of PyTorch:</a:t>
            </a:r>
          </a:p>
        </p:txBody>
      </p:sp>
      <p:sp>
        <p:nvSpPr>
          <p:cNvPr id="3" name="Content Placeholder 2">
            <a:extLst>
              <a:ext uri="{FF2B5EF4-FFF2-40B4-BE49-F238E27FC236}">
                <a16:creationId xmlns:a16="http://schemas.microsoft.com/office/drawing/2014/main" id="{080AAC71-B6E5-47EC-A62B-68B892591892}"/>
              </a:ext>
            </a:extLst>
          </p:cNvPr>
          <p:cNvSpPr>
            <a:spLocks noGrp="1"/>
          </p:cNvSpPr>
          <p:nvPr>
            <p:ph idx="1"/>
          </p:nvPr>
        </p:nvSpPr>
        <p:spPr>
          <a:xfrm>
            <a:off x="1643271" y="874644"/>
            <a:ext cx="10217426" cy="6102626"/>
          </a:xfrm>
        </p:spPr>
        <p:txBody>
          <a:bodyPr>
            <a:normAutofit/>
          </a:bodyPr>
          <a:lstStyle/>
          <a:p>
            <a:r>
              <a:rPr lang="en-IN" sz="2000" dirty="0"/>
              <a:t>PyTorch was initially released in October 2016. </a:t>
            </a:r>
          </a:p>
          <a:p>
            <a:r>
              <a:rPr lang="en-IN" sz="2000" dirty="0"/>
              <a:t>Before, PyTorch was created, there was a Machine Learning Framework called </a:t>
            </a:r>
            <a:r>
              <a:rPr lang="en-IN" sz="2000" b="1" dirty="0"/>
              <a:t>Torch</a:t>
            </a:r>
            <a:r>
              <a:rPr lang="en-IN" sz="2000" dirty="0"/>
              <a:t> which is based on </a:t>
            </a:r>
            <a:r>
              <a:rPr lang="en-IN" sz="2000" b="1" dirty="0"/>
              <a:t>Lua</a:t>
            </a:r>
            <a:r>
              <a:rPr lang="en-IN" sz="2000" dirty="0"/>
              <a:t> programming language.</a:t>
            </a:r>
          </a:p>
          <a:p>
            <a:r>
              <a:rPr lang="en-IN" sz="2000" b="1" dirty="0"/>
              <a:t>Soumith Chintala</a:t>
            </a:r>
            <a:r>
              <a:rPr lang="en-IN" sz="2000" dirty="0"/>
              <a:t> is the creator of PyTorch framework. It was created at FAIR (Facebook AI Research).</a:t>
            </a:r>
          </a:p>
          <a:p>
            <a:r>
              <a:rPr lang="en-IN" sz="2000" dirty="0"/>
              <a:t>Reason for building PyTorch was that the existing Torch framework was fading out and the need for newer version written in Python.</a:t>
            </a:r>
          </a:p>
          <a:p>
            <a:r>
              <a:rPr lang="en-IN" sz="2000" dirty="0"/>
              <a:t>Most of the internals that are performance bottlenecks are written in C++</a:t>
            </a:r>
          </a:p>
          <a:p>
            <a:r>
              <a:rPr lang="en-IN" sz="2000" dirty="0"/>
              <a:t>Source code of PyTorch is written mostly in Python.</a:t>
            </a:r>
          </a:p>
        </p:txBody>
      </p:sp>
    </p:spTree>
    <p:extLst>
      <p:ext uri="{BB962C8B-B14F-4D97-AF65-F5344CB8AC3E}">
        <p14:creationId xmlns:p14="http://schemas.microsoft.com/office/powerpoint/2010/main" val="3032769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BBB84-07DE-41DD-8167-10643168C8AB}"/>
              </a:ext>
            </a:extLst>
          </p:cNvPr>
          <p:cNvSpPr>
            <a:spLocks noGrp="1"/>
          </p:cNvSpPr>
          <p:nvPr>
            <p:ph type="title"/>
          </p:nvPr>
        </p:nvSpPr>
        <p:spPr>
          <a:xfrm>
            <a:off x="1506247" y="0"/>
            <a:ext cx="8911687" cy="556591"/>
          </a:xfrm>
        </p:spPr>
        <p:txBody>
          <a:bodyPr>
            <a:normAutofit fontScale="90000"/>
          </a:bodyPr>
          <a:lstStyle/>
          <a:p>
            <a:r>
              <a:rPr lang="en-IN" dirty="0"/>
              <a:t>Components of PyTorch:</a:t>
            </a:r>
          </a:p>
        </p:txBody>
      </p:sp>
      <p:graphicFrame>
        <p:nvGraphicFramePr>
          <p:cNvPr id="5" name="Content Placeholder 4">
            <a:extLst>
              <a:ext uri="{FF2B5EF4-FFF2-40B4-BE49-F238E27FC236}">
                <a16:creationId xmlns:a16="http://schemas.microsoft.com/office/drawing/2014/main" id="{A17D7CCD-C3FB-431A-9316-0BE43C9ED1C5}"/>
              </a:ext>
            </a:extLst>
          </p:cNvPr>
          <p:cNvGraphicFramePr>
            <a:graphicFrameLocks noGrp="1"/>
          </p:cNvGraphicFramePr>
          <p:nvPr>
            <p:ph idx="1"/>
            <p:extLst>
              <p:ext uri="{D42A27DB-BD31-4B8C-83A1-F6EECF244321}">
                <p14:modId xmlns:p14="http://schemas.microsoft.com/office/powerpoint/2010/main" val="650880516"/>
              </p:ext>
            </p:extLst>
          </p:nvPr>
        </p:nvGraphicFramePr>
        <p:xfrm>
          <a:off x="1603513" y="768627"/>
          <a:ext cx="10243930" cy="5837186"/>
        </p:xfrm>
        <a:graphic>
          <a:graphicData uri="http://schemas.openxmlformats.org/drawingml/2006/table">
            <a:tbl>
              <a:tblPr firstRow="1" bandRow="1">
                <a:tableStyleId>{5C22544A-7EE6-4342-B048-85BDC9FD1C3A}</a:tableStyleId>
              </a:tblPr>
              <a:tblGrid>
                <a:gridCol w="2747684">
                  <a:extLst>
                    <a:ext uri="{9D8B030D-6E8A-4147-A177-3AD203B41FA5}">
                      <a16:colId xmlns:a16="http://schemas.microsoft.com/office/drawing/2014/main" val="1165911914"/>
                    </a:ext>
                  </a:extLst>
                </a:gridCol>
                <a:gridCol w="7496246">
                  <a:extLst>
                    <a:ext uri="{9D8B030D-6E8A-4147-A177-3AD203B41FA5}">
                      <a16:colId xmlns:a16="http://schemas.microsoft.com/office/drawing/2014/main" val="1794252274"/>
                    </a:ext>
                  </a:extLst>
                </a:gridCol>
              </a:tblGrid>
              <a:tr h="749328">
                <a:tc>
                  <a:txBody>
                    <a:bodyPr/>
                    <a:lstStyle/>
                    <a:p>
                      <a:r>
                        <a:rPr lang="en-IN" dirty="0"/>
                        <a:t>Package</a:t>
                      </a:r>
                    </a:p>
                  </a:txBody>
                  <a:tcPr/>
                </a:tc>
                <a:tc>
                  <a:txBody>
                    <a:bodyPr/>
                    <a:lstStyle/>
                    <a:p>
                      <a:r>
                        <a:rPr lang="en-IN" dirty="0"/>
                        <a:t>Description</a:t>
                      </a:r>
                    </a:p>
                  </a:txBody>
                  <a:tcPr/>
                </a:tc>
                <a:extLst>
                  <a:ext uri="{0D108BD9-81ED-4DB2-BD59-A6C34878D82A}">
                    <a16:rowId xmlns:a16="http://schemas.microsoft.com/office/drawing/2014/main" val="150549393"/>
                  </a:ext>
                </a:extLst>
              </a:tr>
              <a:tr h="616806">
                <a:tc>
                  <a:txBody>
                    <a:bodyPr/>
                    <a:lstStyle/>
                    <a:p>
                      <a:r>
                        <a:rPr lang="en-IN" dirty="0"/>
                        <a:t>torch</a:t>
                      </a:r>
                    </a:p>
                  </a:txBody>
                  <a:tcPr/>
                </a:tc>
                <a:tc>
                  <a:txBody>
                    <a:bodyPr/>
                    <a:lstStyle/>
                    <a:p>
                      <a:r>
                        <a:rPr lang="en-IN" dirty="0"/>
                        <a:t>Top-level PyTorch package &amp; tensor library with GPU support</a:t>
                      </a:r>
                    </a:p>
                  </a:txBody>
                  <a:tcPr/>
                </a:tc>
                <a:extLst>
                  <a:ext uri="{0D108BD9-81ED-4DB2-BD59-A6C34878D82A}">
                    <a16:rowId xmlns:a16="http://schemas.microsoft.com/office/drawing/2014/main" val="1007971956"/>
                  </a:ext>
                </a:extLst>
              </a:tr>
              <a:tr h="695497">
                <a:tc>
                  <a:txBody>
                    <a:bodyPr/>
                    <a:lstStyle/>
                    <a:p>
                      <a:r>
                        <a:rPr lang="en-IN" dirty="0"/>
                        <a:t>torch.nn</a:t>
                      </a:r>
                    </a:p>
                  </a:txBody>
                  <a:tcPr/>
                </a:tc>
                <a:tc>
                  <a:txBody>
                    <a:bodyPr/>
                    <a:lstStyle/>
                    <a:p>
                      <a:r>
                        <a:rPr lang="en-IN" dirty="0"/>
                        <a:t>A sub package that contains modules &amp; extensible classes for building neural networks.</a:t>
                      </a:r>
                    </a:p>
                  </a:txBody>
                  <a:tcPr/>
                </a:tc>
                <a:extLst>
                  <a:ext uri="{0D108BD9-81ED-4DB2-BD59-A6C34878D82A}">
                    <a16:rowId xmlns:a16="http://schemas.microsoft.com/office/drawing/2014/main" val="4073376740"/>
                  </a:ext>
                </a:extLst>
              </a:tr>
              <a:tr h="695497">
                <a:tc>
                  <a:txBody>
                    <a:bodyPr/>
                    <a:lstStyle/>
                    <a:p>
                      <a:r>
                        <a:rPr lang="en-IN" dirty="0" err="1"/>
                        <a:t>torch.autograd</a:t>
                      </a:r>
                      <a:endParaRPr lang="en-IN" dirty="0"/>
                    </a:p>
                  </a:txBody>
                  <a:tcPr/>
                </a:tc>
                <a:tc>
                  <a:txBody>
                    <a:bodyPr/>
                    <a:lstStyle/>
                    <a:p>
                      <a:r>
                        <a:rPr lang="en-IN" dirty="0"/>
                        <a:t>A sub package that supports all the differentiable Tensor operations in PyTorch</a:t>
                      </a:r>
                    </a:p>
                  </a:txBody>
                  <a:tcPr/>
                </a:tc>
                <a:extLst>
                  <a:ext uri="{0D108BD9-81ED-4DB2-BD59-A6C34878D82A}">
                    <a16:rowId xmlns:a16="http://schemas.microsoft.com/office/drawing/2014/main" val="1360147278"/>
                  </a:ext>
                </a:extLst>
              </a:tr>
              <a:tr h="993567">
                <a:tc>
                  <a:txBody>
                    <a:bodyPr/>
                    <a:lstStyle/>
                    <a:p>
                      <a:pPr fontAlgn="t"/>
                      <a:r>
                        <a:rPr lang="en-IN" dirty="0">
                          <a:effectLst/>
                        </a:rPr>
                        <a:t>torch.nn.functional</a:t>
                      </a:r>
                    </a:p>
                  </a:txBody>
                  <a:tcPr/>
                </a:tc>
                <a:tc>
                  <a:txBody>
                    <a:bodyPr/>
                    <a:lstStyle/>
                    <a:p>
                      <a:pPr fontAlgn="t"/>
                      <a:r>
                        <a:rPr lang="en-IN" dirty="0">
                          <a:effectLst/>
                        </a:rPr>
                        <a:t>A functional interface that contains typical operations used for building neural networks like loss functions, activation functions, and convolution operations.</a:t>
                      </a:r>
                    </a:p>
                  </a:txBody>
                  <a:tcPr/>
                </a:tc>
                <a:extLst>
                  <a:ext uri="{0D108BD9-81ED-4DB2-BD59-A6C34878D82A}">
                    <a16:rowId xmlns:a16="http://schemas.microsoft.com/office/drawing/2014/main" val="3669847662"/>
                  </a:ext>
                </a:extLst>
              </a:tr>
              <a:tr h="695497">
                <a:tc>
                  <a:txBody>
                    <a:bodyPr/>
                    <a:lstStyle/>
                    <a:p>
                      <a:pPr fontAlgn="t"/>
                      <a:r>
                        <a:rPr lang="en-IN" dirty="0" err="1">
                          <a:effectLst/>
                        </a:rPr>
                        <a:t>torch.optim</a:t>
                      </a:r>
                      <a:endParaRPr lang="en-IN" dirty="0">
                        <a:effectLst/>
                      </a:endParaRPr>
                    </a:p>
                  </a:txBody>
                  <a:tcPr/>
                </a:tc>
                <a:tc>
                  <a:txBody>
                    <a:bodyPr/>
                    <a:lstStyle/>
                    <a:p>
                      <a:pPr fontAlgn="t"/>
                      <a:r>
                        <a:rPr lang="en-IN" dirty="0">
                          <a:effectLst/>
                        </a:rPr>
                        <a:t>A sub package that contains standard optimization operations like SGD and Adam.</a:t>
                      </a:r>
                    </a:p>
                  </a:txBody>
                  <a:tcPr/>
                </a:tc>
                <a:extLst>
                  <a:ext uri="{0D108BD9-81ED-4DB2-BD59-A6C34878D82A}">
                    <a16:rowId xmlns:a16="http://schemas.microsoft.com/office/drawing/2014/main" val="405455701"/>
                  </a:ext>
                </a:extLst>
              </a:tr>
              <a:tr h="695497">
                <a:tc>
                  <a:txBody>
                    <a:bodyPr/>
                    <a:lstStyle/>
                    <a:p>
                      <a:pPr fontAlgn="t"/>
                      <a:r>
                        <a:rPr lang="en-IN" dirty="0" err="1">
                          <a:effectLst/>
                        </a:rPr>
                        <a:t>torch.utils</a:t>
                      </a:r>
                      <a:endParaRPr lang="en-IN" dirty="0">
                        <a:effectLst/>
                      </a:endParaRPr>
                    </a:p>
                  </a:txBody>
                  <a:tcPr/>
                </a:tc>
                <a:tc>
                  <a:txBody>
                    <a:bodyPr/>
                    <a:lstStyle/>
                    <a:p>
                      <a:pPr fontAlgn="t"/>
                      <a:r>
                        <a:rPr lang="en-IN" dirty="0">
                          <a:effectLst/>
                        </a:rPr>
                        <a:t>A sub package that contains utility classes like data sets and data loaders that make data pre-processing easier.</a:t>
                      </a:r>
                    </a:p>
                  </a:txBody>
                  <a:tcPr/>
                </a:tc>
                <a:extLst>
                  <a:ext uri="{0D108BD9-81ED-4DB2-BD59-A6C34878D82A}">
                    <a16:rowId xmlns:a16="http://schemas.microsoft.com/office/drawing/2014/main" val="4184574583"/>
                  </a:ext>
                </a:extLst>
              </a:tr>
              <a:tr h="695497">
                <a:tc>
                  <a:txBody>
                    <a:bodyPr/>
                    <a:lstStyle/>
                    <a:p>
                      <a:pPr fontAlgn="t"/>
                      <a:r>
                        <a:rPr lang="en-IN" dirty="0" err="1">
                          <a:effectLst/>
                        </a:rPr>
                        <a:t>torchvision</a:t>
                      </a:r>
                      <a:endParaRPr lang="en-IN" dirty="0">
                        <a:effectLst/>
                      </a:endParaRPr>
                    </a:p>
                  </a:txBody>
                  <a:tcPr/>
                </a:tc>
                <a:tc>
                  <a:txBody>
                    <a:bodyPr/>
                    <a:lstStyle/>
                    <a:p>
                      <a:pPr fontAlgn="t"/>
                      <a:r>
                        <a:rPr lang="en-IN" dirty="0">
                          <a:effectLst/>
                        </a:rPr>
                        <a:t>A package that provides access to popular datasets, model architectures, and image transformations for computer vision.</a:t>
                      </a:r>
                    </a:p>
                  </a:txBody>
                  <a:tcPr/>
                </a:tc>
                <a:extLst>
                  <a:ext uri="{0D108BD9-81ED-4DB2-BD59-A6C34878D82A}">
                    <a16:rowId xmlns:a16="http://schemas.microsoft.com/office/drawing/2014/main" val="3329606499"/>
                  </a:ext>
                </a:extLst>
              </a:tr>
            </a:tbl>
          </a:graphicData>
        </a:graphic>
      </p:graphicFrame>
    </p:spTree>
    <p:extLst>
      <p:ext uri="{BB962C8B-B14F-4D97-AF65-F5344CB8AC3E}">
        <p14:creationId xmlns:p14="http://schemas.microsoft.com/office/powerpoint/2010/main" val="1751927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00DEF-C310-4ADA-8256-058F7BD1A0AA}"/>
              </a:ext>
            </a:extLst>
          </p:cNvPr>
          <p:cNvSpPr>
            <a:spLocks noGrp="1"/>
          </p:cNvSpPr>
          <p:nvPr>
            <p:ph type="title"/>
          </p:nvPr>
        </p:nvSpPr>
        <p:spPr>
          <a:xfrm>
            <a:off x="1590261" y="0"/>
            <a:ext cx="9914351" cy="609600"/>
          </a:xfrm>
        </p:spPr>
        <p:txBody>
          <a:bodyPr>
            <a:normAutofit fontScale="90000"/>
          </a:bodyPr>
          <a:lstStyle/>
          <a:p>
            <a:r>
              <a:rPr lang="en-IN" dirty="0"/>
              <a:t>PyTorch Philosophy:</a:t>
            </a:r>
          </a:p>
        </p:txBody>
      </p:sp>
      <p:sp>
        <p:nvSpPr>
          <p:cNvPr id="3" name="Content Placeholder 2">
            <a:extLst>
              <a:ext uri="{FF2B5EF4-FFF2-40B4-BE49-F238E27FC236}">
                <a16:creationId xmlns:a16="http://schemas.microsoft.com/office/drawing/2014/main" id="{1D6DF890-187E-49C6-AECE-99607C815A89}"/>
              </a:ext>
            </a:extLst>
          </p:cNvPr>
          <p:cNvSpPr>
            <a:spLocks noGrp="1"/>
          </p:cNvSpPr>
          <p:nvPr>
            <p:ph idx="1"/>
          </p:nvPr>
        </p:nvSpPr>
        <p:spPr>
          <a:xfrm>
            <a:off x="1590261" y="609600"/>
            <a:ext cx="10601739" cy="6248400"/>
          </a:xfrm>
        </p:spPr>
        <p:txBody>
          <a:bodyPr>
            <a:normAutofit/>
          </a:bodyPr>
          <a:lstStyle/>
          <a:p>
            <a:r>
              <a:rPr lang="en-IN" sz="2000" dirty="0"/>
              <a:t>Stay out of the way</a:t>
            </a:r>
          </a:p>
          <a:p>
            <a:r>
              <a:rPr lang="en-IN" sz="2000" dirty="0"/>
              <a:t>Cater to the impatient</a:t>
            </a:r>
          </a:p>
          <a:p>
            <a:r>
              <a:rPr lang="en-IN" sz="2000" dirty="0"/>
              <a:t>Promote linear code-flow</a:t>
            </a:r>
          </a:p>
          <a:p>
            <a:r>
              <a:rPr lang="en-IN" sz="2000" dirty="0"/>
              <a:t>Full interop with the Python ecosystem</a:t>
            </a:r>
          </a:p>
          <a:p>
            <a:r>
              <a:rPr lang="en-IN" sz="2000" dirty="0"/>
              <a:t>Be as fast as anything else</a:t>
            </a:r>
          </a:p>
          <a:p>
            <a:endParaRPr lang="en-IN" sz="2000" dirty="0"/>
          </a:p>
          <a:p>
            <a:r>
              <a:rPr lang="en-IN" sz="2000" dirty="0"/>
              <a:t>Writing in PyTorch is nothing but extending standard Python classes.</a:t>
            </a:r>
          </a:p>
          <a:p>
            <a:r>
              <a:rPr lang="en-IN" sz="2000" dirty="0"/>
              <a:t>To debug PyTorch code, we make use of the normal Python debugger.</a:t>
            </a:r>
          </a:p>
          <a:p>
            <a:r>
              <a:rPr lang="en-IN" sz="2000" dirty="0"/>
              <a:t>Source code is readable as it is written in Python and only changed to C++ and CUDA code if it is related to performance issues.</a:t>
            </a:r>
          </a:p>
        </p:txBody>
      </p:sp>
    </p:spTree>
    <p:extLst>
      <p:ext uri="{BB962C8B-B14F-4D97-AF65-F5344CB8AC3E}">
        <p14:creationId xmlns:p14="http://schemas.microsoft.com/office/powerpoint/2010/main" val="4128583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701C4-937A-411E-A049-E9955573C678}"/>
              </a:ext>
            </a:extLst>
          </p:cNvPr>
          <p:cNvSpPr>
            <a:spLocks noGrp="1"/>
          </p:cNvSpPr>
          <p:nvPr>
            <p:ph type="title"/>
          </p:nvPr>
        </p:nvSpPr>
        <p:spPr>
          <a:xfrm>
            <a:off x="1338470" y="0"/>
            <a:ext cx="9808334" cy="715617"/>
          </a:xfrm>
        </p:spPr>
        <p:txBody>
          <a:bodyPr>
            <a:normAutofit/>
          </a:bodyPr>
          <a:lstStyle/>
          <a:p>
            <a:r>
              <a:rPr lang="en-IN" sz="2800" dirty="0"/>
              <a:t>Data Flow &amp; Interface Diagram of PyTorch:</a:t>
            </a:r>
          </a:p>
        </p:txBody>
      </p:sp>
      <p:pic>
        <p:nvPicPr>
          <p:cNvPr id="5" name="Content Placeholder 4">
            <a:extLst>
              <a:ext uri="{FF2B5EF4-FFF2-40B4-BE49-F238E27FC236}">
                <a16:creationId xmlns:a16="http://schemas.microsoft.com/office/drawing/2014/main" id="{2FFA2E2F-EAAE-452D-A9B8-B486E114B604}"/>
              </a:ext>
            </a:extLst>
          </p:cNvPr>
          <p:cNvPicPr>
            <a:picLocks noGrp="1" noChangeAspect="1"/>
          </p:cNvPicPr>
          <p:nvPr>
            <p:ph idx="1"/>
          </p:nvPr>
        </p:nvPicPr>
        <p:blipFill>
          <a:blip r:embed="rId2"/>
          <a:stretch>
            <a:fillRect/>
          </a:stretch>
        </p:blipFill>
        <p:spPr>
          <a:xfrm>
            <a:off x="1727173" y="715618"/>
            <a:ext cx="10103755" cy="5896198"/>
          </a:xfrm>
        </p:spPr>
      </p:pic>
    </p:spTree>
    <p:extLst>
      <p:ext uri="{BB962C8B-B14F-4D97-AF65-F5344CB8AC3E}">
        <p14:creationId xmlns:p14="http://schemas.microsoft.com/office/powerpoint/2010/main" val="4141483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222A1C-A263-4B33-B62D-A8B119728984}"/>
              </a:ext>
            </a:extLst>
          </p:cNvPr>
          <p:cNvSpPr>
            <a:spLocks noGrp="1"/>
          </p:cNvSpPr>
          <p:nvPr>
            <p:ph idx="1"/>
          </p:nvPr>
        </p:nvSpPr>
        <p:spPr>
          <a:xfrm>
            <a:off x="1524000" y="649357"/>
            <a:ext cx="10575235" cy="6248400"/>
          </a:xfrm>
        </p:spPr>
        <p:txBody>
          <a:bodyPr>
            <a:normAutofit/>
          </a:bodyPr>
          <a:lstStyle/>
          <a:p>
            <a:r>
              <a:rPr lang="en-IN" dirty="0"/>
              <a:t>In </a:t>
            </a:r>
            <a:r>
              <a:rPr lang="en-IN" b="1" dirty="0"/>
              <a:t>PyTorch</a:t>
            </a:r>
            <a:r>
              <a:rPr lang="en-IN" dirty="0"/>
              <a:t>, model development can be done in a single Python file which can be used for prototype building, and later extended with TorchScript tags or traced for optimization.</a:t>
            </a:r>
          </a:p>
          <a:p>
            <a:r>
              <a:rPr lang="en-IN" dirty="0"/>
              <a:t>Inference can be done directly on the trained data or specifically in C++ under </a:t>
            </a:r>
            <a:r>
              <a:rPr lang="en-IN" b="1" dirty="0"/>
              <a:t>“C++ Inference”.</a:t>
            </a:r>
          </a:p>
          <a:p>
            <a:r>
              <a:rPr lang="en-IN" b="1" dirty="0"/>
              <a:t>Data Files/ DataSet:  </a:t>
            </a:r>
            <a:r>
              <a:rPr lang="en-IN" dirty="0"/>
              <a:t>Data can come from variety of formats such as .csv or custom data bases. This data can be loaded directly into PyTorch/Caffe or it can be pre-processed before loading to PyTorch.</a:t>
            </a:r>
          </a:p>
          <a:p>
            <a:pPr marL="0" indent="0">
              <a:buNone/>
            </a:pPr>
            <a:r>
              <a:rPr lang="en-IN" b="1" dirty="0"/>
              <a:t>DataSet Class:</a:t>
            </a:r>
          </a:p>
          <a:p>
            <a:pPr lvl="0">
              <a:buClr>
                <a:srgbClr val="A53010"/>
              </a:buClr>
            </a:pPr>
            <a:r>
              <a:rPr lang="en-IN" b="1" dirty="0">
                <a:solidFill>
                  <a:prstClr val="black">
                    <a:lumMod val="75000"/>
                    <a:lumOff val="25000"/>
                  </a:prstClr>
                </a:solidFill>
              </a:rPr>
              <a:t>torch.utils.data.Dataset </a:t>
            </a:r>
            <a:r>
              <a:rPr lang="en-IN" dirty="0">
                <a:solidFill>
                  <a:prstClr val="black">
                    <a:lumMod val="75000"/>
                    <a:lumOff val="25000"/>
                  </a:prstClr>
                </a:solidFill>
              </a:rPr>
              <a:t>is an </a:t>
            </a:r>
            <a:r>
              <a:rPr lang="en-IN" b="1" dirty="0">
                <a:solidFill>
                  <a:prstClr val="black">
                    <a:lumMod val="75000"/>
                    <a:lumOff val="25000"/>
                  </a:prstClr>
                </a:solidFill>
              </a:rPr>
              <a:t>abstract class </a:t>
            </a:r>
            <a:r>
              <a:rPr lang="en-IN" dirty="0">
                <a:solidFill>
                  <a:prstClr val="black">
                    <a:lumMod val="75000"/>
                    <a:lumOff val="25000"/>
                  </a:prstClr>
                </a:solidFill>
              </a:rPr>
              <a:t>representing a dataset. Our custom dataset can inherit Dataset and override the given below methods :</a:t>
            </a:r>
          </a:p>
          <a:p>
            <a:pPr lvl="1">
              <a:buClr>
                <a:srgbClr val="A53010"/>
              </a:buClr>
            </a:pPr>
            <a:r>
              <a:rPr lang="en-IN" dirty="0">
                <a:solidFill>
                  <a:prstClr val="black">
                    <a:lumMod val="75000"/>
                    <a:lumOff val="25000"/>
                  </a:prstClr>
                </a:solidFill>
              </a:rPr>
              <a:t>__len__ so that len(dataset) returns the size of the dataset.</a:t>
            </a:r>
          </a:p>
          <a:p>
            <a:pPr lvl="1">
              <a:buClr>
                <a:srgbClr val="A53010"/>
              </a:buClr>
            </a:pPr>
            <a:r>
              <a:rPr lang="en-IN" dirty="0">
                <a:solidFill>
                  <a:prstClr val="black">
                    <a:lumMod val="75000"/>
                    <a:lumOff val="25000"/>
                  </a:prstClr>
                </a:solidFill>
              </a:rPr>
              <a:t>__getitem__ to support the indexing such that dataset[</a:t>
            </a:r>
            <a:r>
              <a:rPr lang="en-IN" dirty="0" err="1">
                <a:solidFill>
                  <a:prstClr val="black">
                    <a:lumMod val="75000"/>
                    <a:lumOff val="25000"/>
                  </a:prstClr>
                </a:solidFill>
              </a:rPr>
              <a:t>i</a:t>
            </a:r>
            <a:r>
              <a:rPr lang="en-IN" dirty="0">
                <a:solidFill>
                  <a:prstClr val="black">
                    <a:lumMod val="75000"/>
                    <a:lumOff val="25000"/>
                  </a:prstClr>
                </a:solidFill>
              </a:rPr>
              <a:t>] can be used to retrieve sample </a:t>
            </a:r>
            <a:r>
              <a:rPr lang="en-IN" dirty="0" err="1">
                <a:solidFill>
                  <a:prstClr val="black">
                    <a:lumMod val="75000"/>
                    <a:lumOff val="25000"/>
                  </a:prstClr>
                </a:solidFill>
              </a:rPr>
              <a:t>i</a:t>
            </a:r>
            <a:r>
              <a:rPr lang="en-IN" dirty="0">
                <a:solidFill>
                  <a:prstClr val="black">
                    <a:lumMod val="75000"/>
                    <a:lumOff val="25000"/>
                  </a:prstClr>
                </a:solidFill>
              </a:rPr>
              <a:t>.</a:t>
            </a:r>
          </a:p>
          <a:p>
            <a:pPr marL="457200" lvl="1" indent="0">
              <a:buClr>
                <a:srgbClr val="A53010"/>
              </a:buClr>
              <a:buNone/>
            </a:pPr>
            <a:endParaRPr lang="en-IN" dirty="0">
              <a:solidFill>
                <a:prstClr val="black">
                  <a:lumMod val="75000"/>
                  <a:lumOff val="25000"/>
                </a:prstClr>
              </a:solidFill>
            </a:endParaRPr>
          </a:p>
          <a:p>
            <a:pPr marL="342900" lvl="1" indent="-342900"/>
            <a:r>
              <a:rPr lang="en-IN" sz="1800" dirty="0">
                <a:solidFill>
                  <a:prstClr val="black">
                    <a:lumMod val="75000"/>
                    <a:lumOff val="25000"/>
                  </a:prstClr>
                </a:solidFill>
              </a:rPr>
              <a:t>Data is loaded directly into Python and accessed with the help of DataSet abstraction. </a:t>
            </a:r>
            <a:r>
              <a:rPr lang="en-IN" sz="1800" b="1" dirty="0"/>
              <a:t>torch.utils.data.DataLoader </a:t>
            </a:r>
            <a:r>
              <a:rPr lang="en-IN" sz="1800" dirty="0"/>
              <a:t>can be used to support batching, shuffling and loading the data in parallel using 	multiprocessing workers.</a:t>
            </a:r>
          </a:p>
          <a:p>
            <a:pPr marL="457200" lvl="1" indent="0">
              <a:buClr>
                <a:srgbClr val="A53010"/>
              </a:buClr>
              <a:buNone/>
            </a:pPr>
            <a:endParaRPr lang="en-IN" dirty="0">
              <a:solidFill>
                <a:prstClr val="black">
                  <a:lumMod val="75000"/>
                  <a:lumOff val="25000"/>
                </a:prstClr>
              </a:solidFill>
            </a:endParaRPr>
          </a:p>
          <a:p>
            <a:pPr marL="0" indent="0">
              <a:buNone/>
            </a:pPr>
            <a:endParaRPr lang="en-IN" b="1" dirty="0"/>
          </a:p>
        </p:txBody>
      </p:sp>
      <p:sp>
        <p:nvSpPr>
          <p:cNvPr id="4" name="Title 1">
            <a:extLst>
              <a:ext uri="{FF2B5EF4-FFF2-40B4-BE49-F238E27FC236}">
                <a16:creationId xmlns:a16="http://schemas.microsoft.com/office/drawing/2014/main" id="{2B657867-C319-4DA9-BB8A-8B4BC8087F95}"/>
              </a:ext>
            </a:extLst>
          </p:cNvPr>
          <p:cNvSpPr>
            <a:spLocks noGrp="1"/>
          </p:cNvSpPr>
          <p:nvPr>
            <p:ph type="title"/>
          </p:nvPr>
        </p:nvSpPr>
        <p:spPr>
          <a:xfrm>
            <a:off x="1333431" y="0"/>
            <a:ext cx="8912225" cy="609600"/>
          </a:xfrm>
        </p:spPr>
        <p:txBody>
          <a:bodyPr>
            <a:normAutofit/>
          </a:bodyPr>
          <a:lstStyle/>
          <a:p>
            <a:r>
              <a:rPr lang="en-IN" sz="2800" dirty="0"/>
              <a:t>Data Flow &amp; Interface Diagram of PyTorch:</a:t>
            </a:r>
          </a:p>
        </p:txBody>
      </p:sp>
    </p:spTree>
    <p:extLst>
      <p:ext uri="{BB962C8B-B14F-4D97-AF65-F5344CB8AC3E}">
        <p14:creationId xmlns:p14="http://schemas.microsoft.com/office/powerpoint/2010/main" val="4178557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3DB546-DB7C-4949-9175-FC92AAEDA55C}"/>
              </a:ext>
            </a:extLst>
          </p:cNvPr>
          <p:cNvSpPr>
            <a:spLocks noGrp="1"/>
          </p:cNvSpPr>
          <p:nvPr>
            <p:ph idx="1"/>
          </p:nvPr>
        </p:nvSpPr>
        <p:spPr>
          <a:xfrm>
            <a:off x="1479206" y="728869"/>
            <a:ext cx="10063437" cy="6314661"/>
          </a:xfrm>
        </p:spPr>
        <p:txBody>
          <a:bodyPr/>
          <a:lstStyle/>
          <a:p>
            <a:r>
              <a:rPr lang="en-IN" b="1" dirty="0"/>
              <a:t>PyTorch Model Creation &amp; Training File</a:t>
            </a:r>
            <a:r>
              <a:rPr lang="en-IN" dirty="0"/>
              <a:t> - Main Python file which can be developed by user with help of PyTorch APIs. This file defines the model, loads data and runs the training process. The file can also do inference directly, or export an optimized model through the use of tracing or TorchScript for execution in later stages.</a:t>
            </a:r>
          </a:p>
          <a:p>
            <a:pPr lvl="1"/>
            <a:r>
              <a:rPr lang="en-IN" sz="1800" b="1" dirty="0"/>
              <a:t>Model Creation / Prototyping</a:t>
            </a:r>
            <a:r>
              <a:rPr lang="en-IN" dirty="0"/>
              <a:t> - </a:t>
            </a:r>
            <a:r>
              <a:rPr lang="en-IN" sz="1800" dirty="0"/>
              <a:t>Network is created through </a:t>
            </a:r>
            <a:r>
              <a:rPr lang="en-IN" sz="1800" b="1" dirty="0"/>
              <a:t>torch.nn.Model </a:t>
            </a:r>
            <a:r>
              <a:rPr lang="en-IN" sz="1800" dirty="0"/>
              <a:t>derived class, defining layers and a forward() function that connects them in the class.  The model can then be trained or exported.</a:t>
            </a:r>
          </a:p>
          <a:p>
            <a:pPr lvl="1"/>
            <a:r>
              <a:rPr lang="en-IN" sz="1800" b="1" dirty="0"/>
              <a:t>Loading / Saving Model State</a:t>
            </a:r>
            <a:r>
              <a:rPr lang="en-IN" sz="1800" dirty="0"/>
              <a:t> :</a:t>
            </a:r>
          </a:p>
          <a:p>
            <a:pPr lvl="2"/>
            <a:r>
              <a:rPr lang="en-IN" sz="1800" dirty="0"/>
              <a:t> 1) Internal state of PyTorch model is represented by state_dict and it can be saved to a file with help of </a:t>
            </a:r>
            <a:r>
              <a:rPr lang="en-IN" sz="1800" b="1" dirty="0"/>
              <a:t>torch.save </a:t>
            </a:r>
            <a:r>
              <a:rPr lang="en-IN" sz="1800" dirty="0"/>
              <a:t>and loaded with </a:t>
            </a:r>
            <a:r>
              <a:rPr lang="en-IN" sz="1800" b="1" dirty="0"/>
              <a:t>model.load_state_dict</a:t>
            </a:r>
            <a:r>
              <a:rPr lang="en-IN" sz="1800" dirty="0"/>
              <a:t>.</a:t>
            </a:r>
          </a:p>
          <a:p>
            <a:pPr lvl="2"/>
            <a:r>
              <a:rPr lang="en-IN" sz="1800" dirty="0"/>
              <a:t> 2) Loading models allows them to be used for inference without running training again. Common file extensions are .</a:t>
            </a:r>
            <a:r>
              <a:rPr lang="en-IN" sz="1800" dirty="0" err="1"/>
              <a:t>pt</a:t>
            </a:r>
            <a:r>
              <a:rPr lang="en-IN" sz="1800" dirty="0"/>
              <a:t> or .</a:t>
            </a:r>
            <a:r>
              <a:rPr lang="en-IN" sz="1800" dirty="0" err="1"/>
              <a:t>pth</a:t>
            </a:r>
            <a:r>
              <a:rPr lang="en-IN" sz="1800" dirty="0"/>
              <a:t> and internally, Python's pickle format is used for serialization whereas the full models have the extension as .tar</a:t>
            </a:r>
          </a:p>
        </p:txBody>
      </p:sp>
      <p:sp>
        <p:nvSpPr>
          <p:cNvPr id="4" name="Title 1">
            <a:extLst>
              <a:ext uri="{FF2B5EF4-FFF2-40B4-BE49-F238E27FC236}">
                <a16:creationId xmlns:a16="http://schemas.microsoft.com/office/drawing/2014/main" id="{26745798-1F52-43A8-A36C-A3EEA93DFE3F}"/>
              </a:ext>
            </a:extLst>
          </p:cNvPr>
          <p:cNvSpPr>
            <a:spLocks noGrp="1"/>
          </p:cNvSpPr>
          <p:nvPr>
            <p:ph type="title"/>
          </p:nvPr>
        </p:nvSpPr>
        <p:spPr>
          <a:xfrm>
            <a:off x="1479206" y="0"/>
            <a:ext cx="8912225" cy="543339"/>
          </a:xfrm>
        </p:spPr>
        <p:txBody>
          <a:bodyPr>
            <a:normAutofit/>
          </a:bodyPr>
          <a:lstStyle/>
          <a:p>
            <a:r>
              <a:rPr lang="en-IN" sz="2800" dirty="0"/>
              <a:t>Data Flow &amp; Interface Diagram of PyTorch:</a:t>
            </a:r>
          </a:p>
        </p:txBody>
      </p:sp>
    </p:spTree>
    <p:extLst>
      <p:ext uri="{BB962C8B-B14F-4D97-AF65-F5344CB8AC3E}">
        <p14:creationId xmlns:p14="http://schemas.microsoft.com/office/powerpoint/2010/main" val="919676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838F2-3C03-4070-BCC7-E753A2A8ACCA}"/>
              </a:ext>
            </a:extLst>
          </p:cNvPr>
          <p:cNvSpPr>
            <a:spLocks noGrp="1"/>
          </p:cNvSpPr>
          <p:nvPr>
            <p:ph type="title"/>
          </p:nvPr>
        </p:nvSpPr>
        <p:spPr>
          <a:xfrm>
            <a:off x="1640156" y="0"/>
            <a:ext cx="8802557" cy="622852"/>
          </a:xfrm>
        </p:spPr>
        <p:txBody>
          <a:bodyPr>
            <a:normAutofit fontScale="90000"/>
          </a:bodyPr>
          <a:lstStyle/>
          <a:p>
            <a:r>
              <a:rPr lang="en-IN" dirty="0"/>
              <a:t>Saving &amp; Loading Models</a:t>
            </a:r>
          </a:p>
        </p:txBody>
      </p:sp>
      <p:sp>
        <p:nvSpPr>
          <p:cNvPr id="3" name="Content Placeholder 2">
            <a:extLst>
              <a:ext uri="{FF2B5EF4-FFF2-40B4-BE49-F238E27FC236}">
                <a16:creationId xmlns:a16="http://schemas.microsoft.com/office/drawing/2014/main" id="{C1D947F2-C415-4933-BD93-96B6BBFD6B5F}"/>
              </a:ext>
            </a:extLst>
          </p:cNvPr>
          <p:cNvSpPr>
            <a:spLocks noGrp="1"/>
          </p:cNvSpPr>
          <p:nvPr>
            <p:ph idx="1"/>
          </p:nvPr>
        </p:nvSpPr>
        <p:spPr>
          <a:xfrm>
            <a:off x="1524000" y="755374"/>
            <a:ext cx="9501809" cy="6235148"/>
          </a:xfrm>
        </p:spPr>
        <p:txBody>
          <a:bodyPr/>
          <a:lstStyle/>
          <a:p>
            <a:r>
              <a:rPr lang="en-IN" b="1" dirty="0"/>
              <a:t>torch.save</a:t>
            </a:r>
            <a:r>
              <a:rPr lang="en-IN" dirty="0"/>
              <a:t>: Saves a serialized object to disk. This function uses Python’s pickle utility for serialization. Models, tensors, and dictionaries of all kinds of objects can be saved using this function.</a:t>
            </a:r>
          </a:p>
          <a:p>
            <a:r>
              <a:rPr lang="en-IN" b="1" dirty="0"/>
              <a:t>torch.load</a:t>
            </a:r>
            <a:r>
              <a:rPr lang="en-IN" dirty="0"/>
              <a:t>: Uses pickle’s unpickling facilities to deserialize pickled object files to memory. This function also facilitates the device to load the data into CPUs, GPUs.</a:t>
            </a:r>
          </a:p>
          <a:p>
            <a:r>
              <a:rPr lang="en-IN" b="1" dirty="0"/>
              <a:t>torch.nn.Module.load_state_dict</a:t>
            </a:r>
            <a:r>
              <a:rPr lang="en-IN" dirty="0"/>
              <a:t>: Loads a model’s parameter dictionary using a deserialized state_dict.</a:t>
            </a:r>
          </a:p>
          <a:p>
            <a:r>
              <a:rPr lang="en-IN" b="1" dirty="0"/>
              <a:t>Tracing &amp; TorchScript</a:t>
            </a:r>
            <a:r>
              <a:rPr lang="en-IN" dirty="0"/>
              <a:t> - </a:t>
            </a:r>
          </a:p>
          <a:p>
            <a:pPr lvl="1"/>
            <a:r>
              <a:rPr lang="en-IN" dirty="0"/>
              <a:t>An existing model can be converted to a serializable graph with help of tracing, which requires deriving model from torch.jit.ScriptModule and using torch.jit.trace. Alternatively the  methods can be labeled with TorchScript, which allows them to include control flow logic.</a:t>
            </a:r>
          </a:p>
          <a:p>
            <a:pPr lvl="1"/>
            <a:r>
              <a:rPr lang="en-IN" dirty="0"/>
              <a:t>In either case, the model can be saved to a .tar checkpoint file so as to be later loaded from C++.</a:t>
            </a:r>
          </a:p>
          <a:p>
            <a:pPr lvl="1"/>
            <a:endParaRPr lang="en-IN" dirty="0"/>
          </a:p>
          <a:p>
            <a:endParaRPr lang="en-IN" dirty="0"/>
          </a:p>
        </p:txBody>
      </p:sp>
    </p:spTree>
    <p:extLst>
      <p:ext uri="{BB962C8B-B14F-4D97-AF65-F5344CB8AC3E}">
        <p14:creationId xmlns:p14="http://schemas.microsoft.com/office/powerpoint/2010/main" val="42049027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2004</TotalTime>
  <Words>1576</Words>
  <Application>Microsoft Office PowerPoint</Application>
  <PresentationFormat>Widescreen</PresentationFormat>
  <Paragraphs>138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Wisp</vt:lpstr>
      <vt:lpstr>PowerPoint Presentation</vt:lpstr>
      <vt:lpstr>What is PyTorch?</vt:lpstr>
      <vt:lpstr>Brief History of PyTorch:</vt:lpstr>
      <vt:lpstr>Components of PyTorch:</vt:lpstr>
      <vt:lpstr>PyTorch Philosophy:</vt:lpstr>
      <vt:lpstr>Data Flow &amp; Interface Diagram of PyTorch:</vt:lpstr>
      <vt:lpstr>Data Flow &amp; Interface Diagram of PyTorch:</vt:lpstr>
      <vt:lpstr>Data Flow &amp; Interface Diagram of PyTorch:</vt:lpstr>
      <vt:lpstr>Saving &amp; Loading Models</vt:lpstr>
      <vt:lpstr>Inference:</vt:lpstr>
      <vt:lpstr>PyTorch Internals:</vt:lpstr>
      <vt:lpstr>PyTorch Internals:</vt:lpstr>
      <vt:lpstr>Python Internals:</vt:lpstr>
      <vt:lpstr>Neural Networks &amp; OOPs:</vt:lpstr>
      <vt:lpstr>Neural Networks &amp; OOPs:</vt:lpstr>
      <vt:lpstr>Neural Networks &amp; OOPs:</vt:lpstr>
      <vt:lpstr>Neural Network &amp; OOPs:</vt:lpstr>
      <vt:lpstr>Neural Networks &amp; OOPs:</vt:lpstr>
      <vt:lpstr>Neural Networks &amp; OOPs:</vt:lpstr>
      <vt:lpstr>Neural Networks &amp; OOPs: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Sravanth Yajamanam</dc:creator>
  <cp:lastModifiedBy>Sravanth Yajamanam</cp:lastModifiedBy>
  <cp:revision>40</cp:revision>
  <dcterms:created xsi:type="dcterms:W3CDTF">2019-04-13T19:37:31Z</dcterms:created>
  <dcterms:modified xsi:type="dcterms:W3CDTF">2019-04-15T06:45:29Z</dcterms:modified>
</cp:coreProperties>
</file>