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7" r:id="rId6"/>
    <p:sldId id="260" r:id="rId7"/>
    <p:sldId id="261" r:id="rId8"/>
    <p:sldId id="262" r:id="rId9"/>
    <p:sldId id="263" r:id="rId10"/>
    <p:sldId id="264" r:id="rId11"/>
    <p:sldId id="291" r:id="rId12"/>
    <p:sldId id="266" r:id="rId13"/>
    <p:sldId id="285" r:id="rId14"/>
    <p:sldId id="287" r:id="rId15"/>
    <p:sldId id="288" r:id="rId16"/>
    <p:sldId id="290" r:id="rId17"/>
    <p:sldId id="289" r:id="rId18"/>
    <p:sldId id="292" r:id="rId19"/>
    <p:sldId id="270" r:id="rId20"/>
    <p:sldId id="271" r:id="rId21"/>
    <p:sldId id="272" r:id="rId22"/>
    <p:sldId id="273" r:id="rId23"/>
    <p:sldId id="274" r:id="rId24"/>
    <p:sldId id="275" r:id="rId25"/>
    <p:sldId id="276" r:id="rId26"/>
    <p:sldId id="293" r:id="rId27"/>
    <p:sldId id="278" r:id="rId28"/>
    <p:sldId id="279" r:id="rId29"/>
    <p:sldId id="280" r:id="rId30"/>
    <p:sldId id="282" r:id="rId31"/>
    <p:sldId id="281" r:id="rId32"/>
    <p:sldId id="283" r:id="rId33"/>
    <p:sldId id="284"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58" d="100"/>
          <a:sy n="58" d="100"/>
        </p:scale>
        <p:origin x="1646" y="6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4/15/2019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cs.cmu.edu/~muli/file/mxnet-learning-sys.pdf" TargetMode="External"/><Relationship Id="rId2" Type="http://schemas.openxmlformats.org/officeDocument/2006/relationships/hyperlink" Target="https://pdfs.semanticscholar.org/e582/181b2b722e00f6db92f2f64a1f5b7713dc37.pdf" TargetMode="External"/><Relationship Id="rId1" Type="http://schemas.openxmlformats.org/officeDocument/2006/relationships/slideLayout" Target="../slideLayouts/slideLayout2.xml"/><Relationship Id="rId6" Type="http://schemas.openxmlformats.org/officeDocument/2006/relationships/hyperlink" Target="https://dspace.mit.edu/bitstream/handle/1721.1/112103/CBMM-Memo-070.pdf?sequence=1" TargetMode="External"/><Relationship Id="rId5" Type="http://schemas.openxmlformats.org/officeDocument/2006/relationships/hyperlink" Target="https://www.sysml.cc/doc/2019/71.pdf" TargetMode="External"/><Relationship Id="rId4" Type="http://schemas.openxmlformats.org/officeDocument/2006/relationships/hyperlink" Target="https://www.usenix.org/system/files/conference/osdi16/osdi16-abadi.pdf"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s://github.com/PyTorch/PyTorch/wiki/PyTorch-Data-Flow-and-Interface-Diagram" TargetMode="External"/><Relationship Id="rId3" Type="http://schemas.openxmlformats.org/officeDocument/2006/relationships/hyperlink" Target="https://pytorch.org/features" TargetMode="External"/><Relationship Id="rId7" Type="http://schemas.openxmlformats.org/officeDocument/2006/relationships/hyperlink" Target="https://github.com/PyTorch/PyTorch/wiki" TargetMode="External"/><Relationship Id="rId2" Type="http://schemas.openxmlformats.org/officeDocument/2006/relationships/hyperlink" Target="http://learningsys.org/nips18/assets/papers/107CameraReadySubmissionMatchbox__LearningSys_Abstract_%20(2).pdf" TargetMode="External"/><Relationship Id="rId1" Type="http://schemas.openxmlformats.org/officeDocument/2006/relationships/slideLayout" Target="../slideLayouts/slideLayout2.xml"/><Relationship Id="rId6" Type="http://schemas.openxmlformats.org/officeDocument/2006/relationships/hyperlink" Target="https://pytorch.org/blog/a-tour-of-pytorch-internals-2/" TargetMode="External"/><Relationship Id="rId5" Type="http://schemas.openxmlformats.org/officeDocument/2006/relationships/hyperlink" Target="https://pytorch.org/blog/a-tour-of-pytorch-internals-1/" TargetMode="External"/><Relationship Id="rId10" Type="http://schemas.openxmlformats.org/officeDocument/2006/relationships/hyperlink" Target="https://docs.python.org/3.7/extending/index.html" TargetMode="External"/><Relationship Id="rId4" Type="http://schemas.openxmlformats.org/officeDocument/2006/relationships/hyperlink" Target="https://pytorch.org/docs/stable/index.html" TargetMode="External"/><Relationship Id="rId9" Type="http://schemas.openxmlformats.org/officeDocument/2006/relationships/hyperlink" Target="https://github.com/PyTorch/PyTorch/wiki/Code-review-valu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AC96E-C359-42F9-B4CB-F09202EBD5BF}"/>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4E29361-F9F5-4590-92DD-64F908F73F8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866686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5A8D-540B-460A-A2DB-872F2FB67389}"/>
              </a:ext>
            </a:extLst>
          </p:cNvPr>
          <p:cNvSpPr>
            <a:spLocks noGrp="1"/>
          </p:cNvSpPr>
          <p:nvPr>
            <p:ph type="title"/>
          </p:nvPr>
        </p:nvSpPr>
        <p:spPr>
          <a:xfrm>
            <a:off x="1640156" y="0"/>
            <a:ext cx="8911687" cy="543339"/>
          </a:xfrm>
        </p:spPr>
        <p:txBody>
          <a:bodyPr>
            <a:normAutofit fontScale="90000"/>
          </a:bodyPr>
          <a:lstStyle/>
          <a:p>
            <a:r>
              <a:rPr lang="en-IN" dirty="0"/>
              <a:t>Inference:</a:t>
            </a:r>
          </a:p>
        </p:txBody>
      </p:sp>
      <p:sp>
        <p:nvSpPr>
          <p:cNvPr id="3" name="Content Placeholder 2">
            <a:extLst>
              <a:ext uri="{FF2B5EF4-FFF2-40B4-BE49-F238E27FC236}">
                <a16:creationId xmlns:a16="http://schemas.microsoft.com/office/drawing/2014/main" id="{09F79195-A604-447E-9EEC-1A9118CF7F3C}"/>
              </a:ext>
            </a:extLst>
          </p:cNvPr>
          <p:cNvSpPr>
            <a:spLocks noGrp="1"/>
          </p:cNvSpPr>
          <p:nvPr>
            <p:ph idx="1"/>
          </p:nvPr>
        </p:nvSpPr>
        <p:spPr>
          <a:xfrm>
            <a:off x="1537252" y="755374"/>
            <a:ext cx="9014591" cy="6314661"/>
          </a:xfrm>
        </p:spPr>
        <p:txBody>
          <a:bodyPr/>
          <a:lstStyle/>
          <a:p>
            <a:r>
              <a:rPr lang="en-IN" b="1" dirty="0"/>
              <a:t>Inference</a:t>
            </a:r>
            <a:r>
              <a:rPr lang="en-IN" dirty="0"/>
              <a:t>:  Inference refers to using trained model to make predictions on the dataset; it generally involves in fetching input values and getting outputs by running the model. This can be done directly in PyTorch, or in a C++ file in further stages.</a:t>
            </a:r>
          </a:p>
          <a:p>
            <a:r>
              <a:rPr lang="en-IN" b="1" dirty="0"/>
              <a:t>Torch C++ Inference</a:t>
            </a:r>
            <a:r>
              <a:rPr lang="en-IN" dirty="0"/>
              <a:t> - The saved PyTorch model can be loaded and executed from C++. This may offer many performance/memory benefits for inference since we don't have to include or execute Python as Python is slow compared to C++ in terms of faster execution.</a:t>
            </a:r>
          </a:p>
          <a:p>
            <a:r>
              <a:rPr lang="en-IN" b="1" dirty="0"/>
              <a:t>Torch C++ Front End Model Creation and Tensors</a:t>
            </a:r>
            <a:r>
              <a:rPr lang="en-IN" dirty="0"/>
              <a:t> - You can create models directly through C++ Front End, by including torch.h and using its classes such as torch.nn.Module, torch.optim.SGD . The tensor library can be directly used by including &lt;ATen/Aten.h&gt;</a:t>
            </a:r>
          </a:p>
        </p:txBody>
      </p:sp>
    </p:spTree>
    <p:extLst>
      <p:ext uri="{BB962C8B-B14F-4D97-AF65-F5344CB8AC3E}">
        <p14:creationId xmlns:p14="http://schemas.microsoft.com/office/powerpoint/2010/main" val="285250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C74F0-1883-45BF-8355-6F8FFA2A0A02}"/>
              </a:ext>
            </a:extLst>
          </p:cNvPr>
          <p:cNvSpPr>
            <a:spLocks noGrp="1"/>
          </p:cNvSpPr>
          <p:nvPr>
            <p:ph type="title"/>
          </p:nvPr>
        </p:nvSpPr>
        <p:spPr>
          <a:xfrm>
            <a:off x="2592925" y="2398643"/>
            <a:ext cx="8911687" cy="1166191"/>
          </a:xfrm>
        </p:spPr>
        <p:txBody>
          <a:bodyPr/>
          <a:lstStyle/>
          <a:p>
            <a:r>
              <a:rPr lang="en-IN" dirty="0" err="1"/>
              <a:t>PyTorch</a:t>
            </a:r>
            <a:r>
              <a:rPr lang="en-IN" dirty="0"/>
              <a:t> Internals:</a:t>
            </a:r>
            <a:endParaRPr lang="en-US" dirty="0"/>
          </a:p>
        </p:txBody>
      </p:sp>
    </p:spTree>
    <p:extLst>
      <p:ext uri="{BB962C8B-B14F-4D97-AF65-F5344CB8AC3E}">
        <p14:creationId xmlns:p14="http://schemas.microsoft.com/office/powerpoint/2010/main" val="766455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C6ED9-0879-40AD-9B74-3D9AF4F50E08}"/>
              </a:ext>
            </a:extLst>
          </p:cNvPr>
          <p:cNvSpPr>
            <a:spLocks noGrp="1"/>
          </p:cNvSpPr>
          <p:nvPr>
            <p:ph type="title"/>
          </p:nvPr>
        </p:nvSpPr>
        <p:spPr>
          <a:xfrm>
            <a:off x="1492995" y="304799"/>
            <a:ext cx="8565405" cy="695739"/>
          </a:xfrm>
        </p:spPr>
        <p:txBody>
          <a:bodyPr>
            <a:normAutofit fontScale="90000"/>
          </a:bodyPr>
          <a:lstStyle/>
          <a:p>
            <a:r>
              <a:rPr lang="en-IN" b="1" dirty="0"/>
              <a:t>Extending the Python Interpreter:</a:t>
            </a:r>
            <a:br>
              <a:rPr lang="en-IN" b="1" dirty="0"/>
            </a:br>
            <a:endParaRPr lang="en-IN" dirty="0"/>
          </a:p>
        </p:txBody>
      </p:sp>
      <p:sp>
        <p:nvSpPr>
          <p:cNvPr id="3" name="Content Placeholder 2">
            <a:extLst>
              <a:ext uri="{FF2B5EF4-FFF2-40B4-BE49-F238E27FC236}">
                <a16:creationId xmlns:a16="http://schemas.microsoft.com/office/drawing/2014/main" id="{CB084F6D-641B-4A3E-AD29-FFDA19593339}"/>
              </a:ext>
            </a:extLst>
          </p:cNvPr>
          <p:cNvSpPr>
            <a:spLocks noGrp="1"/>
          </p:cNvSpPr>
          <p:nvPr>
            <p:ph idx="1"/>
          </p:nvPr>
        </p:nvSpPr>
        <p:spPr>
          <a:xfrm>
            <a:off x="1492995" y="1590261"/>
            <a:ext cx="10575235" cy="4267200"/>
          </a:xfrm>
        </p:spPr>
        <p:txBody>
          <a:bodyPr>
            <a:normAutofit/>
          </a:bodyPr>
          <a:lstStyle/>
          <a:p>
            <a:r>
              <a:rPr lang="en-IN" sz="2000" dirty="0" err="1"/>
              <a:t>PyTorch</a:t>
            </a:r>
            <a:r>
              <a:rPr lang="en-IN" sz="2000" dirty="0"/>
              <a:t> defines a new package </a:t>
            </a:r>
            <a:r>
              <a:rPr lang="en-IN" sz="2000" b="1" dirty="0"/>
              <a:t>torch.</a:t>
            </a:r>
          </a:p>
          <a:p>
            <a:r>
              <a:rPr lang="en-IN" sz="2000" dirty="0"/>
              <a:t>Extension modules such as ._C module (a Python module written in C) allow to define new built-in object types like Tensor and to call C/C++ functions.</a:t>
            </a:r>
          </a:p>
          <a:p>
            <a:r>
              <a:rPr lang="en-IN" sz="2000" dirty="0"/>
              <a:t>The init_C()/PyInit__C() function creates the module and adds the method definitions as appropriate. </a:t>
            </a:r>
          </a:p>
          <a:p>
            <a:r>
              <a:rPr lang="en-IN" sz="2000" dirty="0"/>
              <a:t>These __init() functions add the Tensor object for each type to the ._C module so that they can be used in the module.</a:t>
            </a:r>
          </a:p>
        </p:txBody>
      </p:sp>
    </p:spTree>
    <p:extLst>
      <p:ext uri="{BB962C8B-B14F-4D97-AF65-F5344CB8AC3E}">
        <p14:creationId xmlns:p14="http://schemas.microsoft.com/office/powerpoint/2010/main" val="2482375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17264-298B-4293-8B70-3A3308B10C21}"/>
              </a:ext>
            </a:extLst>
          </p:cNvPr>
          <p:cNvSpPr>
            <a:spLocks noGrp="1"/>
          </p:cNvSpPr>
          <p:nvPr>
            <p:ph type="title"/>
          </p:nvPr>
        </p:nvSpPr>
        <p:spPr>
          <a:xfrm>
            <a:off x="1921565" y="503584"/>
            <a:ext cx="9583047" cy="636103"/>
          </a:xfrm>
        </p:spPr>
        <p:txBody>
          <a:bodyPr>
            <a:normAutofit fontScale="90000"/>
          </a:bodyPr>
          <a:lstStyle/>
          <a:p>
            <a:r>
              <a:rPr lang="en-US" b="1" dirty="0"/>
              <a:t>The </a:t>
            </a:r>
            <a:r>
              <a:rPr lang="en-US" b="1" dirty="0" err="1"/>
              <a:t>THPTensor</a:t>
            </a:r>
            <a:r>
              <a:rPr lang="en-US" b="1" dirty="0"/>
              <a:t> Type</a:t>
            </a:r>
            <a:br>
              <a:rPr lang="en-US" b="1" dirty="0"/>
            </a:br>
            <a:endParaRPr lang="en-US" dirty="0"/>
          </a:p>
        </p:txBody>
      </p:sp>
      <p:sp>
        <p:nvSpPr>
          <p:cNvPr id="3" name="Content Placeholder 2">
            <a:extLst>
              <a:ext uri="{FF2B5EF4-FFF2-40B4-BE49-F238E27FC236}">
                <a16:creationId xmlns:a16="http://schemas.microsoft.com/office/drawing/2014/main" id="{F074EB22-6402-49CE-B93D-DC4F5C7FEC45}"/>
              </a:ext>
            </a:extLst>
          </p:cNvPr>
          <p:cNvSpPr>
            <a:spLocks noGrp="1"/>
          </p:cNvSpPr>
          <p:nvPr>
            <p:ph idx="1"/>
          </p:nvPr>
        </p:nvSpPr>
        <p:spPr>
          <a:xfrm>
            <a:off x="1921565" y="1258957"/>
            <a:ext cx="9583047" cy="4652265"/>
          </a:xfrm>
        </p:spPr>
        <p:txBody>
          <a:bodyPr>
            <a:normAutofit/>
          </a:bodyPr>
          <a:lstStyle/>
          <a:p>
            <a:r>
              <a:rPr lang="en-US" dirty="0"/>
              <a:t>A generic Tensor is defined in </a:t>
            </a:r>
            <a:r>
              <a:rPr lang="en-US" dirty="0" err="1"/>
              <a:t>PyTorch</a:t>
            </a:r>
            <a:r>
              <a:rPr lang="en-US" dirty="0"/>
              <a:t> that can take different data types.</a:t>
            </a:r>
          </a:p>
          <a:p>
            <a:r>
              <a:rPr lang="en-US" dirty="0"/>
              <a:t> Python runtime sees all Python objects as variables of type </a:t>
            </a:r>
            <a:r>
              <a:rPr lang="en-US" dirty="0" err="1"/>
              <a:t>PyObject</a:t>
            </a:r>
            <a:r>
              <a:rPr lang="en-US" dirty="0"/>
              <a:t> *, which serves as a “base type” for all Python objects.</a:t>
            </a:r>
          </a:p>
          <a:p>
            <a:r>
              <a:rPr lang="en-US" dirty="0"/>
              <a:t>The formula for defining a new type is as follows:</a:t>
            </a:r>
          </a:p>
          <a:p>
            <a:pPr lvl="1"/>
            <a:r>
              <a:rPr lang="en-US" dirty="0"/>
              <a:t>The new object is defined by a  struct.</a:t>
            </a:r>
          </a:p>
          <a:p>
            <a:pPr lvl="1"/>
            <a:r>
              <a:rPr lang="en-US" dirty="0"/>
              <a:t>The type of the object is defined.</a:t>
            </a:r>
          </a:p>
          <a:p>
            <a:r>
              <a:rPr lang="en-US" i="1" dirty="0"/>
              <a:t>Type of  object</a:t>
            </a:r>
            <a:r>
              <a:rPr lang="en-US" dirty="0"/>
              <a:t> is defined as a set of fields that holds its properties.</a:t>
            </a:r>
          </a:p>
          <a:p>
            <a:r>
              <a:rPr lang="en-US" dirty="0"/>
              <a:t>There is a pre set list of fields that can be view in </a:t>
            </a:r>
            <a:r>
              <a:rPr lang="en-US" dirty="0" err="1"/>
              <a:t>th</a:t>
            </a:r>
            <a:r>
              <a:rPr lang="en-US" dirty="0"/>
              <a:t> object header file in the </a:t>
            </a:r>
            <a:r>
              <a:rPr lang="en-US" dirty="0" err="1"/>
              <a:t>CPython</a:t>
            </a:r>
            <a:r>
              <a:rPr lang="en-US" dirty="0"/>
              <a:t> backend</a:t>
            </a:r>
          </a:p>
          <a:p>
            <a:endParaRPr lang="en-US" dirty="0"/>
          </a:p>
          <a:p>
            <a:endParaRPr lang="en-US" dirty="0"/>
          </a:p>
        </p:txBody>
      </p:sp>
    </p:spTree>
    <p:extLst>
      <p:ext uri="{BB962C8B-B14F-4D97-AF65-F5344CB8AC3E}">
        <p14:creationId xmlns:p14="http://schemas.microsoft.com/office/powerpoint/2010/main" val="993005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7178A-DFDB-4ADF-8759-506ADB06B5FF}"/>
              </a:ext>
            </a:extLst>
          </p:cNvPr>
          <p:cNvSpPr>
            <a:spLocks noGrp="1"/>
          </p:cNvSpPr>
          <p:nvPr>
            <p:ph type="title"/>
          </p:nvPr>
        </p:nvSpPr>
        <p:spPr>
          <a:xfrm>
            <a:off x="1616765" y="185530"/>
            <a:ext cx="9887847" cy="861392"/>
          </a:xfrm>
        </p:spPr>
        <p:txBody>
          <a:bodyPr/>
          <a:lstStyle/>
          <a:p>
            <a:r>
              <a:rPr lang="en-US" dirty="0" err="1"/>
              <a:t>PyTorch</a:t>
            </a:r>
            <a:r>
              <a:rPr lang="en-US" dirty="0"/>
              <a:t> </a:t>
            </a:r>
            <a:r>
              <a:rPr lang="en-US" dirty="0" err="1"/>
              <a:t>cwarp</a:t>
            </a:r>
            <a:endParaRPr lang="en-US" dirty="0"/>
          </a:p>
        </p:txBody>
      </p:sp>
      <p:sp>
        <p:nvSpPr>
          <p:cNvPr id="3" name="Content Placeholder 2">
            <a:extLst>
              <a:ext uri="{FF2B5EF4-FFF2-40B4-BE49-F238E27FC236}">
                <a16:creationId xmlns:a16="http://schemas.microsoft.com/office/drawing/2014/main" id="{ABF11A3E-5232-4293-B34F-F49CF68F9BF3}"/>
              </a:ext>
            </a:extLst>
          </p:cNvPr>
          <p:cNvSpPr>
            <a:spLocks noGrp="1"/>
          </p:cNvSpPr>
          <p:nvPr>
            <p:ph idx="1"/>
          </p:nvPr>
        </p:nvSpPr>
        <p:spPr>
          <a:xfrm>
            <a:off x="1616765" y="1232452"/>
            <a:ext cx="9887847" cy="4678770"/>
          </a:xfrm>
        </p:spPr>
        <p:txBody>
          <a:bodyPr>
            <a:normAutofit/>
          </a:bodyPr>
          <a:lstStyle/>
          <a:p>
            <a:r>
              <a:rPr lang="en-US" dirty="0"/>
              <a:t>In order for the Python backend to utilize the TH Tensor method it requires a </a:t>
            </a:r>
            <a:r>
              <a:rPr lang="en-US" dirty="0" err="1"/>
              <a:t>cwrap</a:t>
            </a:r>
            <a:r>
              <a:rPr lang="en-US" dirty="0"/>
              <a:t> which is implemented by </a:t>
            </a:r>
            <a:r>
              <a:rPr lang="en-US" dirty="0" err="1"/>
              <a:t>PyTorch</a:t>
            </a:r>
            <a:r>
              <a:rPr lang="en-US" dirty="0"/>
              <a:t> </a:t>
            </a:r>
          </a:p>
          <a:p>
            <a:endParaRPr lang="en-US" dirty="0"/>
          </a:p>
          <a:p>
            <a:r>
              <a:rPr lang="en-US" dirty="0"/>
              <a:t>The </a:t>
            </a:r>
            <a:r>
              <a:rPr lang="en-US" dirty="0" err="1"/>
              <a:t>cwarp</a:t>
            </a:r>
            <a:r>
              <a:rPr lang="en-US" dirty="0"/>
              <a:t> generates an array of </a:t>
            </a:r>
            <a:r>
              <a:rPr lang="en-US" dirty="0" err="1"/>
              <a:t>PyMethodDefs</a:t>
            </a:r>
            <a:r>
              <a:rPr lang="en-US" dirty="0"/>
              <a:t> that can be stored or appended to the </a:t>
            </a:r>
            <a:r>
              <a:rPr lang="en-US" dirty="0" err="1"/>
              <a:t>THPTensor’s</a:t>
            </a:r>
            <a:r>
              <a:rPr lang="en-US" dirty="0"/>
              <a:t> </a:t>
            </a:r>
            <a:r>
              <a:rPr lang="en-US" dirty="0" err="1"/>
              <a:t>tp_methods</a:t>
            </a:r>
            <a:r>
              <a:rPr lang="en-US" dirty="0"/>
              <a:t> field in order to interface with the </a:t>
            </a:r>
            <a:r>
              <a:rPr lang="en-US" dirty="0" err="1"/>
              <a:t>CPython</a:t>
            </a:r>
            <a:r>
              <a:rPr lang="en-US" dirty="0"/>
              <a:t> backend.</a:t>
            </a:r>
          </a:p>
          <a:p>
            <a:endParaRPr lang="en-US" dirty="0"/>
          </a:p>
          <a:p>
            <a:r>
              <a:rPr lang="en-US" dirty="0"/>
              <a:t>Steps to executed in the wrapper function:</a:t>
            </a:r>
          </a:p>
          <a:p>
            <a:pPr lvl="1"/>
            <a:r>
              <a:rPr lang="en-US" dirty="0"/>
              <a:t> YAML “declaration” is parsed and processed</a:t>
            </a:r>
          </a:p>
          <a:p>
            <a:pPr lvl="1"/>
            <a:r>
              <a:rPr lang="en-US" dirty="0"/>
              <a:t>Source code is generated: </a:t>
            </a:r>
          </a:p>
          <a:p>
            <a:pPr lvl="2"/>
            <a:r>
              <a:rPr lang="en-US" dirty="0"/>
              <a:t> for instance, defining the method header, the actual call to the underlying library such as TH</a:t>
            </a:r>
          </a:p>
          <a:p>
            <a:pPr lvl="1"/>
            <a:r>
              <a:rPr lang="en-US" dirty="0"/>
              <a:t>The </a:t>
            </a:r>
            <a:r>
              <a:rPr lang="en-US" dirty="0" err="1"/>
              <a:t>cwrap</a:t>
            </a:r>
            <a:r>
              <a:rPr lang="en-US" dirty="0"/>
              <a:t> tool allows for processing the entire file at a time.</a:t>
            </a:r>
          </a:p>
          <a:p>
            <a:endParaRPr lang="en-US" dirty="0"/>
          </a:p>
        </p:txBody>
      </p:sp>
    </p:spTree>
    <p:extLst>
      <p:ext uri="{BB962C8B-B14F-4D97-AF65-F5344CB8AC3E}">
        <p14:creationId xmlns:p14="http://schemas.microsoft.com/office/powerpoint/2010/main" val="1674401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86234-2989-46CA-90E5-45D6782D9132}"/>
              </a:ext>
            </a:extLst>
          </p:cNvPr>
          <p:cNvSpPr>
            <a:spLocks noGrp="1"/>
          </p:cNvSpPr>
          <p:nvPr>
            <p:ph type="title"/>
          </p:nvPr>
        </p:nvSpPr>
        <p:spPr>
          <a:xfrm>
            <a:off x="1934817" y="624110"/>
            <a:ext cx="9569795" cy="1280890"/>
          </a:xfrm>
        </p:spPr>
        <p:txBody>
          <a:bodyPr/>
          <a:lstStyle/>
          <a:p>
            <a:r>
              <a:rPr lang="en-US" dirty="0" err="1"/>
              <a:t>PyTorch</a:t>
            </a:r>
            <a:r>
              <a:rPr lang="en-US" dirty="0"/>
              <a:t> codebase</a:t>
            </a:r>
          </a:p>
        </p:txBody>
      </p:sp>
      <p:sp>
        <p:nvSpPr>
          <p:cNvPr id="3" name="Content Placeholder 2">
            <a:extLst>
              <a:ext uri="{FF2B5EF4-FFF2-40B4-BE49-F238E27FC236}">
                <a16:creationId xmlns:a16="http://schemas.microsoft.com/office/drawing/2014/main" id="{F7228D6E-E938-4E7B-8957-4098CF4D7475}"/>
              </a:ext>
            </a:extLst>
          </p:cNvPr>
          <p:cNvSpPr>
            <a:spLocks noGrp="1"/>
          </p:cNvSpPr>
          <p:nvPr>
            <p:ph idx="1"/>
          </p:nvPr>
        </p:nvSpPr>
        <p:spPr>
          <a:xfrm>
            <a:off x="1166191" y="1722782"/>
            <a:ext cx="10338421" cy="4188439"/>
          </a:xfrm>
        </p:spPr>
        <p:txBody>
          <a:bodyPr/>
          <a:lstStyle/>
          <a:p>
            <a:r>
              <a:rPr lang="en-US" dirty="0"/>
              <a:t>The </a:t>
            </a:r>
            <a:r>
              <a:rPr lang="en-US" dirty="0" err="1"/>
              <a:t>PyTorch</a:t>
            </a:r>
            <a:r>
              <a:rPr lang="en-US" dirty="0"/>
              <a:t> codebase has a variety of components:</a:t>
            </a:r>
          </a:p>
          <a:p>
            <a:pPr lvl="1"/>
            <a:r>
              <a:rPr lang="en-US" dirty="0"/>
              <a:t>The core Torch libraries:</a:t>
            </a:r>
          </a:p>
          <a:p>
            <a:pPr lvl="2"/>
            <a:r>
              <a:rPr lang="en-US" dirty="0"/>
              <a:t> TH, THC, THNN, THCUNN</a:t>
            </a:r>
          </a:p>
          <a:p>
            <a:pPr lvl="1"/>
            <a:r>
              <a:rPr lang="en-US" dirty="0"/>
              <a:t>Vendor libraries: </a:t>
            </a:r>
          </a:p>
          <a:p>
            <a:pPr lvl="2"/>
            <a:r>
              <a:rPr lang="en-US" dirty="0" err="1"/>
              <a:t>CuDNN</a:t>
            </a:r>
            <a:r>
              <a:rPr lang="en-US" dirty="0"/>
              <a:t>, NCCL</a:t>
            </a:r>
          </a:p>
          <a:p>
            <a:pPr lvl="1"/>
            <a:r>
              <a:rPr lang="en-US" dirty="0"/>
              <a:t>Python Extension libraries</a:t>
            </a:r>
          </a:p>
          <a:p>
            <a:pPr lvl="1"/>
            <a:r>
              <a:rPr lang="en-US" dirty="0"/>
              <a:t>Additional third-party libraries:</a:t>
            </a:r>
          </a:p>
          <a:p>
            <a:pPr lvl="2"/>
            <a:r>
              <a:rPr lang="en-US" dirty="0"/>
              <a:t> NumPy, MKL, LAPACK</a:t>
            </a:r>
          </a:p>
          <a:p>
            <a:endParaRPr lang="en-US" dirty="0"/>
          </a:p>
        </p:txBody>
      </p:sp>
    </p:spTree>
    <p:extLst>
      <p:ext uri="{BB962C8B-B14F-4D97-AF65-F5344CB8AC3E}">
        <p14:creationId xmlns:p14="http://schemas.microsoft.com/office/powerpoint/2010/main" val="1476741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F96D4-4681-4CBA-9831-28AE2218121D}"/>
              </a:ext>
            </a:extLst>
          </p:cNvPr>
          <p:cNvSpPr>
            <a:spLocks noGrp="1"/>
          </p:cNvSpPr>
          <p:nvPr>
            <p:ph type="title"/>
          </p:nvPr>
        </p:nvSpPr>
        <p:spPr>
          <a:xfrm>
            <a:off x="1974575" y="624110"/>
            <a:ext cx="9530038" cy="807125"/>
          </a:xfrm>
        </p:spPr>
        <p:txBody>
          <a:bodyPr/>
          <a:lstStyle/>
          <a:p>
            <a:r>
              <a:rPr lang="en-US" dirty="0" err="1"/>
              <a:t>PyTorch</a:t>
            </a:r>
            <a:r>
              <a:rPr lang="en-US" dirty="0"/>
              <a:t>- Build Design</a:t>
            </a:r>
          </a:p>
        </p:txBody>
      </p:sp>
      <p:sp>
        <p:nvSpPr>
          <p:cNvPr id="3" name="Content Placeholder 2">
            <a:extLst>
              <a:ext uri="{FF2B5EF4-FFF2-40B4-BE49-F238E27FC236}">
                <a16:creationId xmlns:a16="http://schemas.microsoft.com/office/drawing/2014/main" id="{4EE03126-B9BF-4310-9234-F671CB7FA8E2}"/>
              </a:ext>
            </a:extLst>
          </p:cNvPr>
          <p:cNvSpPr>
            <a:spLocks noGrp="1"/>
          </p:cNvSpPr>
          <p:nvPr>
            <p:ph idx="1"/>
          </p:nvPr>
        </p:nvSpPr>
        <p:spPr>
          <a:xfrm>
            <a:off x="1431235" y="1431235"/>
            <a:ext cx="10073377" cy="4479987"/>
          </a:xfrm>
        </p:spPr>
        <p:txBody>
          <a:bodyPr>
            <a:normAutofit/>
          </a:bodyPr>
          <a:lstStyle/>
          <a:p>
            <a:r>
              <a:rPr lang="en-US" b="1" dirty="0" err="1"/>
              <a:t>Setuptools</a:t>
            </a:r>
            <a:r>
              <a:rPr lang="en-US" b="1" dirty="0"/>
              <a:t> and </a:t>
            </a:r>
            <a:r>
              <a:rPr lang="en-US" b="1" dirty="0" err="1"/>
              <a:t>PyTorch’s</a:t>
            </a:r>
            <a:r>
              <a:rPr lang="en-US" b="1" dirty="0"/>
              <a:t> setup( ) function</a:t>
            </a:r>
          </a:p>
          <a:p>
            <a:pPr lvl="1"/>
            <a:r>
              <a:rPr lang="en-US" b="1" dirty="0"/>
              <a:t>The information required to build the project is contained in setup.py file present in </a:t>
            </a:r>
            <a:r>
              <a:rPr lang="en-US" b="1" dirty="0" err="1"/>
              <a:t>Setuptools</a:t>
            </a:r>
            <a:endParaRPr lang="en-US" b="1" dirty="0"/>
          </a:p>
          <a:p>
            <a:pPr lvl="1"/>
            <a:endParaRPr lang="en-US" b="1" dirty="0"/>
          </a:p>
          <a:p>
            <a:r>
              <a:rPr lang="en-US" b="1" dirty="0"/>
              <a:t>NN Wrappers contains the </a:t>
            </a:r>
            <a:r>
              <a:rPr lang="en-US" b="1" dirty="0" err="1"/>
              <a:t>generate_nn_wrappers</a:t>
            </a:r>
            <a:r>
              <a:rPr lang="en-US" b="1" dirty="0"/>
              <a:t>() function: </a:t>
            </a:r>
          </a:p>
          <a:p>
            <a:pPr lvl="1"/>
            <a:r>
              <a:rPr lang="en-US" b="1" dirty="0"/>
              <a:t>It  parses the header files which </a:t>
            </a:r>
            <a:r>
              <a:rPr lang="en-US" b="1" dirty="0" err="1"/>
              <a:t>generats</a:t>
            </a:r>
            <a:r>
              <a:rPr lang="en-US" b="1" dirty="0"/>
              <a:t> </a:t>
            </a:r>
            <a:r>
              <a:rPr lang="en-US" b="1" dirty="0" err="1"/>
              <a:t>cwrap</a:t>
            </a:r>
            <a:r>
              <a:rPr lang="en-US" b="1" dirty="0"/>
              <a:t> YAML declarations. This is then written to output .</a:t>
            </a:r>
            <a:r>
              <a:rPr lang="en-US" b="1" dirty="0" err="1"/>
              <a:t>cwrap</a:t>
            </a:r>
            <a:r>
              <a:rPr lang="en-US" b="1" dirty="0"/>
              <a:t> files</a:t>
            </a:r>
          </a:p>
          <a:p>
            <a:pPr lvl="1"/>
            <a:r>
              <a:rPr lang="en-US" b="1" dirty="0"/>
              <a:t>Calls </a:t>
            </a:r>
            <a:r>
              <a:rPr lang="en-US" b="1" dirty="0" err="1"/>
              <a:t>cwrap</a:t>
            </a:r>
            <a:r>
              <a:rPr lang="en-US" b="1" dirty="0"/>
              <a:t> with the appropriate plugins on the output .</a:t>
            </a:r>
            <a:r>
              <a:rPr lang="en-US" b="1" dirty="0" err="1"/>
              <a:t>cwrap</a:t>
            </a:r>
            <a:r>
              <a:rPr lang="en-US" b="1" dirty="0"/>
              <a:t> files to generate source code.</a:t>
            </a:r>
          </a:p>
          <a:p>
            <a:pPr lvl="1"/>
            <a:r>
              <a:rPr lang="en-US" b="1" dirty="0"/>
              <a:t>The header files are parsed a second to generate </a:t>
            </a:r>
            <a:r>
              <a:rPr lang="en-US" b="1" dirty="0" err="1"/>
              <a:t>THNN_generic.h</a:t>
            </a:r>
            <a:r>
              <a:rPr lang="en-US" b="1" dirty="0"/>
              <a:t>.</a:t>
            </a:r>
          </a:p>
          <a:p>
            <a:pPr lvl="1"/>
            <a:r>
              <a:rPr lang="en-US" b="1" dirty="0" err="1"/>
              <a:t>THNN_generic.h</a:t>
            </a:r>
            <a:r>
              <a:rPr lang="en-US" b="1" dirty="0"/>
              <a:t>. finally calls into the appropriate THNN/THCUNN library function based on the dynamic type of the Tensor</a:t>
            </a:r>
          </a:p>
        </p:txBody>
      </p:sp>
    </p:spTree>
    <p:extLst>
      <p:ext uri="{BB962C8B-B14F-4D97-AF65-F5344CB8AC3E}">
        <p14:creationId xmlns:p14="http://schemas.microsoft.com/office/powerpoint/2010/main" val="2388012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DD4C8-7B46-442C-90D1-F3BA6F1CBB25}"/>
              </a:ext>
            </a:extLst>
          </p:cNvPr>
          <p:cNvSpPr>
            <a:spLocks noGrp="1"/>
          </p:cNvSpPr>
          <p:nvPr>
            <p:ph type="title"/>
          </p:nvPr>
        </p:nvSpPr>
        <p:spPr>
          <a:xfrm>
            <a:off x="1709531" y="624110"/>
            <a:ext cx="9795082" cy="1280890"/>
          </a:xfrm>
        </p:spPr>
        <p:txBody>
          <a:bodyPr/>
          <a:lstStyle/>
          <a:p>
            <a:r>
              <a:rPr lang="en-US" dirty="0" err="1"/>
              <a:t>PyTorch</a:t>
            </a:r>
            <a:r>
              <a:rPr lang="en-US" dirty="0"/>
              <a:t>- Build Design</a:t>
            </a:r>
            <a:br>
              <a:rPr lang="en-US" b="1" dirty="0"/>
            </a:br>
            <a:endParaRPr lang="en-US" dirty="0"/>
          </a:p>
        </p:txBody>
      </p:sp>
      <p:sp>
        <p:nvSpPr>
          <p:cNvPr id="3" name="Content Placeholder 2">
            <a:extLst>
              <a:ext uri="{FF2B5EF4-FFF2-40B4-BE49-F238E27FC236}">
                <a16:creationId xmlns:a16="http://schemas.microsoft.com/office/drawing/2014/main" id="{45C2DD30-5AFC-4F5F-96AB-2EA1BB99E750}"/>
              </a:ext>
            </a:extLst>
          </p:cNvPr>
          <p:cNvSpPr>
            <a:spLocks noGrp="1"/>
          </p:cNvSpPr>
          <p:nvPr>
            <p:ph idx="1"/>
          </p:nvPr>
        </p:nvSpPr>
        <p:spPr>
          <a:xfrm>
            <a:off x="1338470" y="1616765"/>
            <a:ext cx="10166142" cy="4850296"/>
          </a:xfrm>
        </p:spPr>
        <p:txBody>
          <a:bodyPr>
            <a:normAutofit/>
          </a:bodyPr>
          <a:lstStyle/>
          <a:p>
            <a:endParaRPr lang="en-US" dirty="0"/>
          </a:p>
          <a:p>
            <a:r>
              <a:rPr lang="en-US" dirty="0"/>
              <a:t>Building” the Pure Python Modules</a:t>
            </a:r>
          </a:p>
          <a:p>
            <a:pPr lvl="1"/>
            <a:r>
              <a:rPr lang="en-US" dirty="0"/>
              <a:t>Once the dependencies are in place  </a:t>
            </a:r>
            <a:r>
              <a:rPr lang="en-US" dirty="0" err="1"/>
              <a:t>Setuptools</a:t>
            </a:r>
            <a:r>
              <a:rPr lang="en-US" dirty="0"/>
              <a:t> runs the build.py file. This builds the Pure Python Modules in the Library.</a:t>
            </a:r>
          </a:p>
          <a:p>
            <a:pPr lvl="1"/>
            <a:endParaRPr lang="en-US" dirty="0"/>
          </a:p>
          <a:p>
            <a:r>
              <a:rPr lang="en-US" dirty="0"/>
              <a:t>Building the Extension Modules</a:t>
            </a:r>
          </a:p>
          <a:p>
            <a:pPr lvl="1"/>
            <a:r>
              <a:rPr lang="en-US" dirty="0"/>
              <a:t>The </a:t>
            </a:r>
            <a:r>
              <a:rPr lang="en-US" dirty="0" err="1"/>
              <a:t>PyTorch</a:t>
            </a:r>
            <a:r>
              <a:rPr lang="en-US" dirty="0"/>
              <a:t> Modules in C++ the </a:t>
            </a:r>
            <a:r>
              <a:rPr lang="en-US" dirty="0" err="1"/>
              <a:t>CPython</a:t>
            </a:r>
            <a:r>
              <a:rPr lang="en-US" dirty="0"/>
              <a:t> backend are the Extension Modules.</a:t>
            </a:r>
          </a:p>
          <a:p>
            <a:pPr lvl="1"/>
            <a:r>
              <a:rPr lang="en-US" dirty="0"/>
              <a:t> We take the YAML declarations in </a:t>
            </a:r>
            <a:r>
              <a:rPr lang="en-US" dirty="0" err="1"/>
              <a:t>TensorMethods.cwrap</a:t>
            </a:r>
            <a:r>
              <a:rPr lang="en-US" dirty="0"/>
              <a:t>, and use them to generate output C++ source files that contain implementations that work within </a:t>
            </a:r>
            <a:r>
              <a:rPr lang="en-US" dirty="0" err="1"/>
              <a:t>PyTorch’s</a:t>
            </a:r>
            <a:r>
              <a:rPr lang="en-US" dirty="0"/>
              <a:t> C++ Ecosystem</a:t>
            </a:r>
          </a:p>
        </p:txBody>
      </p:sp>
    </p:spTree>
    <p:extLst>
      <p:ext uri="{BB962C8B-B14F-4D97-AF65-F5344CB8AC3E}">
        <p14:creationId xmlns:p14="http://schemas.microsoft.com/office/powerpoint/2010/main" val="76543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0159-9418-4F4D-B4E6-68F6BCA0D3BE}"/>
              </a:ext>
            </a:extLst>
          </p:cNvPr>
          <p:cNvSpPr>
            <a:spLocks noGrp="1"/>
          </p:cNvSpPr>
          <p:nvPr>
            <p:ph type="title"/>
          </p:nvPr>
        </p:nvSpPr>
        <p:spPr>
          <a:xfrm>
            <a:off x="2062838" y="2187866"/>
            <a:ext cx="8911687" cy="1280890"/>
          </a:xfrm>
        </p:spPr>
        <p:txBody>
          <a:bodyPr/>
          <a:lstStyle/>
          <a:p>
            <a:r>
              <a:rPr lang="en-IN" dirty="0"/>
              <a:t>Neural Networks &amp; OOPs</a:t>
            </a:r>
            <a:endParaRPr lang="en-US" dirty="0"/>
          </a:p>
        </p:txBody>
      </p:sp>
    </p:spTree>
    <p:extLst>
      <p:ext uri="{BB962C8B-B14F-4D97-AF65-F5344CB8AC3E}">
        <p14:creationId xmlns:p14="http://schemas.microsoft.com/office/powerpoint/2010/main" val="4216638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51696-0A41-48F1-9261-59B3EDDABD7D}"/>
              </a:ext>
            </a:extLst>
          </p:cNvPr>
          <p:cNvSpPr>
            <a:spLocks noGrp="1"/>
          </p:cNvSpPr>
          <p:nvPr>
            <p:ph type="title"/>
          </p:nvPr>
        </p:nvSpPr>
        <p:spPr>
          <a:xfrm>
            <a:off x="1577009" y="0"/>
            <a:ext cx="9927603" cy="503583"/>
          </a:xfrm>
        </p:spPr>
        <p:txBody>
          <a:bodyPr>
            <a:normAutofit fontScale="90000"/>
          </a:bodyPr>
          <a:lstStyle/>
          <a:p>
            <a:r>
              <a:rPr lang="en-IN" dirty="0"/>
              <a:t>Neural Networks &amp; OOPs:</a:t>
            </a:r>
          </a:p>
        </p:txBody>
      </p:sp>
      <p:sp>
        <p:nvSpPr>
          <p:cNvPr id="3" name="Content Placeholder 2">
            <a:extLst>
              <a:ext uri="{FF2B5EF4-FFF2-40B4-BE49-F238E27FC236}">
                <a16:creationId xmlns:a16="http://schemas.microsoft.com/office/drawing/2014/main" id="{A0C61E45-3C61-4047-B6E9-B70344444A14}"/>
              </a:ext>
            </a:extLst>
          </p:cNvPr>
          <p:cNvSpPr>
            <a:spLocks noGrp="1"/>
          </p:cNvSpPr>
          <p:nvPr>
            <p:ph idx="1"/>
          </p:nvPr>
        </p:nvSpPr>
        <p:spPr>
          <a:xfrm>
            <a:off x="1577009" y="609600"/>
            <a:ext cx="9117495" cy="6248400"/>
          </a:xfrm>
        </p:spPr>
        <p:txBody>
          <a:bodyPr/>
          <a:lstStyle/>
          <a:p>
            <a:r>
              <a:rPr lang="en-IN" dirty="0"/>
              <a:t>By using an object-oriented approach to the design of software systems, we can achieve advantages in terms of flexibility, extensibility, and portability.</a:t>
            </a:r>
          </a:p>
          <a:p>
            <a:r>
              <a:rPr lang="en-IN" dirty="0"/>
              <a:t>We can design object-oriented neural network simulation systems to achieve advantages mentioned above.</a:t>
            </a:r>
          </a:p>
          <a:p>
            <a:r>
              <a:rPr lang="en-IN" b="1" dirty="0"/>
              <a:t>Why Object oriented Programming?</a:t>
            </a:r>
          </a:p>
          <a:p>
            <a:pPr lvl="1"/>
            <a:r>
              <a:rPr lang="en-IN" dirty="0"/>
              <a:t>For example, consider a backpropagation network which is a specialized learning algorithm for specific application domains. A consequence of this is lack of flexibility. </a:t>
            </a:r>
          </a:p>
          <a:p>
            <a:pPr lvl="1"/>
            <a:r>
              <a:rPr lang="en-IN" dirty="0"/>
              <a:t>If a recurrent network architecture is required for an application domain, then the system has to be redesigned to accommodate the changes.</a:t>
            </a:r>
          </a:p>
          <a:p>
            <a:pPr lvl="1"/>
            <a:endParaRPr lang="en-IN" dirty="0"/>
          </a:p>
          <a:p>
            <a:pPr marL="342900" lvl="1" indent="-342900"/>
            <a:r>
              <a:rPr lang="en-IN" sz="1800" dirty="0"/>
              <a:t>The main motivation for an object-oriented approach to a neural network simulation system is to design reusable components that facilitate a flexible configuration of an application.</a:t>
            </a:r>
          </a:p>
          <a:p>
            <a:pPr lvl="1"/>
            <a:endParaRPr lang="en-IN" dirty="0"/>
          </a:p>
        </p:txBody>
      </p:sp>
    </p:spTree>
    <p:extLst>
      <p:ext uri="{BB962C8B-B14F-4D97-AF65-F5344CB8AC3E}">
        <p14:creationId xmlns:p14="http://schemas.microsoft.com/office/powerpoint/2010/main" val="1272914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894F8-B680-46E0-A48E-6EFB3F592935}"/>
              </a:ext>
            </a:extLst>
          </p:cNvPr>
          <p:cNvSpPr>
            <a:spLocks noGrp="1"/>
          </p:cNvSpPr>
          <p:nvPr>
            <p:ph type="title"/>
          </p:nvPr>
        </p:nvSpPr>
        <p:spPr>
          <a:xfrm>
            <a:off x="1519499" y="0"/>
            <a:ext cx="8911687" cy="649357"/>
          </a:xfrm>
        </p:spPr>
        <p:txBody>
          <a:bodyPr/>
          <a:lstStyle/>
          <a:p>
            <a:r>
              <a:rPr lang="en-IN" dirty="0"/>
              <a:t>What is PyTorch?</a:t>
            </a:r>
          </a:p>
        </p:txBody>
      </p:sp>
      <p:sp>
        <p:nvSpPr>
          <p:cNvPr id="3" name="Content Placeholder 2">
            <a:extLst>
              <a:ext uri="{FF2B5EF4-FFF2-40B4-BE49-F238E27FC236}">
                <a16:creationId xmlns:a16="http://schemas.microsoft.com/office/drawing/2014/main" id="{577130F0-0DDB-4BA5-A47B-BED586222B19}"/>
              </a:ext>
            </a:extLst>
          </p:cNvPr>
          <p:cNvSpPr>
            <a:spLocks noGrp="1"/>
          </p:cNvSpPr>
          <p:nvPr>
            <p:ph idx="1"/>
          </p:nvPr>
        </p:nvSpPr>
        <p:spPr>
          <a:xfrm>
            <a:off x="1625516" y="795130"/>
            <a:ext cx="10376452" cy="6062870"/>
          </a:xfrm>
        </p:spPr>
        <p:txBody>
          <a:bodyPr/>
          <a:lstStyle/>
          <a:p>
            <a:r>
              <a:rPr lang="en-IN" sz="2000" b="1" dirty="0"/>
              <a:t>PyTorch </a:t>
            </a:r>
            <a:r>
              <a:rPr lang="en-IN" sz="2000" dirty="0"/>
              <a:t>is an open source Deep Learning Framework and a scientific computing package.</a:t>
            </a:r>
          </a:p>
          <a:p>
            <a:r>
              <a:rPr lang="en-IN" sz="2000" dirty="0"/>
              <a:t>Scientific computing aspect of PyTorch is because of PyTorch’s Tensor library and the associated Tensor operations.</a:t>
            </a:r>
          </a:p>
          <a:p>
            <a:r>
              <a:rPr lang="en-IN" sz="2000" dirty="0"/>
              <a:t>PyTorch is mainly used for building neural networks and accelerated computations using GPUs</a:t>
            </a:r>
            <a:r>
              <a:rPr lang="en-IN" sz="2000" dirty="0">
                <a:solidFill>
                  <a:prstClr val="black">
                    <a:lumMod val="75000"/>
                    <a:lumOff val="25000"/>
                  </a:prstClr>
                </a:solidFill>
              </a:rPr>
              <a:t>(Graphics Processing Unit)</a:t>
            </a:r>
            <a:r>
              <a:rPr lang="en-IN" sz="2000" dirty="0"/>
              <a:t>.</a:t>
            </a:r>
          </a:p>
          <a:p>
            <a:pPr marL="0" indent="0">
              <a:buNone/>
            </a:pPr>
            <a:endParaRPr lang="en-IN" dirty="0"/>
          </a:p>
          <a:p>
            <a:pPr marL="0" indent="0">
              <a:buNone/>
            </a:pPr>
            <a:r>
              <a:rPr lang="en-IN" sz="2000" b="1" dirty="0"/>
              <a:t>What is a Tensor?</a:t>
            </a:r>
          </a:p>
          <a:p>
            <a:pPr lvl="0">
              <a:buClr>
                <a:srgbClr val="A53010"/>
              </a:buClr>
            </a:pPr>
            <a:r>
              <a:rPr lang="en-IN" sz="2000" dirty="0">
                <a:solidFill>
                  <a:prstClr val="black">
                    <a:lumMod val="75000"/>
                    <a:lumOff val="25000"/>
                  </a:prstClr>
                </a:solidFill>
              </a:rPr>
              <a:t>The fundamental unit of PyTorch is the Tensor. </a:t>
            </a:r>
          </a:p>
          <a:p>
            <a:pPr lvl="0">
              <a:buClr>
                <a:srgbClr val="A53010"/>
              </a:buClr>
            </a:pPr>
            <a:r>
              <a:rPr lang="en-IN" sz="2000" dirty="0">
                <a:solidFill>
                  <a:prstClr val="black">
                    <a:lumMod val="75000"/>
                    <a:lumOff val="25000"/>
                  </a:prstClr>
                </a:solidFill>
              </a:rPr>
              <a:t>Tensors can be considered as multi-dimensional arrays.</a:t>
            </a:r>
          </a:p>
          <a:p>
            <a:pPr lvl="0">
              <a:buClr>
                <a:srgbClr val="A53010"/>
              </a:buClr>
            </a:pPr>
            <a:r>
              <a:rPr lang="en-IN" sz="2000" dirty="0">
                <a:solidFill>
                  <a:prstClr val="black">
                    <a:lumMod val="75000"/>
                    <a:lumOff val="25000"/>
                  </a:prstClr>
                </a:solidFill>
              </a:rPr>
              <a:t>Tensors in PyTorch are similar to NumPy arrays.</a:t>
            </a:r>
          </a:p>
          <a:p>
            <a:pPr lvl="0">
              <a:buClr>
                <a:srgbClr val="A53010"/>
              </a:buClr>
            </a:pPr>
            <a:r>
              <a:rPr lang="en-IN" sz="2000" dirty="0">
                <a:solidFill>
                  <a:prstClr val="black">
                    <a:lumMod val="75000"/>
                    <a:lumOff val="25000"/>
                  </a:prstClr>
                </a:solidFill>
              </a:rPr>
              <a:t>Tensors can be used on a GPU that supports </a:t>
            </a:r>
            <a:r>
              <a:rPr lang="en-IN" sz="2000" b="1" dirty="0">
                <a:solidFill>
                  <a:prstClr val="black">
                    <a:lumMod val="75000"/>
                    <a:lumOff val="25000"/>
                  </a:prstClr>
                </a:solidFill>
              </a:rPr>
              <a:t>CUDA </a:t>
            </a:r>
            <a:r>
              <a:rPr lang="en-IN" sz="2000" dirty="0">
                <a:solidFill>
                  <a:prstClr val="black">
                    <a:lumMod val="75000"/>
                    <a:lumOff val="25000"/>
                  </a:prstClr>
                </a:solidFill>
              </a:rPr>
              <a:t>(Compute Unified Device Architecture).</a:t>
            </a:r>
            <a:endParaRPr lang="en-IN" sz="2000" b="1" dirty="0">
              <a:solidFill>
                <a:prstClr val="black">
                  <a:lumMod val="75000"/>
                  <a:lumOff val="25000"/>
                </a:prstClr>
              </a:solidFill>
            </a:endParaRPr>
          </a:p>
        </p:txBody>
      </p:sp>
    </p:spTree>
    <p:extLst>
      <p:ext uri="{BB962C8B-B14F-4D97-AF65-F5344CB8AC3E}">
        <p14:creationId xmlns:p14="http://schemas.microsoft.com/office/powerpoint/2010/main" val="10100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092DEE-44F2-4F0E-9CEC-8449D5012F5F}"/>
              </a:ext>
            </a:extLst>
          </p:cNvPr>
          <p:cNvSpPr>
            <a:spLocks noGrp="1"/>
          </p:cNvSpPr>
          <p:nvPr>
            <p:ph idx="1"/>
          </p:nvPr>
        </p:nvSpPr>
        <p:spPr>
          <a:xfrm>
            <a:off x="1616766" y="649357"/>
            <a:ext cx="9925878" cy="6208643"/>
          </a:xfrm>
        </p:spPr>
        <p:txBody>
          <a:bodyPr/>
          <a:lstStyle/>
          <a:p>
            <a:r>
              <a:rPr lang="en-IN" b="1" dirty="0"/>
              <a:t>What are objects of a Neural Network?</a:t>
            </a:r>
          </a:p>
          <a:p>
            <a:pPr lvl="1"/>
            <a:r>
              <a:rPr lang="en-IN" sz="1800" dirty="0"/>
              <a:t>From a computational point of view, neural network objects consist of matrices, vectors and mathematical operations. </a:t>
            </a:r>
          </a:p>
          <a:p>
            <a:pPr lvl="1"/>
            <a:r>
              <a:rPr lang="en-IN" sz="1800" dirty="0"/>
              <a:t>This view concentrates on a functional approach to neural networks, which is not what the object-oriented paradigm encourages. </a:t>
            </a:r>
          </a:p>
          <a:p>
            <a:pPr lvl="1"/>
            <a:r>
              <a:rPr lang="en-IN" sz="1800" dirty="0"/>
              <a:t>Object-oriented methodology focuses on modelling concepts in terms of collaborating objects, rather than functions. In a neural network system, concepts can be represented by the objects such as model, neuron, weight, and pattern.</a:t>
            </a:r>
          </a:p>
          <a:p>
            <a:pPr marL="457200" lvl="1" indent="0">
              <a:buNone/>
            </a:pPr>
            <a:endParaRPr lang="en-IN" dirty="0"/>
          </a:p>
          <a:p>
            <a:pPr marL="342900" lvl="1" indent="-342900"/>
            <a:r>
              <a:rPr lang="en-IN" sz="1800" dirty="0"/>
              <a:t>Using object-oriented methodology in the development of the Neural Network system, a unified view of the problem domain can be achieved in all development phases from analysis to maintenance. The requirements for the system are :</a:t>
            </a:r>
          </a:p>
          <a:p>
            <a:pPr marL="0" lvl="1" indent="0">
              <a:buNone/>
            </a:pPr>
            <a:r>
              <a:rPr lang="en-IN" sz="1800" dirty="0"/>
              <a:t>	a) Abstraction</a:t>
            </a:r>
          </a:p>
          <a:p>
            <a:pPr marL="0" lvl="1" indent="0">
              <a:buNone/>
            </a:pPr>
            <a:r>
              <a:rPr lang="en-IN" sz="1800" dirty="0"/>
              <a:t>	b) Flexibility</a:t>
            </a:r>
          </a:p>
          <a:p>
            <a:pPr marL="0" lvl="1" indent="0">
              <a:buNone/>
            </a:pPr>
            <a:r>
              <a:rPr lang="en-IN" sz="1800" dirty="0"/>
              <a:t>	c) Extensibility</a:t>
            </a:r>
          </a:p>
        </p:txBody>
      </p:sp>
      <p:sp>
        <p:nvSpPr>
          <p:cNvPr id="4" name="Title 1">
            <a:extLst>
              <a:ext uri="{FF2B5EF4-FFF2-40B4-BE49-F238E27FC236}">
                <a16:creationId xmlns:a16="http://schemas.microsoft.com/office/drawing/2014/main" id="{68926041-F2BC-4446-AE2F-42569AFF9815}"/>
              </a:ext>
            </a:extLst>
          </p:cNvPr>
          <p:cNvSpPr>
            <a:spLocks noGrp="1"/>
          </p:cNvSpPr>
          <p:nvPr>
            <p:ph type="title"/>
          </p:nvPr>
        </p:nvSpPr>
        <p:spPr>
          <a:xfrm>
            <a:off x="1465954" y="0"/>
            <a:ext cx="8912225" cy="556591"/>
          </a:xfrm>
        </p:spPr>
        <p:txBody>
          <a:bodyPr>
            <a:normAutofit fontScale="90000"/>
          </a:bodyPr>
          <a:lstStyle/>
          <a:p>
            <a:r>
              <a:rPr lang="en-IN" dirty="0"/>
              <a:t>Neural Networks &amp; OOPs:</a:t>
            </a:r>
          </a:p>
        </p:txBody>
      </p:sp>
    </p:spTree>
    <p:extLst>
      <p:ext uri="{BB962C8B-B14F-4D97-AF65-F5344CB8AC3E}">
        <p14:creationId xmlns:p14="http://schemas.microsoft.com/office/powerpoint/2010/main" val="1773824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15FF3-121F-43E5-A129-0599335B48E8}"/>
              </a:ext>
            </a:extLst>
          </p:cNvPr>
          <p:cNvSpPr>
            <a:spLocks noGrp="1"/>
          </p:cNvSpPr>
          <p:nvPr>
            <p:ph type="title"/>
          </p:nvPr>
        </p:nvSpPr>
        <p:spPr>
          <a:xfrm>
            <a:off x="1563757" y="0"/>
            <a:ext cx="9940855" cy="543339"/>
          </a:xfrm>
        </p:spPr>
        <p:txBody>
          <a:bodyPr>
            <a:normAutofit fontScale="90000"/>
          </a:bodyPr>
          <a:lstStyle/>
          <a:p>
            <a:r>
              <a:rPr lang="en-IN" dirty="0"/>
              <a:t>Neural Networks &amp; OOPs:</a:t>
            </a:r>
          </a:p>
        </p:txBody>
      </p:sp>
      <p:sp>
        <p:nvSpPr>
          <p:cNvPr id="3" name="Content Placeholder 2">
            <a:extLst>
              <a:ext uri="{FF2B5EF4-FFF2-40B4-BE49-F238E27FC236}">
                <a16:creationId xmlns:a16="http://schemas.microsoft.com/office/drawing/2014/main" id="{4E30D04C-804D-4089-8751-9A481936ED68}"/>
              </a:ext>
            </a:extLst>
          </p:cNvPr>
          <p:cNvSpPr>
            <a:spLocks noGrp="1"/>
          </p:cNvSpPr>
          <p:nvPr>
            <p:ph idx="1"/>
          </p:nvPr>
        </p:nvSpPr>
        <p:spPr>
          <a:xfrm>
            <a:off x="1563758" y="649357"/>
            <a:ext cx="9183756" cy="6208643"/>
          </a:xfrm>
        </p:spPr>
        <p:txBody>
          <a:bodyPr/>
          <a:lstStyle/>
          <a:p>
            <a:r>
              <a:rPr lang="en-IN" dirty="0"/>
              <a:t>An important requirement of Neural Network system is to provide different levels of </a:t>
            </a:r>
            <a:r>
              <a:rPr lang="en-IN" b="1" dirty="0"/>
              <a:t>abstraction.</a:t>
            </a:r>
          </a:p>
          <a:p>
            <a:r>
              <a:rPr lang="en-IN" dirty="0"/>
              <a:t>The neural network is conceptually separated in general and specific properties.</a:t>
            </a:r>
          </a:p>
          <a:p>
            <a:pPr lvl="1"/>
            <a:r>
              <a:rPr lang="en-IN" dirty="0"/>
              <a:t>General properties : Neuron Layers and weights among them</a:t>
            </a:r>
          </a:p>
          <a:p>
            <a:pPr lvl="1"/>
            <a:r>
              <a:rPr lang="en-IN" dirty="0"/>
              <a:t>Specific properties : Different learning algorithms. (broadly classified to supervised, unsupervised)</a:t>
            </a:r>
          </a:p>
          <a:p>
            <a:pPr marL="342900" lvl="1" indent="-342900"/>
            <a:r>
              <a:rPr lang="en-IN" sz="1800" dirty="0"/>
              <a:t>A flexible solution is required to obtain a comprehensible and powerful user interface so that any modification of the network model should be done by changing the existing network definition, not the code itself.</a:t>
            </a:r>
          </a:p>
          <a:p>
            <a:pPr marL="342900" lvl="1" indent="-342900"/>
            <a:r>
              <a:rPr lang="en-IN" sz="1800" dirty="0"/>
              <a:t>A major achievement of Modular Neural Network design approach is extensibility.</a:t>
            </a:r>
          </a:p>
          <a:p>
            <a:pPr marL="342900" lvl="1" indent="-342900"/>
            <a:r>
              <a:rPr lang="en-IN" sz="1800" dirty="0"/>
              <a:t>For instance, if a new learning algorithm is added to the system, only learning specific behaviour is needed and the remaining general properties are provided from the Neural Network system enabling a high degree of reuse.</a:t>
            </a:r>
          </a:p>
          <a:p>
            <a:pPr marL="457200" lvl="1" indent="0">
              <a:buNone/>
            </a:pPr>
            <a:endParaRPr lang="en-IN" b="1" dirty="0"/>
          </a:p>
        </p:txBody>
      </p:sp>
    </p:spTree>
    <p:extLst>
      <p:ext uri="{BB962C8B-B14F-4D97-AF65-F5344CB8AC3E}">
        <p14:creationId xmlns:p14="http://schemas.microsoft.com/office/powerpoint/2010/main" val="580436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618C6-7DAA-4CBC-9595-58B118BA70F6}"/>
              </a:ext>
            </a:extLst>
          </p:cNvPr>
          <p:cNvSpPr>
            <a:spLocks noGrp="1"/>
          </p:cNvSpPr>
          <p:nvPr>
            <p:ph type="title"/>
          </p:nvPr>
        </p:nvSpPr>
        <p:spPr>
          <a:xfrm>
            <a:off x="1603513" y="0"/>
            <a:ext cx="9901099" cy="583096"/>
          </a:xfrm>
        </p:spPr>
        <p:txBody>
          <a:bodyPr>
            <a:normAutofit fontScale="90000"/>
          </a:bodyPr>
          <a:lstStyle/>
          <a:p>
            <a:r>
              <a:rPr lang="en-IN" dirty="0"/>
              <a:t>Neural Network &amp; OOPs:</a:t>
            </a:r>
          </a:p>
        </p:txBody>
      </p:sp>
      <p:sp>
        <p:nvSpPr>
          <p:cNvPr id="3" name="Content Placeholder 2">
            <a:extLst>
              <a:ext uri="{FF2B5EF4-FFF2-40B4-BE49-F238E27FC236}">
                <a16:creationId xmlns:a16="http://schemas.microsoft.com/office/drawing/2014/main" id="{DB7E3E3E-DFE9-4182-9EED-B48560BFF7C9}"/>
              </a:ext>
            </a:extLst>
          </p:cNvPr>
          <p:cNvSpPr>
            <a:spLocks noGrp="1"/>
          </p:cNvSpPr>
          <p:nvPr>
            <p:ph idx="1"/>
          </p:nvPr>
        </p:nvSpPr>
        <p:spPr>
          <a:xfrm>
            <a:off x="1603513" y="583096"/>
            <a:ext cx="9901099" cy="6274904"/>
          </a:xfrm>
        </p:spPr>
        <p:txBody>
          <a:bodyPr/>
          <a:lstStyle/>
          <a:p>
            <a:r>
              <a:rPr lang="en-IN" dirty="0"/>
              <a:t>Specific properties are different specializations of a neural network. For instance, the below diagram has two levels of abstractions.</a:t>
            </a:r>
          </a:p>
          <a:p>
            <a:pPr marL="0" indent="0">
              <a:buNone/>
            </a:pPr>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a:p>
            <a:r>
              <a:rPr lang="en-IN" dirty="0"/>
              <a:t>The general properties are partitioned in modules for logical grouping of classes, associations, and generalizations. There are basically four modules in this design: layer, weight, pattern, and parameters.</a:t>
            </a:r>
          </a:p>
        </p:txBody>
      </p:sp>
      <p:pic>
        <p:nvPicPr>
          <p:cNvPr id="5" name="Picture 4">
            <a:extLst>
              <a:ext uri="{FF2B5EF4-FFF2-40B4-BE49-F238E27FC236}">
                <a16:creationId xmlns:a16="http://schemas.microsoft.com/office/drawing/2014/main" id="{B6922AF8-6F9A-401F-B4F9-CDD953B34838}"/>
              </a:ext>
            </a:extLst>
          </p:cNvPr>
          <p:cNvPicPr>
            <a:picLocks noChangeAspect="1"/>
          </p:cNvPicPr>
          <p:nvPr/>
        </p:nvPicPr>
        <p:blipFill>
          <a:blip r:embed="rId2"/>
          <a:stretch>
            <a:fillRect/>
          </a:stretch>
        </p:blipFill>
        <p:spPr>
          <a:xfrm>
            <a:off x="4414072" y="1514996"/>
            <a:ext cx="3323159" cy="2357926"/>
          </a:xfrm>
          <a:prstGeom prst="rect">
            <a:avLst/>
          </a:prstGeom>
        </p:spPr>
      </p:pic>
    </p:spTree>
    <p:extLst>
      <p:ext uri="{BB962C8B-B14F-4D97-AF65-F5344CB8AC3E}">
        <p14:creationId xmlns:p14="http://schemas.microsoft.com/office/powerpoint/2010/main" val="2641028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DA259-DFCA-48AA-8667-B395A5B7F93B}"/>
              </a:ext>
            </a:extLst>
          </p:cNvPr>
          <p:cNvSpPr>
            <a:spLocks noGrp="1"/>
          </p:cNvSpPr>
          <p:nvPr>
            <p:ph type="title"/>
          </p:nvPr>
        </p:nvSpPr>
        <p:spPr>
          <a:xfrm>
            <a:off x="1577009" y="0"/>
            <a:ext cx="9927603" cy="609600"/>
          </a:xfrm>
        </p:spPr>
        <p:txBody>
          <a:bodyPr>
            <a:normAutofit fontScale="90000"/>
          </a:bodyPr>
          <a:lstStyle/>
          <a:p>
            <a:r>
              <a:rPr lang="en-IN" dirty="0"/>
              <a:t>Neural Networks &amp; OOPs:</a:t>
            </a:r>
          </a:p>
        </p:txBody>
      </p:sp>
      <p:sp>
        <p:nvSpPr>
          <p:cNvPr id="3" name="Content Placeholder 2">
            <a:extLst>
              <a:ext uri="{FF2B5EF4-FFF2-40B4-BE49-F238E27FC236}">
                <a16:creationId xmlns:a16="http://schemas.microsoft.com/office/drawing/2014/main" id="{49B2733F-C5D5-4BAF-89FD-B85EC200B6DD}"/>
              </a:ext>
            </a:extLst>
          </p:cNvPr>
          <p:cNvSpPr>
            <a:spLocks noGrp="1"/>
          </p:cNvSpPr>
          <p:nvPr>
            <p:ph idx="1"/>
          </p:nvPr>
        </p:nvSpPr>
        <p:spPr>
          <a:xfrm>
            <a:off x="1577009" y="609600"/>
            <a:ext cx="9927603" cy="6248400"/>
          </a:xfrm>
        </p:spPr>
        <p:txBody>
          <a:bodyPr/>
          <a:lstStyle/>
          <a:p>
            <a:r>
              <a:rPr lang="en-IN" dirty="0"/>
              <a:t>Different neurons have specific behaviour. There are 3 different types of neurons and the sigmoid symmetric neuron which is a derived neuron uses different activation method instead of standard activation function. </a:t>
            </a:r>
          </a:p>
          <a:p>
            <a:endParaRPr lang="en-IN" dirty="0"/>
          </a:p>
        </p:txBody>
      </p:sp>
      <p:pic>
        <p:nvPicPr>
          <p:cNvPr id="5" name="Picture 4">
            <a:extLst>
              <a:ext uri="{FF2B5EF4-FFF2-40B4-BE49-F238E27FC236}">
                <a16:creationId xmlns:a16="http://schemas.microsoft.com/office/drawing/2014/main" id="{0CF3B55A-6AFF-41E1-A647-D2EB9BE9145F}"/>
              </a:ext>
            </a:extLst>
          </p:cNvPr>
          <p:cNvPicPr>
            <a:picLocks noChangeAspect="1"/>
          </p:cNvPicPr>
          <p:nvPr/>
        </p:nvPicPr>
        <p:blipFill>
          <a:blip r:embed="rId2"/>
          <a:stretch>
            <a:fillRect/>
          </a:stretch>
        </p:blipFill>
        <p:spPr>
          <a:xfrm>
            <a:off x="2842384" y="1603927"/>
            <a:ext cx="6772275" cy="4895850"/>
          </a:xfrm>
          <a:prstGeom prst="rect">
            <a:avLst/>
          </a:prstGeom>
        </p:spPr>
      </p:pic>
    </p:spTree>
    <p:extLst>
      <p:ext uri="{BB962C8B-B14F-4D97-AF65-F5344CB8AC3E}">
        <p14:creationId xmlns:p14="http://schemas.microsoft.com/office/powerpoint/2010/main" val="2496099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2F97F-288E-4CDA-A75D-EEEE03D957B0}"/>
              </a:ext>
            </a:extLst>
          </p:cNvPr>
          <p:cNvSpPr>
            <a:spLocks noGrp="1"/>
          </p:cNvSpPr>
          <p:nvPr>
            <p:ph type="title"/>
          </p:nvPr>
        </p:nvSpPr>
        <p:spPr>
          <a:xfrm>
            <a:off x="1563757" y="0"/>
            <a:ext cx="9940855" cy="569843"/>
          </a:xfrm>
        </p:spPr>
        <p:txBody>
          <a:bodyPr>
            <a:normAutofit fontScale="90000"/>
          </a:bodyPr>
          <a:lstStyle/>
          <a:p>
            <a:r>
              <a:rPr lang="en-IN" dirty="0"/>
              <a:t>Neural Networks &amp; OOPs:</a:t>
            </a:r>
          </a:p>
        </p:txBody>
      </p:sp>
      <p:sp>
        <p:nvSpPr>
          <p:cNvPr id="3" name="Content Placeholder 2">
            <a:extLst>
              <a:ext uri="{FF2B5EF4-FFF2-40B4-BE49-F238E27FC236}">
                <a16:creationId xmlns:a16="http://schemas.microsoft.com/office/drawing/2014/main" id="{0DA2E956-C54C-44CA-AB39-A4BEDA0764BF}"/>
              </a:ext>
            </a:extLst>
          </p:cNvPr>
          <p:cNvSpPr>
            <a:spLocks noGrp="1"/>
          </p:cNvSpPr>
          <p:nvPr>
            <p:ph idx="1"/>
          </p:nvPr>
        </p:nvSpPr>
        <p:spPr>
          <a:xfrm>
            <a:off x="1563757" y="569843"/>
            <a:ext cx="10084903" cy="6288157"/>
          </a:xfrm>
        </p:spPr>
        <p:txBody>
          <a:bodyPr/>
          <a:lstStyle/>
          <a:p>
            <a:r>
              <a:rPr lang="en-IN" dirty="0"/>
              <a:t>Weight class is dependent on the type of neurons it connects to. A connection class is provided to make connections among neurons in the layers. Different weight classes have different behaviours associated with them. (All different weights inherit from weight class).</a:t>
            </a:r>
          </a:p>
          <a:p>
            <a:endParaRPr lang="en-IN" dirty="0"/>
          </a:p>
          <a:p>
            <a:endParaRPr lang="en-IN" dirty="0"/>
          </a:p>
        </p:txBody>
      </p:sp>
      <p:pic>
        <p:nvPicPr>
          <p:cNvPr id="5" name="Picture 4">
            <a:extLst>
              <a:ext uri="{FF2B5EF4-FFF2-40B4-BE49-F238E27FC236}">
                <a16:creationId xmlns:a16="http://schemas.microsoft.com/office/drawing/2014/main" id="{544A2E63-2A1F-4BAB-99ED-12A24A3A145A}"/>
              </a:ext>
            </a:extLst>
          </p:cNvPr>
          <p:cNvPicPr>
            <a:picLocks noChangeAspect="1"/>
          </p:cNvPicPr>
          <p:nvPr/>
        </p:nvPicPr>
        <p:blipFill>
          <a:blip r:embed="rId2"/>
          <a:stretch>
            <a:fillRect/>
          </a:stretch>
        </p:blipFill>
        <p:spPr>
          <a:xfrm>
            <a:off x="2757487" y="1652587"/>
            <a:ext cx="6677025" cy="4772025"/>
          </a:xfrm>
          <a:prstGeom prst="rect">
            <a:avLst/>
          </a:prstGeom>
        </p:spPr>
      </p:pic>
    </p:spTree>
    <p:extLst>
      <p:ext uri="{BB962C8B-B14F-4D97-AF65-F5344CB8AC3E}">
        <p14:creationId xmlns:p14="http://schemas.microsoft.com/office/powerpoint/2010/main" val="2163963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F5BF19-087C-47F9-8548-19D489B6A585}"/>
              </a:ext>
            </a:extLst>
          </p:cNvPr>
          <p:cNvSpPr>
            <a:spLocks noGrp="1"/>
          </p:cNvSpPr>
          <p:nvPr>
            <p:ph idx="1"/>
          </p:nvPr>
        </p:nvSpPr>
        <p:spPr>
          <a:xfrm>
            <a:off x="1479207" y="556591"/>
            <a:ext cx="9427332" cy="6301409"/>
          </a:xfrm>
        </p:spPr>
        <p:txBody>
          <a:bodyPr/>
          <a:lstStyle/>
          <a:p>
            <a:r>
              <a:rPr lang="en-IN" dirty="0"/>
              <a:t>Pattern interface is used for Unsupervised, Supervised and input patterns.(pattern input files)</a:t>
            </a:r>
          </a:p>
          <a:p>
            <a:r>
              <a:rPr lang="en-IN" dirty="0"/>
              <a:t>Digit output is a binary output, Float output is a continuous value output.</a:t>
            </a:r>
          </a:p>
          <a:p>
            <a:endParaRPr lang="en-IN" dirty="0"/>
          </a:p>
        </p:txBody>
      </p:sp>
      <p:sp>
        <p:nvSpPr>
          <p:cNvPr id="4" name="Title 1">
            <a:extLst>
              <a:ext uri="{FF2B5EF4-FFF2-40B4-BE49-F238E27FC236}">
                <a16:creationId xmlns:a16="http://schemas.microsoft.com/office/drawing/2014/main" id="{000C5B6A-862F-4FF0-8A09-491D0745BE1D}"/>
              </a:ext>
            </a:extLst>
          </p:cNvPr>
          <p:cNvSpPr>
            <a:spLocks noGrp="1"/>
          </p:cNvSpPr>
          <p:nvPr>
            <p:ph type="title"/>
          </p:nvPr>
        </p:nvSpPr>
        <p:spPr>
          <a:xfrm>
            <a:off x="1479206" y="0"/>
            <a:ext cx="8912225" cy="556591"/>
          </a:xfrm>
        </p:spPr>
        <p:txBody>
          <a:bodyPr>
            <a:normAutofit fontScale="90000"/>
          </a:bodyPr>
          <a:lstStyle/>
          <a:p>
            <a:r>
              <a:rPr lang="en-IN" dirty="0"/>
              <a:t>Neural Networks &amp; OOPs:</a:t>
            </a:r>
          </a:p>
        </p:txBody>
      </p:sp>
      <p:pic>
        <p:nvPicPr>
          <p:cNvPr id="6" name="Picture 5">
            <a:extLst>
              <a:ext uri="{FF2B5EF4-FFF2-40B4-BE49-F238E27FC236}">
                <a16:creationId xmlns:a16="http://schemas.microsoft.com/office/drawing/2014/main" id="{324EBA90-7DF4-49F3-8E2C-8AE43F947BEA}"/>
              </a:ext>
            </a:extLst>
          </p:cNvPr>
          <p:cNvPicPr>
            <a:picLocks noChangeAspect="1"/>
          </p:cNvPicPr>
          <p:nvPr/>
        </p:nvPicPr>
        <p:blipFill>
          <a:blip r:embed="rId2"/>
          <a:stretch>
            <a:fillRect/>
          </a:stretch>
        </p:blipFill>
        <p:spPr>
          <a:xfrm>
            <a:off x="2757487" y="1868557"/>
            <a:ext cx="6677025" cy="4665592"/>
          </a:xfrm>
          <a:prstGeom prst="rect">
            <a:avLst/>
          </a:prstGeom>
        </p:spPr>
      </p:pic>
    </p:spTree>
    <p:extLst>
      <p:ext uri="{BB962C8B-B14F-4D97-AF65-F5344CB8AC3E}">
        <p14:creationId xmlns:p14="http://schemas.microsoft.com/office/powerpoint/2010/main" val="1194227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E014-99B9-4079-812D-9BFE43403283}"/>
              </a:ext>
            </a:extLst>
          </p:cNvPr>
          <p:cNvSpPr>
            <a:spLocks noGrp="1"/>
          </p:cNvSpPr>
          <p:nvPr>
            <p:ph type="title"/>
          </p:nvPr>
        </p:nvSpPr>
        <p:spPr>
          <a:xfrm>
            <a:off x="2199861" y="2345634"/>
            <a:ext cx="9304751" cy="1789043"/>
          </a:xfrm>
        </p:spPr>
        <p:txBody>
          <a:bodyPr/>
          <a:lstStyle/>
          <a:p>
            <a:r>
              <a:rPr lang="en-US" dirty="0" err="1"/>
              <a:t>Pytorch</a:t>
            </a:r>
            <a:r>
              <a:rPr lang="en-US" dirty="0"/>
              <a:t> Implementation Example</a:t>
            </a:r>
          </a:p>
        </p:txBody>
      </p:sp>
    </p:spTree>
    <p:extLst>
      <p:ext uri="{BB962C8B-B14F-4D97-AF65-F5344CB8AC3E}">
        <p14:creationId xmlns:p14="http://schemas.microsoft.com/office/powerpoint/2010/main" val="2078158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EF651-884A-4344-887A-8A0B7B6B4ACB}"/>
              </a:ext>
            </a:extLst>
          </p:cNvPr>
          <p:cNvSpPr>
            <a:spLocks noGrp="1"/>
          </p:cNvSpPr>
          <p:nvPr>
            <p:ph type="title"/>
          </p:nvPr>
        </p:nvSpPr>
        <p:spPr>
          <a:xfrm>
            <a:off x="1796717" y="288758"/>
            <a:ext cx="9707896" cy="658019"/>
          </a:xfrm>
        </p:spPr>
        <p:txBody>
          <a:bodyPr>
            <a:normAutofit/>
          </a:bodyPr>
          <a:lstStyle/>
          <a:p>
            <a:r>
              <a:rPr lang="en-US" dirty="0" err="1"/>
              <a:t>PyTorch</a:t>
            </a:r>
            <a:r>
              <a:rPr lang="en-US" dirty="0"/>
              <a:t>: Tensor</a:t>
            </a:r>
          </a:p>
        </p:txBody>
      </p:sp>
      <p:sp>
        <p:nvSpPr>
          <p:cNvPr id="3" name="Content Placeholder 2">
            <a:extLst>
              <a:ext uri="{FF2B5EF4-FFF2-40B4-BE49-F238E27FC236}">
                <a16:creationId xmlns:a16="http://schemas.microsoft.com/office/drawing/2014/main" id="{4512C3BA-9FD9-4CFF-B5AF-86DC7F3255E5}"/>
              </a:ext>
            </a:extLst>
          </p:cNvPr>
          <p:cNvSpPr>
            <a:spLocks noGrp="1"/>
          </p:cNvSpPr>
          <p:nvPr>
            <p:ph idx="1"/>
          </p:nvPr>
        </p:nvSpPr>
        <p:spPr>
          <a:xfrm>
            <a:off x="1171074" y="802105"/>
            <a:ext cx="10333538" cy="5109118"/>
          </a:xfrm>
        </p:spPr>
        <p:txBody>
          <a:bodyPr>
            <a:normAutofit fontScale="92500" lnSpcReduction="10000"/>
          </a:bodyPr>
          <a:lstStyle/>
          <a:p>
            <a:endParaRPr lang="en-US" dirty="0"/>
          </a:p>
          <a:p>
            <a:r>
              <a:rPr lang="en-US" dirty="0"/>
              <a:t>Tensor is the fundamental data structure used in </a:t>
            </a:r>
            <a:r>
              <a:rPr lang="en-US" dirty="0" err="1"/>
              <a:t>Pytorch</a:t>
            </a:r>
            <a:endParaRPr lang="en-US" dirty="0"/>
          </a:p>
          <a:p>
            <a:r>
              <a:rPr lang="en-US" dirty="0"/>
              <a:t>We transform the data into tensors in order to pass it through the neural network. </a:t>
            </a:r>
          </a:p>
          <a:p>
            <a:r>
              <a:rPr lang="en-US" dirty="0"/>
              <a:t>Instances of the </a:t>
            </a:r>
            <a:r>
              <a:rPr lang="en-US" b="1" dirty="0" err="1"/>
              <a:t>torch.Tensor</a:t>
            </a:r>
            <a:r>
              <a:rPr lang="en-US" b="1" dirty="0"/>
              <a:t>/ </a:t>
            </a:r>
            <a:r>
              <a:rPr lang="en-US" b="1" dirty="0" err="1"/>
              <a:t>torch.tensor</a:t>
            </a:r>
            <a:r>
              <a:rPr lang="en-US" b="1" dirty="0"/>
              <a:t> </a:t>
            </a:r>
            <a:r>
              <a:rPr lang="en-US" dirty="0"/>
              <a:t>class</a:t>
            </a:r>
          </a:p>
          <a:p>
            <a:pPr lvl="1"/>
            <a:r>
              <a:rPr lang="en-US" dirty="0"/>
              <a:t>Tensor attributes</a:t>
            </a:r>
          </a:p>
          <a:p>
            <a:pPr lvl="2"/>
            <a:r>
              <a:rPr lang="en-US" dirty="0" err="1"/>
              <a:t>torch.dtype</a:t>
            </a:r>
            <a:r>
              <a:rPr lang="en-US" dirty="0"/>
              <a:t>: Tensors contain uniform (of the same type) numerical data </a:t>
            </a:r>
            <a:r>
              <a:rPr lang="en-US" dirty="0" err="1"/>
              <a:t>eg.</a:t>
            </a:r>
            <a:r>
              <a:rPr lang="en-US" dirty="0"/>
              <a:t> torch.float32</a:t>
            </a:r>
          </a:p>
          <a:p>
            <a:pPr lvl="2"/>
            <a:r>
              <a:rPr lang="en-US" dirty="0" err="1"/>
              <a:t>torch.device</a:t>
            </a:r>
            <a:r>
              <a:rPr lang="en-US" dirty="0"/>
              <a:t>: specifies the device (CPU or GPU) where the tensor's data is allocated. This determines where tensor computations for the given tensor will be performed</a:t>
            </a:r>
          </a:p>
          <a:p>
            <a:pPr lvl="2"/>
            <a:r>
              <a:rPr lang="en-US" dirty="0" err="1"/>
              <a:t>torch.layout</a:t>
            </a:r>
            <a:r>
              <a:rPr lang="en-US" dirty="0"/>
              <a:t>: specifies how the tensor is stored in memory</a:t>
            </a:r>
          </a:p>
          <a:p>
            <a:pPr lvl="2"/>
            <a:endParaRPr lang="en-US" dirty="0"/>
          </a:p>
          <a:p>
            <a:r>
              <a:rPr lang="en-US" b="1" dirty="0" err="1"/>
              <a:t>torch.Tensor</a:t>
            </a:r>
            <a:r>
              <a:rPr lang="en-US" b="1" dirty="0"/>
              <a:t> </a:t>
            </a:r>
            <a:r>
              <a:rPr lang="en-US" dirty="0"/>
              <a:t>is the constructor of the </a:t>
            </a:r>
            <a:r>
              <a:rPr lang="en-US" dirty="0" err="1"/>
              <a:t>torch.Tensor</a:t>
            </a:r>
            <a:r>
              <a:rPr lang="en-US" dirty="0"/>
              <a:t> class</a:t>
            </a:r>
          </a:p>
          <a:p>
            <a:pPr lvl="1"/>
            <a:r>
              <a:rPr lang="en-US" dirty="0" err="1"/>
              <a:t>torch.Tensor</a:t>
            </a:r>
            <a:r>
              <a:rPr lang="en-US" dirty="0"/>
              <a:t>() constructor lacks configuration options, hence we are unable to pass </a:t>
            </a:r>
            <a:r>
              <a:rPr lang="en-US" dirty="0" err="1"/>
              <a:t>dtypes</a:t>
            </a:r>
            <a:endParaRPr lang="en-US" dirty="0"/>
          </a:p>
          <a:p>
            <a:pPr lvl="1"/>
            <a:endParaRPr lang="en-US" dirty="0"/>
          </a:p>
          <a:p>
            <a:r>
              <a:rPr lang="en-US" b="1" dirty="0" err="1"/>
              <a:t>torch.tensor</a:t>
            </a:r>
            <a:r>
              <a:rPr lang="en-US" b="1" dirty="0"/>
              <a:t> </a:t>
            </a:r>
            <a:r>
              <a:rPr lang="en-US" dirty="0"/>
              <a:t>a factory function gets called constructs </a:t>
            </a:r>
            <a:r>
              <a:rPr lang="en-US" dirty="0" err="1"/>
              <a:t>torch.Tensor</a:t>
            </a:r>
            <a:r>
              <a:rPr lang="en-US" dirty="0"/>
              <a:t> objects</a:t>
            </a:r>
          </a:p>
          <a:p>
            <a:pPr lvl="1"/>
            <a:r>
              <a:rPr lang="en-US" dirty="0" err="1"/>
              <a:t>dtype</a:t>
            </a:r>
            <a:r>
              <a:rPr lang="en-US" dirty="0"/>
              <a:t> is selected based on the incoming data i.e. the </a:t>
            </a:r>
            <a:r>
              <a:rPr lang="en-US" dirty="0" err="1"/>
              <a:t>dtype</a:t>
            </a:r>
            <a:r>
              <a:rPr lang="en-US" dirty="0"/>
              <a:t> is inferred based on the incoming data</a:t>
            </a:r>
          </a:p>
          <a:p>
            <a:pPr lvl="1"/>
            <a:endParaRPr lang="en-US" dirty="0"/>
          </a:p>
        </p:txBody>
      </p:sp>
    </p:spTree>
    <p:extLst>
      <p:ext uri="{BB962C8B-B14F-4D97-AF65-F5344CB8AC3E}">
        <p14:creationId xmlns:p14="http://schemas.microsoft.com/office/powerpoint/2010/main" val="3966838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34F2D-B14B-424B-8354-FA5D4C59914A}"/>
              </a:ext>
            </a:extLst>
          </p:cNvPr>
          <p:cNvSpPr>
            <a:spLocks noGrp="1"/>
          </p:cNvSpPr>
          <p:nvPr>
            <p:ph type="title"/>
          </p:nvPr>
        </p:nvSpPr>
        <p:spPr>
          <a:xfrm>
            <a:off x="1647825" y="1"/>
            <a:ext cx="9856788" cy="733424"/>
          </a:xfrm>
        </p:spPr>
        <p:txBody>
          <a:bodyPr/>
          <a:lstStyle/>
          <a:p>
            <a:r>
              <a:rPr lang="en-US" dirty="0"/>
              <a:t>Build the model</a:t>
            </a:r>
          </a:p>
        </p:txBody>
      </p:sp>
      <p:sp>
        <p:nvSpPr>
          <p:cNvPr id="4" name="Rectangle 1">
            <a:extLst>
              <a:ext uri="{FF2B5EF4-FFF2-40B4-BE49-F238E27FC236}">
                <a16:creationId xmlns:a16="http://schemas.microsoft.com/office/drawing/2014/main" id="{63DF0B66-6245-4054-897D-AC8B529A6CF7}"/>
              </a:ext>
            </a:extLst>
          </p:cNvPr>
          <p:cNvSpPr>
            <a:spLocks noGrp="1" noChangeArrowheads="1"/>
          </p:cNvSpPr>
          <p:nvPr>
            <p:ph idx="1"/>
          </p:nvPr>
        </p:nvSpPr>
        <p:spPr bwMode="auto">
          <a:xfrm>
            <a:off x="1390650" y="982460"/>
            <a:ext cx="10180638" cy="5919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600" dirty="0" err="1"/>
              <a:t>PyTorch’s</a:t>
            </a:r>
            <a:r>
              <a:rPr lang="en-US" sz="1600" dirty="0"/>
              <a:t> neural network library contains all of the typical components needed to build neural networks. The primary component to build a neural network is a layer.</a:t>
            </a:r>
          </a:p>
          <a:p>
            <a:r>
              <a:rPr lang="en-US" sz="1600" dirty="0"/>
              <a:t>Each layer in a neural network has two primary components: </a:t>
            </a:r>
          </a:p>
          <a:p>
            <a:pPr lvl="1"/>
            <a:r>
              <a:rPr lang="en-US" sz="1400" dirty="0"/>
              <a:t>A transformation (code) </a:t>
            </a:r>
          </a:p>
          <a:p>
            <a:pPr lvl="1"/>
            <a:r>
              <a:rPr lang="en-US" sz="1400" dirty="0"/>
              <a:t>A collection of weights (data) </a:t>
            </a:r>
          </a:p>
          <a:p>
            <a:endParaRPr kumimoji="0" lang="en-US" altLang="en-US" b="0" i="0" u="none" strike="noStrike" cap="none" normalizeH="0" baseline="0" dirty="0">
              <a:ln>
                <a:noFill/>
              </a:ln>
              <a:solidFill>
                <a:schemeClr val="tx1"/>
              </a:solidFill>
              <a:effectLst/>
            </a:endParaRPr>
          </a:p>
          <a:p>
            <a:r>
              <a:rPr kumimoji="0" lang="en-US" altLang="en-US" b="0" i="0" u="none" strike="noStrike" cap="none" normalizeH="0" baseline="0" dirty="0">
                <a:ln>
                  <a:noFill/>
                </a:ln>
                <a:solidFill>
                  <a:schemeClr val="tx1"/>
                </a:solidFill>
                <a:effectLst/>
              </a:rPr>
              <a:t>A class Module with</a:t>
            </a:r>
            <a:r>
              <a:rPr lang="en-US" altLang="en-US" dirty="0">
                <a:solidFill>
                  <a:schemeClr val="tx1"/>
                </a:solidFill>
              </a:rPr>
              <a:t>in the neural network package is the base class for all neural network </a:t>
            </a:r>
            <a:r>
              <a:rPr lang="en-US" altLang="en-US" dirty="0" err="1">
                <a:solidFill>
                  <a:schemeClr val="tx1"/>
                </a:solidFill>
              </a:rPr>
              <a:t>modues</a:t>
            </a:r>
            <a:r>
              <a:rPr lang="en-US" altLang="en-US" dirty="0">
                <a:solidFill>
                  <a:schemeClr val="tx1"/>
                </a:solidFill>
              </a:rPr>
              <a:t> with layers.</a:t>
            </a:r>
          </a:p>
          <a:p>
            <a:pPr lvl="1"/>
            <a:r>
              <a:rPr lang="en-US" altLang="en-US" sz="1400" dirty="0">
                <a:solidFill>
                  <a:schemeClr val="tx1"/>
                </a:solidFill>
              </a:rPr>
              <a:t>This is an instance of inheritance in action. </a:t>
            </a:r>
          </a:p>
          <a:p>
            <a:endParaRPr lang="en-US" altLang="en-US" dirty="0">
              <a:solidFill>
                <a:schemeClr val="tx1"/>
              </a:solidFill>
            </a:endParaRPr>
          </a:p>
          <a:p>
            <a:r>
              <a:rPr lang="en-US" altLang="en-US" dirty="0">
                <a:solidFill>
                  <a:schemeClr val="tx1"/>
                </a:solidFill>
              </a:rPr>
              <a:t>Neural networks and layers in </a:t>
            </a:r>
            <a:r>
              <a:rPr lang="en-US" altLang="en-US" dirty="0" err="1">
                <a:solidFill>
                  <a:schemeClr val="tx1"/>
                </a:solidFill>
              </a:rPr>
              <a:t>PyTorch</a:t>
            </a:r>
            <a:r>
              <a:rPr lang="en-US" altLang="en-US" dirty="0">
                <a:solidFill>
                  <a:schemeClr val="tx1"/>
                </a:solidFill>
              </a:rPr>
              <a:t> extend the </a:t>
            </a:r>
            <a:r>
              <a:rPr lang="en-US" altLang="en-US" dirty="0" err="1">
                <a:solidFill>
                  <a:schemeClr val="tx1"/>
                </a:solidFill>
              </a:rPr>
              <a:t>nn.Module</a:t>
            </a:r>
            <a:r>
              <a:rPr lang="en-US" altLang="en-US" dirty="0">
                <a:solidFill>
                  <a:schemeClr val="tx1"/>
                </a:solidFill>
              </a:rPr>
              <a:t> class. This means that we must extend the </a:t>
            </a:r>
            <a:r>
              <a:rPr lang="en-US" altLang="en-US" dirty="0" err="1">
                <a:solidFill>
                  <a:schemeClr val="tx1"/>
                </a:solidFill>
              </a:rPr>
              <a:t>nn.Module</a:t>
            </a:r>
            <a:r>
              <a:rPr lang="en-US" altLang="en-US" dirty="0">
                <a:solidFill>
                  <a:schemeClr val="tx1"/>
                </a:solidFill>
              </a:rPr>
              <a:t> class when building a new layer or neural network in </a:t>
            </a:r>
            <a:r>
              <a:rPr lang="en-US" altLang="en-US" dirty="0" err="1">
                <a:solidFill>
                  <a:schemeClr val="tx1"/>
                </a:solidFill>
              </a:rPr>
              <a:t>PyTorch</a:t>
            </a:r>
            <a:r>
              <a:rPr lang="en-US" altLang="en-US" dirty="0">
                <a:solidFill>
                  <a:schemeClr val="tx1"/>
                </a:solidFill>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9905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A2B7C-4E2C-4184-9BFE-B2EBD2022927}"/>
              </a:ext>
            </a:extLst>
          </p:cNvPr>
          <p:cNvSpPr>
            <a:spLocks noGrp="1"/>
          </p:cNvSpPr>
          <p:nvPr>
            <p:ph type="title"/>
          </p:nvPr>
        </p:nvSpPr>
        <p:spPr>
          <a:xfrm>
            <a:off x="1657351" y="371475"/>
            <a:ext cx="9847262" cy="828675"/>
          </a:xfrm>
        </p:spPr>
        <p:txBody>
          <a:bodyPr>
            <a:normAutofit fontScale="90000"/>
          </a:bodyPr>
          <a:lstStyle/>
          <a:p>
            <a:r>
              <a:rPr lang="en-US" b="1" dirty="0"/>
              <a:t>Building a neural network in </a:t>
            </a:r>
            <a:r>
              <a:rPr lang="en-US" b="1" dirty="0" err="1"/>
              <a:t>PyTorch</a:t>
            </a:r>
            <a:r>
              <a:rPr lang="en-US" b="1" dirty="0"/>
              <a:t> </a:t>
            </a:r>
            <a:br>
              <a:rPr lang="en-US" b="1" dirty="0"/>
            </a:br>
            <a:endParaRPr lang="en-US" b="1" dirty="0"/>
          </a:p>
        </p:txBody>
      </p:sp>
      <p:sp>
        <p:nvSpPr>
          <p:cNvPr id="4" name="Rectangle 1">
            <a:extLst>
              <a:ext uri="{FF2B5EF4-FFF2-40B4-BE49-F238E27FC236}">
                <a16:creationId xmlns:a16="http://schemas.microsoft.com/office/drawing/2014/main" id="{32F34690-6F83-4566-8612-310489053A99}"/>
              </a:ext>
            </a:extLst>
          </p:cNvPr>
          <p:cNvSpPr>
            <a:spLocks noGrp="1" noChangeArrowheads="1"/>
          </p:cNvSpPr>
          <p:nvPr>
            <p:ph idx="1"/>
          </p:nvPr>
        </p:nvSpPr>
        <p:spPr bwMode="auto">
          <a:xfrm>
            <a:off x="1362076" y="967295"/>
            <a:ext cx="9172574"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In order to build the network:</a:t>
            </a:r>
          </a:p>
          <a:p>
            <a:pPr defTabSz="914400" eaLnBrk="0" fontAlgn="base" hangingPunct="0">
              <a:spcBef>
                <a:spcPct val="0"/>
              </a:spcBef>
              <a:spcAft>
                <a:spcPct val="0"/>
              </a:spcAft>
              <a:buClrTx/>
            </a:pPr>
            <a:r>
              <a:rPr kumimoji="0" lang="en-US" altLang="en-US" sz="1600" i="0" u="none" strike="noStrike" cap="none" normalizeH="0" baseline="0" dirty="0">
                <a:ln>
                  <a:noFill/>
                </a:ln>
                <a:solidFill>
                  <a:schemeClr val="tx1"/>
                </a:solidFill>
                <a:effectLst/>
                <a:latin typeface="+mj-lt"/>
              </a:rPr>
              <a:t>We first </a:t>
            </a:r>
            <a:r>
              <a:rPr lang="en-US" altLang="en-US" sz="1600" dirty="0">
                <a:solidFill>
                  <a:schemeClr val="tx1"/>
                </a:solidFill>
                <a:latin typeface="+mj-lt"/>
              </a:rPr>
              <a:t>design a neural </a:t>
            </a:r>
            <a:r>
              <a:rPr kumimoji="0" lang="en-US" altLang="en-US" sz="1600" i="0" u="none" strike="noStrike" cap="none" normalizeH="0" baseline="0" dirty="0">
                <a:ln>
                  <a:noFill/>
                </a:ln>
                <a:solidFill>
                  <a:schemeClr val="tx1"/>
                </a:solidFill>
                <a:effectLst/>
                <a:latin typeface="+mj-lt"/>
              </a:rPr>
              <a:t>network class that extends the </a:t>
            </a:r>
            <a:r>
              <a:rPr kumimoji="0" lang="en-US" altLang="en-US" sz="1600" i="0" u="none" strike="noStrike" cap="none" normalizeH="0" baseline="0" dirty="0" err="1">
                <a:ln>
                  <a:noFill/>
                </a:ln>
                <a:solidFill>
                  <a:schemeClr val="tx1"/>
                </a:solidFill>
                <a:effectLst/>
                <a:latin typeface="+mj-lt"/>
              </a:rPr>
              <a:t>nn.Module</a:t>
            </a:r>
            <a:r>
              <a:rPr kumimoji="0" lang="en-US" altLang="en-US" sz="1600" i="0" u="none" strike="noStrike" cap="none" normalizeH="0" baseline="0" dirty="0">
                <a:ln>
                  <a:noFill/>
                </a:ln>
                <a:solidFill>
                  <a:schemeClr val="tx1"/>
                </a:solidFill>
                <a:effectLst/>
                <a:latin typeface="+mj-lt"/>
              </a:rPr>
              <a:t> base class. </a:t>
            </a:r>
          </a:p>
          <a:p>
            <a:pPr defTabSz="914400" eaLnBrk="0" fontAlgn="base" hangingPunct="0">
              <a:spcBef>
                <a:spcPct val="0"/>
              </a:spcBef>
              <a:spcAft>
                <a:spcPct val="0"/>
              </a:spcAft>
              <a:buClrTx/>
            </a:pPr>
            <a:r>
              <a:rPr lang="en-US" altLang="en-US" sz="1600" dirty="0">
                <a:solidFill>
                  <a:schemeClr val="tx1"/>
                </a:solidFill>
                <a:latin typeface="+mj-lt"/>
              </a:rPr>
              <a:t>As</a:t>
            </a:r>
            <a:r>
              <a:rPr kumimoji="0" lang="en-US" altLang="en-US" sz="1600" i="0" u="none" strike="noStrike" cap="none" normalizeH="0" baseline="0" dirty="0">
                <a:ln>
                  <a:noFill/>
                </a:ln>
                <a:solidFill>
                  <a:schemeClr val="tx1"/>
                </a:solidFill>
                <a:effectLst/>
                <a:latin typeface="+mj-lt"/>
              </a:rPr>
              <a:t> we instantiate </a:t>
            </a:r>
            <a:r>
              <a:rPr lang="en-US" altLang="en-US" sz="1600" dirty="0">
                <a:solidFill>
                  <a:schemeClr val="tx1"/>
                </a:solidFill>
                <a:latin typeface="+mj-lt"/>
              </a:rPr>
              <a:t>a neural network we pass the</a:t>
            </a:r>
            <a:r>
              <a:rPr kumimoji="0" lang="en-US" altLang="en-US" sz="1600" i="0" u="none" strike="noStrike" cap="none" normalizeH="0" baseline="0" dirty="0">
                <a:ln>
                  <a:noFill/>
                </a:ln>
                <a:solidFill>
                  <a:schemeClr val="tx1"/>
                </a:solidFill>
                <a:effectLst/>
                <a:latin typeface="+mj-lt"/>
              </a:rPr>
              <a:t> </a:t>
            </a:r>
            <a:r>
              <a:rPr lang="en-US" altLang="en-US" sz="1600" dirty="0">
                <a:solidFill>
                  <a:schemeClr val="tx1"/>
                </a:solidFill>
              </a:rPr>
              <a:t>network’s layers as class attributes using pre-built layers from </a:t>
            </a:r>
            <a:r>
              <a:rPr lang="en-US" altLang="en-US" sz="1600" dirty="0" err="1">
                <a:solidFill>
                  <a:schemeClr val="tx1"/>
                </a:solidFill>
              </a:rPr>
              <a:t>torch.nn</a:t>
            </a:r>
            <a:r>
              <a:rPr lang="en-US" altLang="en-US" sz="1600" dirty="0">
                <a:solidFill>
                  <a:schemeClr val="tx1"/>
                </a:solidFill>
              </a:rPr>
              <a:t> through the </a:t>
            </a:r>
            <a:r>
              <a:rPr kumimoji="0" lang="en-US" altLang="en-US" sz="1600" i="0" u="none" strike="noStrike" cap="none" normalizeH="0" baseline="0" dirty="0">
                <a:ln>
                  <a:noFill/>
                </a:ln>
                <a:solidFill>
                  <a:schemeClr val="tx1"/>
                </a:solidFill>
                <a:effectLst/>
                <a:latin typeface="+mj-lt"/>
              </a:rPr>
              <a:t>class constructor</a:t>
            </a:r>
            <a:endParaRPr lang="en-US" altLang="en-US" sz="1600" dirty="0">
              <a:solidFill>
                <a:schemeClr val="tx1"/>
              </a:solidFill>
              <a:latin typeface="+mj-lt"/>
            </a:endParaRPr>
          </a:p>
          <a:p>
            <a:pPr defTabSz="914400" eaLnBrk="0" fontAlgn="base" hangingPunct="0">
              <a:spcBef>
                <a:spcPct val="0"/>
              </a:spcBef>
              <a:spcAft>
                <a:spcPct val="0"/>
              </a:spcAft>
              <a:buClrTx/>
            </a:pPr>
            <a:r>
              <a:rPr lang="en-US" altLang="en-US" sz="1600" dirty="0">
                <a:solidFill>
                  <a:schemeClr val="tx1"/>
                </a:solidFill>
                <a:latin typeface="+mj-lt"/>
              </a:rPr>
              <a:t>We use </a:t>
            </a:r>
            <a:r>
              <a:rPr lang="en-US" altLang="en-US" sz="1600" dirty="0">
                <a:solidFill>
                  <a:schemeClr val="tx1"/>
                </a:solidFill>
              </a:rPr>
              <a:t>operations from the </a:t>
            </a:r>
            <a:r>
              <a:rPr lang="en-US" altLang="en-US" sz="1600" dirty="0" err="1">
                <a:solidFill>
                  <a:schemeClr val="tx1"/>
                </a:solidFill>
              </a:rPr>
              <a:t>nn.functional</a:t>
            </a:r>
            <a:r>
              <a:rPr lang="en-US" altLang="en-US" sz="1600" dirty="0">
                <a:solidFill>
                  <a:schemeClr val="tx1"/>
                </a:solidFill>
              </a:rPr>
              <a:t> API</a:t>
            </a:r>
            <a:r>
              <a:rPr kumimoji="0" lang="en-US" altLang="en-US" sz="1600" i="0" u="none" strike="noStrike" cap="none" normalizeH="0" baseline="0" dirty="0">
                <a:ln>
                  <a:noFill/>
                </a:ln>
                <a:solidFill>
                  <a:schemeClr val="tx1"/>
                </a:solidFill>
                <a:effectLst/>
                <a:latin typeface="+mj-lt"/>
              </a:rPr>
              <a:t> the network’s layer attributes as well as to define the network’s forward pass.</a:t>
            </a:r>
          </a:p>
          <a:p>
            <a:pPr defTabSz="914400" eaLnBrk="0" fontAlgn="base" hangingPunct="0">
              <a:spcBef>
                <a:spcPct val="0"/>
              </a:spcBef>
              <a:spcAft>
                <a:spcPct val="0"/>
              </a:spcAft>
              <a:buClrTx/>
            </a:pPr>
            <a:endParaRPr lang="en-US" altLang="en-US" sz="1600" dirty="0">
              <a:solidFill>
                <a:schemeClr val="tx1"/>
              </a:solidFill>
              <a:latin typeface="+mj-lt"/>
            </a:endParaRPr>
          </a:p>
          <a:p>
            <a:pPr defTabSz="914400" eaLnBrk="0" fontAlgn="base" hangingPunct="0">
              <a:spcBef>
                <a:spcPct val="0"/>
              </a:spcBef>
              <a:spcAft>
                <a:spcPct val="0"/>
              </a:spcAft>
              <a:buClrTx/>
            </a:pPr>
            <a:r>
              <a:rPr lang="en-US" altLang="en-US" sz="1600" dirty="0">
                <a:solidFill>
                  <a:schemeClr val="tx1"/>
                </a:solidFill>
                <a:latin typeface="+mj-lt"/>
              </a:rPr>
              <a:t>Code Sample</a:t>
            </a:r>
            <a:endParaRPr lang="en-US" altLang="en-US" sz="1600" dirty="0">
              <a:solidFill>
                <a:schemeClr val="tx1"/>
              </a:solidFill>
            </a:endParaRPr>
          </a:p>
          <a:p>
            <a:pPr marL="0" lvl="0" indent="0" defTabSz="914400" eaLnBrk="0" fontAlgn="base" hangingPunct="0">
              <a:spcBef>
                <a:spcPct val="0"/>
              </a:spcBef>
              <a:spcAft>
                <a:spcPct val="0"/>
              </a:spcAft>
              <a:buClrTx/>
              <a:buNone/>
            </a:pPr>
            <a:r>
              <a:rPr lang="en-US" altLang="en-US" sz="1600" dirty="0">
                <a:solidFill>
                  <a:schemeClr val="tx1"/>
                </a:solidFill>
              </a:rPr>
              <a:t>	</a:t>
            </a:r>
          </a:p>
          <a:p>
            <a:pPr marL="0" lvl="0" indent="0" defTabSz="914400" eaLnBrk="0" fontAlgn="base" hangingPunct="0">
              <a:spcBef>
                <a:spcPct val="0"/>
              </a:spcBef>
              <a:spcAft>
                <a:spcPct val="0"/>
              </a:spcAft>
              <a:buClrTx/>
              <a:buNone/>
            </a:pPr>
            <a:r>
              <a:rPr lang="en-US" altLang="en-US" sz="1600" dirty="0">
                <a:solidFill>
                  <a:schemeClr val="tx1"/>
                </a:solidFill>
              </a:rPr>
              <a:t>	</a:t>
            </a:r>
            <a:r>
              <a:rPr lang="en-US" altLang="en-US" sz="1600" b="1" dirty="0">
                <a:solidFill>
                  <a:schemeClr val="tx1"/>
                </a:solidFill>
              </a:rPr>
              <a:t>class Network:</a:t>
            </a:r>
          </a:p>
          <a:p>
            <a:pPr marL="0" lvl="0" indent="0" defTabSz="914400" eaLnBrk="0" fontAlgn="base" hangingPunct="0">
              <a:spcBef>
                <a:spcPct val="0"/>
              </a:spcBef>
              <a:spcAft>
                <a:spcPct val="0"/>
              </a:spcAft>
              <a:buClrTx/>
              <a:buNone/>
            </a:pPr>
            <a:r>
              <a:rPr lang="en-US" altLang="en-US" sz="1600" b="1" dirty="0">
                <a:solidFill>
                  <a:schemeClr val="tx1"/>
                </a:solidFill>
              </a:rPr>
              <a:t>    	       def __</a:t>
            </a:r>
            <a:r>
              <a:rPr lang="en-US" altLang="en-US" sz="1600" b="1" dirty="0" err="1">
                <a:solidFill>
                  <a:schemeClr val="tx1"/>
                </a:solidFill>
              </a:rPr>
              <a:t>init</a:t>
            </a:r>
            <a:r>
              <a:rPr lang="en-US" altLang="en-US" sz="1600" b="1" dirty="0">
                <a:solidFill>
                  <a:schemeClr val="tx1"/>
                </a:solidFill>
              </a:rPr>
              <a:t>__(self):</a:t>
            </a:r>
          </a:p>
          <a:p>
            <a:pPr marL="0" lvl="0" indent="0" defTabSz="914400" eaLnBrk="0" fontAlgn="base" hangingPunct="0">
              <a:spcBef>
                <a:spcPct val="0"/>
              </a:spcBef>
              <a:spcAft>
                <a:spcPct val="0"/>
              </a:spcAft>
              <a:buClrTx/>
              <a:buNone/>
            </a:pPr>
            <a:r>
              <a:rPr lang="en-US" altLang="en-US" sz="1600" b="1" dirty="0">
                <a:solidFill>
                  <a:schemeClr val="tx1"/>
                </a:solidFill>
              </a:rPr>
              <a:t>        		</a:t>
            </a:r>
            <a:r>
              <a:rPr lang="en-US" altLang="en-US" sz="1600" b="1" dirty="0" err="1">
                <a:solidFill>
                  <a:schemeClr val="tx1"/>
                </a:solidFill>
              </a:rPr>
              <a:t>self.layer</a:t>
            </a:r>
            <a:r>
              <a:rPr lang="en-US" altLang="en-US" sz="1600" b="1" dirty="0">
                <a:solidFill>
                  <a:schemeClr val="tx1"/>
                </a:solidFill>
              </a:rPr>
              <a:t> = None</a:t>
            </a:r>
          </a:p>
          <a:p>
            <a:pPr marL="0" lvl="0" indent="0" defTabSz="914400" eaLnBrk="0" fontAlgn="base" hangingPunct="0">
              <a:spcBef>
                <a:spcPct val="0"/>
              </a:spcBef>
              <a:spcAft>
                <a:spcPct val="0"/>
              </a:spcAft>
              <a:buClrTx/>
              <a:buFontTx/>
              <a:buAutoNum type="arabicPeriod" startAt="3"/>
            </a:pPr>
            <a:endParaRPr lang="en-US" altLang="en-US" sz="1600" b="1" dirty="0">
              <a:solidFill>
                <a:schemeClr val="tx1"/>
              </a:solidFill>
            </a:endParaRPr>
          </a:p>
          <a:p>
            <a:pPr marL="0" lvl="0" indent="0" defTabSz="914400" eaLnBrk="0" fontAlgn="base" hangingPunct="0">
              <a:spcBef>
                <a:spcPct val="0"/>
              </a:spcBef>
              <a:spcAft>
                <a:spcPct val="0"/>
              </a:spcAft>
              <a:buClrTx/>
              <a:buNone/>
            </a:pPr>
            <a:r>
              <a:rPr lang="en-US" altLang="en-US" sz="1600" b="1" dirty="0">
                <a:solidFill>
                  <a:schemeClr val="tx1"/>
                </a:solidFill>
              </a:rPr>
              <a:t>    	def forward(self, </a:t>
            </a:r>
            <a:r>
              <a:rPr lang="en-US" altLang="en-US" sz="1600" b="1" dirty="0" err="1">
                <a:solidFill>
                  <a:schemeClr val="tx1"/>
                </a:solidFill>
              </a:rPr>
              <a:t>inp</a:t>
            </a:r>
            <a:r>
              <a:rPr lang="en-US" altLang="en-US" sz="1600" b="1" dirty="0">
                <a:solidFill>
                  <a:schemeClr val="tx1"/>
                </a:solidFill>
              </a:rPr>
              <a:t>):</a:t>
            </a:r>
          </a:p>
          <a:p>
            <a:pPr marL="0" lvl="0" indent="0" defTabSz="914400" eaLnBrk="0" fontAlgn="base" hangingPunct="0">
              <a:spcBef>
                <a:spcPct val="0"/>
              </a:spcBef>
              <a:spcAft>
                <a:spcPct val="0"/>
              </a:spcAft>
              <a:buClrTx/>
              <a:buNone/>
            </a:pPr>
            <a:r>
              <a:rPr lang="en-US" altLang="en-US" sz="1600" b="1" dirty="0">
                <a:solidFill>
                  <a:schemeClr val="tx1"/>
                </a:solidFill>
              </a:rPr>
              <a:t>        		</a:t>
            </a:r>
            <a:r>
              <a:rPr lang="en-US" altLang="en-US" sz="1600" b="1" dirty="0" err="1">
                <a:solidFill>
                  <a:schemeClr val="tx1"/>
                </a:solidFill>
              </a:rPr>
              <a:t>inp</a:t>
            </a:r>
            <a:r>
              <a:rPr lang="en-US" altLang="en-US" sz="1600" b="1" dirty="0">
                <a:solidFill>
                  <a:schemeClr val="tx1"/>
                </a:solidFill>
              </a:rPr>
              <a:t> = </a:t>
            </a:r>
            <a:r>
              <a:rPr lang="en-US" altLang="en-US" sz="1600" b="1" dirty="0" err="1">
                <a:solidFill>
                  <a:schemeClr val="tx1"/>
                </a:solidFill>
              </a:rPr>
              <a:t>self.layer</a:t>
            </a:r>
            <a:r>
              <a:rPr lang="en-US" altLang="en-US" sz="1600" b="1" dirty="0">
                <a:solidFill>
                  <a:schemeClr val="tx1"/>
                </a:solidFill>
              </a:rPr>
              <a:t>(</a:t>
            </a:r>
            <a:r>
              <a:rPr lang="en-US" altLang="en-US" sz="1600" b="1" dirty="0" err="1">
                <a:solidFill>
                  <a:schemeClr val="tx1"/>
                </a:solidFill>
              </a:rPr>
              <a:t>inp</a:t>
            </a:r>
            <a:r>
              <a:rPr lang="en-US" altLang="en-US" sz="1600" b="1" dirty="0">
                <a:solidFill>
                  <a:schemeClr val="tx1"/>
                </a:solidFill>
              </a:rPr>
              <a:t>)</a:t>
            </a:r>
          </a:p>
          <a:p>
            <a:pPr marL="0" lvl="0" indent="0" defTabSz="914400" eaLnBrk="0" fontAlgn="base" hangingPunct="0">
              <a:spcBef>
                <a:spcPct val="0"/>
              </a:spcBef>
              <a:spcAft>
                <a:spcPct val="0"/>
              </a:spcAft>
              <a:buClrTx/>
              <a:buNone/>
            </a:pPr>
            <a:r>
              <a:rPr lang="en-US" altLang="en-US" sz="1600" b="1" dirty="0">
                <a:solidFill>
                  <a:schemeClr val="tx1"/>
                </a:solidFill>
              </a:rPr>
              <a:t>        		return </a:t>
            </a:r>
            <a:r>
              <a:rPr lang="en-US" altLang="en-US" sz="1600" b="1" dirty="0" err="1">
                <a:solidFill>
                  <a:schemeClr val="tx1"/>
                </a:solidFill>
              </a:rPr>
              <a:t>inp</a:t>
            </a:r>
            <a:endParaRPr lang="en-US" altLang="en-US" sz="1600" b="1"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6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9609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FC9F5-B864-4CB3-82DC-54A50AB93FB9}"/>
              </a:ext>
            </a:extLst>
          </p:cNvPr>
          <p:cNvSpPr>
            <a:spLocks noGrp="1"/>
          </p:cNvSpPr>
          <p:nvPr>
            <p:ph type="title"/>
          </p:nvPr>
        </p:nvSpPr>
        <p:spPr>
          <a:xfrm>
            <a:off x="1643271" y="0"/>
            <a:ext cx="9861342" cy="755374"/>
          </a:xfrm>
        </p:spPr>
        <p:txBody>
          <a:bodyPr/>
          <a:lstStyle/>
          <a:p>
            <a:r>
              <a:rPr lang="en-IN" dirty="0"/>
              <a:t>Brief History of PyTorch:</a:t>
            </a:r>
          </a:p>
        </p:txBody>
      </p:sp>
      <p:sp>
        <p:nvSpPr>
          <p:cNvPr id="3" name="Content Placeholder 2">
            <a:extLst>
              <a:ext uri="{FF2B5EF4-FFF2-40B4-BE49-F238E27FC236}">
                <a16:creationId xmlns:a16="http://schemas.microsoft.com/office/drawing/2014/main" id="{080AAC71-B6E5-47EC-A62B-68B892591892}"/>
              </a:ext>
            </a:extLst>
          </p:cNvPr>
          <p:cNvSpPr>
            <a:spLocks noGrp="1"/>
          </p:cNvSpPr>
          <p:nvPr>
            <p:ph idx="1"/>
          </p:nvPr>
        </p:nvSpPr>
        <p:spPr>
          <a:xfrm>
            <a:off x="1643271" y="874644"/>
            <a:ext cx="10217426" cy="6102626"/>
          </a:xfrm>
        </p:spPr>
        <p:txBody>
          <a:bodyPr>
            <a:normAutofit/>
          </a:bodyPr>
          <a:lstStyle/>
          <a:p>
            <a:r>
              <a:rPr lang="en-IN" sz="2000" dirty="0"/>
              <a:t>PyTorch was initially released in October 2016. </a:t>
            </a:r>
          </a:p>
          <a:p>
            <a:r>
              <a:rPr lang="en-IN" sz="2000" dirty="0"/>
              <a:t>Before, PyTorch was created, there was a Machine Learning Framework called </a:t>
            </a:r>
            <a:r>
              <a:rPr lang="en-IN" sz="2000" b="1" dirty="0"/>
              <a:t>Torch</a:t>
            </a:r>
            <a:r>
              <a:rPr lang="en-IN" sz="2000" dirty="0"/>
              <a:t> which is based on </a:t>
            </a:r>
            <a:r>
              <a:rPr lang="en-IN" sz="2000" b="1" dirty="0"/>
              <a:t>Lua</a:t>
            </a:r>
            <a:r>
              <a:rPr lang="en-IN" sz="2000" dirty="0"/>
              <a:t> programming language.</a:t>
            </a:r>
          </a:p>
          <a:p>
            <a:r>
              <a:rPr lang="en-IN" sz="2000" b="1" dirty="0"/>
              <a:t>Soumith Chintala</a:t>
            </a:r>
            <a:r>
              <a:rPr lang="en-IN" sz="2000" dirty="0"/>
              <a:t> is the creator of PyTorch framework. It was created at FAIR (Facebook AI Research).</a:t>
            </a:r>
          </a:p>
          <a:p>
            <a:r>
              <a:rPr lang="en-IN" sz="2000" dirty="0"/>
              <a:t>Reason for building PyTorch was that the existing Torch framework was fading out and the need for newer version written in Python.</a:t>
            </a:r>
          </a:p>
          <a:p>
            <a:r>
              <a:rPr lang="en-IN" sz="2000" dirty="0"/>
              <a:t>Most of the internals that are performance bottlenecks are written in C++</a:t>
            </a:r>
          </a:p>
          <a:p>
            <a:r>
              <a:rPr lang="en-IN" sz="2000" dirty="0"/>
              <a:t>Source code of PyTorch is written mostly in Python.</a:t>
            </a:r>
          </a:p>
        </p:txBody>
      </p:sp>
    </p:spTree>
    <p:extLst>
      <p:ext uri="{BB962C8B-B14F-4D97-AF65-F5344CB8AC3E}">
        <p14:creationId xmlns:p14="http://schemas.microsoft.com/office/powerpoint/2010/main" val="30327694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31379-09D7-42A3-9ECF-9279605E3426}"/>
              </a:ext>
            </a:extLst>
          </p:cNvPr>
          <p:cNvSpPr>
            <a:spLocks noGrp="1"/>
          </p:cNvSpPr>
          <p:nvPr>
            <p:ph type="title"/>
          </p:nvPr>
        </p:nvSpPr>
        <p:spPr>
          <a:xfrm>
            <a:off x="1800225" y="624110"/>
            <a:ext cx="9704387" cy="652240"/>
          </a:xfrm>
        </p:spPr>
        <p:txBody>
          <a:bodyPr/>
          <a:lstStyle/>
          <a:p>
            <a:r>
              <a:rPr lang="en-US" b="1" dirty="0"/>
              <a:t>Building a neural network in </a:t>
            </a:r>
            <a:r>
              <a:rPr lang="en-US" b="1" dirty="0" err="1"/>
              <a:t>PyTorch</a:t>
            </a:r>
            <a:endParaRPr lang="en-US" dirty="0"/>
          </a:p>
        </p:txBody>
      </p:sp>
      <p:sp>
        <p:nvSpPr>
          <p:cNvPr id="3" name="Content Placeholder 2">
            <a:extLst>
              <a:ext uri="{FF2B5EF4-FFF2-40B4-BE49-F238E27FC236}">
                <a16:creationId xmlns:a16="http://schemas.microsoft.com/office/drawing/2014/main" id="{50F03E50-BECA-446C-82F6-AC2A2F0270F1}"/>
              </a:ext>
            </a:extLst>
          </p:cNvPr>
          <p:cNvSpPr>
            <a:spLocks noGrp="1"/>
          </p:cNvSpPr>
          <p:nvPr>
            <p:ph idx="1"/>
          </p:nvPr>
        </p:nvSpPr>
        <p:spPr>
          <a:xfrm>
            <a:off x="1628775" y="1362075"/>
            <a:ext cx="9875837" cy="4549147"/>
          </a:xfrm>
        </p:spPr>
        <p:txBody>
          <a:bodyPr>
            <a:normAutofit/>
          </a:bodyPr>
          <a:lstStyle/>
          <a:p>
            <a:pPr marL="0" lvl="0" indent="0" defTabSz="914400" eaLnBrk="0" fontAlgn="base" hangingPunct="0">
              <a:spcBef>
                <a:spcPct val="0"/>
              </a:spcBef>
              <a:spcAft>
                <a:spcPct val="0"/>
              </a:spcAft>
              <a:buClrTx/>
              <a:buFontTx/>
              <a:buAutoNum type="arabicPeriod" startAt="3"/>
            </a:pPr>
            <a:endParaRPr lang="en-US" altLang="en-US" sz="800" dirty="0">
              <a:solidFill>
                <a:schemeClr val="tx1"/>
              </a:solidFill>
            </a:endParaRPr>
          </a:p>
          <a:p>
            <a:pPr marL="0" lvl="0" indent="0" defTabSz="914400" eaLnBrk="0" fontAlgn="base" hangingPunct="0">
              <a:spcBef>
                <a:spcPct val="0"/>
              </a:spcBef>
              <a:spcAft>
                <a:spcPct val="0"/>
              </a:spcAft>
              <a:buClrTx/>
              <a:buNone/>
            </a:pPr>
            <a:endParaRPr lang="en-US" altLang="en-US" dirty="0">
              <a:solidFill>
                <a:schemeClr val="tx1"/>
              </a:solidFill>
              <a:latin typeface="Arial" panose="020B0604020202020204" pitchFamily="34" charset="0"/>
            </a:endParaRPr>
          </a:p>
          <a:p>
            <a:pPr marL="0" indent="0" defTabSz="914400" eaLnBrk="0" fontAlgn="base" hangingPunct="0">
              <a:spcBef>
                <a:spcPct val="0"/>
              </a:spcBef>
              <a:spcAft>
                <a:spcPct val="0"/>
              </a:spcAft>
              <a:buClrTx/>
              <a:buNone/>
            </a:pPr>
            <a:r>
              <a:rPr lang="en-US" altLang="en-US" dirty="0">
                <a:solidFill>
                  <a:schemeClr val="tx1"/>
                </a:solidFill>
                <a:latin typeface="Arial" panose="020B0604020202020204" pitchFamily="34" charset="0"/>
              </a:rPr>
              <a:t>To make our Network class extend </a:t>
            </a:r>
            <a:r>
              <a:rPr lang="en-US" altLang="en-US" dirty="0" err="1">
                <a:solidFill>
                  <a:schemeClr val="tx1"/>
                </a:solidFill>
                <a:latin typeface="Arial" panose="020B0604020202020204" pitchFamily="34" charset="0"/>
              </a:rPr>
              <a:t>nn.Module</a:t>
            </a:r>
            <a:r>
              <a:rPr lang="en-US" altLang="en-US" dirty="0">
                <a:solidFill>
                  <a:schemeClr val="tx1"/>
                </a:solidFill>
                <a:latin typeface="Arial" panose="020B0604020202020204" pitchFamily="34" charset="0"/>
              </a:rPr>
              <a:t>, we must do two additional things:</a:t>
            </a:r>
          </a:p>
          <a:p>
            <a:pPr defTabSz="914400" eaLnBrk="0" fontAlgn="base" hangingPunct="0">
              <a:spcBef>
                <a:spcPct val="0"/>
              </a:spcBef>
              <a:spcAft>
                <a:spcPct val="0"/>
              </a:spcAft>
              <a:buClrTx/>
            </a:pPr>
            <a:r>
              <a:rPr lang="en-US" altLang="en-US" dirty="0">
                <a:solidFill>
                  <a:schemeClr val="tx1"/>
                </a:solidFill>
                <a:latin typeface="Arial" panose="020B0604020202020204" pitchFamily="34" charset="0"/>
              </a:rPr>
              <a:t>Specify the </a:t>
            </a:r>
            <a:r>
              <a:rPr lang="en-US" altLang="en-US" dirty="0" err="1">
                <a:solidFill>
                  <a:schemeClr val="tx1"/>
                </a:solidFill>
                <a:latin typeface="Arial" panose="020B0604020202020204" pitchFamily="34" charset="0"/>
              </a:rPr>
              <a:t>nn.Module</a:t>
            </a:r>
            <a:r>
              <a:rPr lang="en-US" altLang="en-US" dirty="0">
                <a:solidFill>
                  <a:schemeClr val="tx1"/>
                </a:solidFill>
                <a:latin typeface="Arial" panose="020B0604020202020204" pitchFamily="34" charset="0"/>
              </a:rPr>
              <a:t> class in parentheses on line 1.</a:t>
            </a:r>
          </a:p>
          <a:p>
            <a:pPr defTabSz="914400" eaLnBrk="0" fontAlgn="base" hangingPunct="0">
              <a:spcBef>
                <a:spcPct val="0"/>
              </a:spcBef>
              <a:spcAft>
                <a:spcPct val="0"/>
              </a:spcAft>
              <a:buClrTx/>
            </a:pPr>
            <a:r>
              <a:rPr lang="en-US" altLang="en-US" dirty="0">
                <a:solidFill>
                  <a:schemeClr val="tx1"/>
                </a:solidFill>
                <a:latin typeface="Arial" panose="020B0604020202020204" pitchFamily="34" charset="0"/>
              </a:rPr>
              <a:t> Insert a call to the super class constructor inside the Network  constructor.</a:t>
            </a:r>
          </a:p>
          <a:p>
            <a:pPr marL="0" lvl="0" indent="0" defTabSz="914400" eaLnBrk="0" fontAlgn="base" hangingPunct="0">
              <a:spcBef>
                <a:spcPct val="0"/>
              </a:spcBef>
              <a:spcAft>
                <a:spcPct val="0"/>
              </a:spcAft>
              <a:buClrTx/>
              <a:buNone/>
            </a:pPr>
            <a:endParaRPr lang="en-US" altLang="en-US" b="1"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None/>
            </a:pPr>
            <a:r>
              <a:rPr lang="en-US" altLang="en-US" b="1" dirty="0">
                <a:solidFill>
                  <a:schemeClr val="tx1"/>
                </a:solidFill>
                <a:latin typeface="Arial" panose="020B0604020202020204" pitchFamily="34" charset="0"/>
              </a:rPr>
              <a:t>Code Sample</a:t>
            </a:r>
          </a:p>
          <a:p>
            <a:pPr marL="0" lvl="0" indent="0" defTabSz="914400" eaLnBrk="0" fontAlgn="base" hangingPunct="0">
              <a:spcBef>
                <a:spcPct val="0"/>
              </a:spcBef>
              <a:spcAft>
                <a:spcPct val="0"/>
              </a:spcAft>
              <a:buClrTx/>
              <a:buNone/>
            </a:pPr>
            <a:endParaRPr lang="en-US" altLang="en-US" b="1"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None/>
            </a:pPr>
            <a:r>
              <a:rPr lang="en-US" altLang="en-US" b="1" dirty="0">
                <a:solidFill>
                  <a:schemeClr val="tx1"/>
                </a:solidFill>
                <a:latin typeface="Arial" panose="020B0604020202020204" pitchFamily="34" charset="0"/>
              </a:rPr>
              <a:t>	class Network(</a:t>
            </a:r>
            <a:r>
              <a:rPr lang="en-US" altLang="en-US" b="1" dirty="0" err="1">
                <a:solidFill>
                  <a:schemeClr val="tx1"/>
                </a:solidFill>
                <a:latin typeface="Arial" panose="020B0604020202020204" pitchFamily="34" charset="0"/>
              </a:rPr>
              <a:t>nn.Module</a:t>
            </a:r>
            <a:r>
              <a:rPr lang="en-US" altLang="en-US" b="1" dirty="0">
                <a:solidFill>
                  <a:schemeClr val="tx1"/>
                </a:solidFill>
                <a:latin typeface="Arial" panose="020B0604020202020204" pitchFamily="34" charset="0"/>
              </a:rPr>
              <a:t>): # line 1</a:t>
            </a:r>
          </a:p>
          <a:p>
            <a:pPr marL="0" lvl="0" indent="0" defTabSz="914400" eaLnBrk="0" fontAlgn="base" hangingPunct="0">
              <a:spcBef>
                <a:spcPct val="0"/>
              </a:spcBef>
              <a:spcAft>
                <a:spcPct val="0"/>
              </a:spcAft>
              <a:buClrTx/>
              <a:buNone/>
            </a:pPr>
            <a:r>
              <a:rPr lang="en-US" altLang="en-US" b="1" dirty="0">
                <a:solidFill>
                  <a:schemeClr val="tx1"/>
                </a:solidFill>
                <a:latin typeface="Arial" panose="020B0604020202020204" pitchFamily="34" charset="0"/>
              </a:rPr>
              <a:t>    	        def __</a:t>
            </a:r>
            <a:r>
              <a:rPr lang="en-US" altLang="en-US" b="1" dirty="0" err="1">
                <a:solidFill>
                  <a:schemeClr val="tx1"/>
                </a:solidFill>
                <a:latin typeface="Arial" panose="020B0604020202020204" pitchFamily="34" charset="0"/>
              </a:rPr>
              <a:t>init</a:t>
            </a:r>
            <a:r>
              <a:rPr lang="en-US" altLang="en-US" b="1" dirty="0">
                <a:solidFill>
                  <a:schemeClr val="tx1"/>
                </a:solidFill>
                <a:latin typeface="Arial" panose="020B0604020202020204" pitchFamily="34" charset="0"/>
              </a:rPr>
              <a:t>__(self):</a:t>
            </a:r>
          </a:p>
          <a:p>
            <a:pPr marL="0" lvl="0" indent="0" defTabSz="914400" eaLnBrk="0" fontAlgn="base" hangingPunct="0">
              <a:spcBef>
                <a:spcPct val="0"/>
              </a:spcBef>
              <a:spcAft>
                <a:spcPct val="0"/>
              </a:spcAft>
              <a:buClrTx/>
              <a:buNone/>
            </a:pPr>
            <a:r>
              <a:rPr lang="en-US" altLang="en-US" b="1" dirty="0">
                <a:solidFill>
                  <a:schemeClr val="tx1"/>
                </a:solidFill>
                <a:latin typeface="Arial" panose="020B0604020202020204" pitchFamily="34" charset="0"/>
              </a:rPr>
              <a:t>        		super(Network, self).__</a:t>
            </a:r>
            <a:r>
              <a:rPr lang="en-US" altLang="en-US" b="1" dirty="0" err="1">
                <a:solidFill>
                  <a:schemeClr val="tx1"/>
                </a:solidFill>
                <a:latin typeface="Arial" panose="020B0604020202020204" pitchFamily="34" charset="0"/>
              </a:rPr>
              <a:t>init</a:t>
            </a:r>
            <a:r>
              <a:rPr lang="en-US" altLang="en-US" b="1" dirty="0">
                <a:solidFill>
                  <a:schemeClr val="tx1"/>
                </a:solidFill>
                <a:latin typeface="Arial" panose="020B0604020202020204" pitchFamily="34" charset="0"/>
              </a:rPr>
              <a:t>__() </a:t>
            </a:r>
          </a:p>
          <a:p>
            <a:pPr marL="0" lvl="0" indent="0" defTabSz="914400" eaLnBrk="0" fontAlgn="base" hangingPunct="0">
              <a:spcBef>
                <a:spcPct val="0"/>
              </a:spcBef>
              <a:spcAft>
                <a:spcPct val="0"/>
              </a:spcAft>
              <a:buClrTx/>
              <a:buNone/>
            </a:pPr>
            <a:r>
              <a:rPr lang="en-US" altLang="en-US" b="1" dirty="0">
                <a:solidFill>
                  <a:schemeClr val="tx1"/>
                </a:solidFill>
                <a:latin typeface="Arial" panose="020B0604020202020204" pitchFamily="34" charset="0"/>
              </a:rPr>
              <a:t>		</a:t>
            </a:r>
            <a:r>
              <a:rPr lang="en-US" altLang="en-US" b="1" dirty="0" err="1">
                <a:solidFill>
                  <a:schemeClr val="tx1"/>
                </a:solidFill>
                <a:latin typeface="Arial" panose="020B0604020202020204" pitchFamily="34" charset="0"/>
              </a:rPr>
              <a:t>self.layer</a:t>
            </a:r>
            <a:r>
              <a:rPr lang="en-US" altLang="en-US" b="1" dirty="0">
                <a:solidFill>
                  <a:schemeClr val="tx1"/>
                </a:solidFill>
                <a:latin typeface="Arial" panose="020B0604020202020204" pitchFamily="34" charset="0"/>
              </a:rPr>
              <a:t> = None</a:t>
            </a:r>
          </a:p>
          <a:p>
            <a:pPr marL="0" lvl="0" indent="0" defTabSz="914400" eaLnBrk="0" fontAlgn="base" hangingPunct="0">
              <a:spcBef>
                <a:spcPct val="0"/>
              </a:spcBef>
              <a:spcAft>
                <a:spcPct val="0"/>
              </a:spcAft>
              <a:buClrTx/>
              <a:buNone/>
            </a:pPr>
            <a:endParaRPr lang="en-US" altLang="en-US" b="1"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None/>
            </a:pPr>
            <a:r>
              <a:rPr lang="en-US" altLang="en-US" b="1" dirty="0">
                <a:solidFill>
                  <a:schemeClr val="tx1"/>
                </a:solidFill>
                <a:latin typeface="Arial" panose="020B0604020202020204" pitchFamily="34" charset="0"/>
              </a:rPr>
              <a:t>    	        def forward(self, t):</a:t>
            </a:r>
          </a:p>
          <a:p>
            <a:pPr marL="0" lvl="0" indent="0" defTabSz="914400" eaLnBrk="0" fontAlgn="base" hangingPunct="0">
              <a:spcBef>
                <a:spcPct val="0"/>
              </a:spcBef>
              <a:spcAft>
                <a:spcPct val="0"/>
              </a:spcAft>
              <a:buClrTx/>
              <a:buNone/>
            </a:pPr>
            <a:r>
              <a:rPr lang="en-US" altLang="en-US" b="1" dirty="0">
                <a:solidFill>
                  <a:schemeClr val="tx1"/>
                </a:solidFill>
                <a:latin typeface="Arial" panose="020B0604020202020204" pitchFamily="34" charset="0"/>
              </a:rPr>
              <a:t>                            t = </a:t>
            </a:r>
            <a:r>
              <a:rPr lang="en-US" altLang="en-US" b="1" dirty="0" err="1">
                <a:solidFill>
                  <a:schemeClr val="tx1"/>
                </a:solidFill>
                <a:latin typeface="Arial" panose="020B0604020202020204" pitchFamily="34" charset="0"/>
              </a:rPr>
              <a:t>self.layer</a:t>
            </a:r>
            <a:r>
              <a:rPr lang="en-US" altLang="en-US" b="1" dirty="0">
                <a:solidFill>
                  <a:schemeClr val="tx1"/>
                </a:solidFill>
                <a:latin typeface="Arial" panose="020B0604020202020204" pitchFamily="34" charset="0"/>
              </a:rPr>
              <a:t>(t)</a:t>
            </a:r>
          </a:p>
          <a:p>
            <a:pPr marL="0" lvl="0" indent="0" defTabSz="914400" eaLnBrk="0" fontAlgn="base" hangingPunct="0">
              <a:spcBef>
                <a:spcPct val="0"/>
              </a:spcBef>
              <a:spcAft>
                <a:spcPct val="0"/>
              </a:spcAft>
              <a:buClrTx/>
              <a:buNone/>
            </a:pPr>
            <a:r>
              <a:rPr lang="en-US" altLang="en-US" b="1" dirty="0">
                <a:solidFill>
                  <a:schemeClr val="tx1"/>
                </a:solidFill>
                <a:latin typeface="Arial" panose="020B0604020202020204" pitchFamily="34" charset="0"/>
              </a:rPr>
              <a:t>                            return t</a:t>
            </a:r>
            <a:endParaRPr lang="en-US" b="1" dirty="0"/>
          </a:p>
        </p:txBody>
      </p:sp>
    </p:spTree>
    <p:extLst>
      <p:ext uri="{BB962C8B-B14F-4D97-AF65-F5344CB8AC3E}">
        <p14:creationId xmlns:p14="http://schemas.microsoft.com/office/powerpoint/2010/main" val="3729566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10B02-1127-4E09-84FA-5FF81494C997}"/>
              </a:ext>
            </a:extLst>
          </p:cNvPr>
          <p:cNvSpPr>
            <a:spLocks noGrp="1"/>
          </p:cNvSpPr>
          <p:nvPr>
            <p:ph type="title"/>
          </p:nvPr>
        </p:nvSpPr>
        <p:spPr>
          <a:xfrm>
            <a:off x="1704975" y="457200"/>
            <a:ext cx="9799637" cy="786141"/>
          </a:xfrm>
        </p:spPr>
        <p:txBody>
          <a:bodyPr>
            <a:normAutofit fontScale="90000"/>
          </a:bodyPr>
          <a:lstStyle/>
          <a:p>
            <a:r>
              <a:rPr lang="en-US" b="1" dirty="0"/>
              <a:t>Define the network’s layers as class attributes </a:t>
            </a:r>
            <a:br>
              <a:rPr lang="en-US" b="1" dirty="0"/>
            </a:br>
            <a:endParaRPr lang="en-US" dirty="0"/>
          </a:p>
        </p:txBody>
      </p:sp>
      <p:sp>
        <p:nvSpPr>
          <p:cNvPr id="4" name="Rectangle 1">
            <a:extLst>
              <a:ext uri="{FF2B5EF4-FFF2-40B4-BE49-F238E27FC236}">
                <a16:creationId xmlns:a16="http://schemas.microsoft.com/office/drawing/2014/main" id="{AE487FB6-69F8-4A42-BF8F-0AC278363675}"/>
              </a:ext>
            </a:extLst>
          </p:cNvPr>
          <p:cNvSpPr>
            <a:spLocks noGrp="1" noChangeArrowheads="1"/>
          </p:cNvSpPr>
          <p:nvPr>
            <p:ph idx="1"/>
          </p:nvPr>
        </p:nvSpPr>
        <p:spPr bwMode="auto">
          <a:xfrm>
            <a:off x="1228725" y="935565"/>
            <a:ext cx="10591800"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buClrTx/>
            </a:pPr>
            <a:r>
              <a:rPr lang="en-US" altLang="en-US" dirty="0">
                <a:solidFill>
                  <a:schemeClr val="tx1"/>
                </a:solidFill>
                <a:latin typeface="Arial" panose="020B0604020202020204" pitchFamily="34" charset="0"/>
              </a:rPr>
              <a:t>In the previous slide the</a:t>
            </a:r>
            <a:r>
              <a:rPr kumimoji="0" lang="en-US" altLang="en-US" sz="1800" b="0" i="0" u="none" strike="noStrike" cap="none" normalizeH="0" baseline="0" dirty="0">
                <a:ln>
                  <a:noFill/>
                </a:ln>
                <a:solidFill>
                  <a:schemeClr val="tx1"/>
                </a:solidFill>
                <a:effectLst/>
                <a:latin typeface="Arial" panose="020B0604020202020204" pitchFamily="34" charset="0"/>
              </a:rPr>
              <a:t> Network class has a single dummy layer as an attribute. </a:t>
            </a:r>
          </a:p>
          <a:p>
            <a:pPr defTabSz="914400" eaLnBrk="0" fontAlgn="base" hangingPunct="0">
              <a:spcBef>
                <a:spcPct val="0"/>
              </a:spcBef>
              <a:spcAft>
                <a:spcPct val="0"/>
              </a:spcAft>
              <a:buClrTx/>
            </a:pPr>
            <a:r>
              <a:rPr lang="en-US" altLang="en-US" dirty="0">
                <a:solidFill>
                  <a:schemeClr val="tx1"/>
                </a:solidFill>
                <a:latin typeface="Arial" panose="020B0604020202020204" pitchFamily="34" charset="0"/>
              </a:rPr>
              <a:t>We now build some</a:t>
            </a:r>
            <a:r>
              <a:rPr kumimoji="0" lang="en-US" altLang="en-US" sz="1800" b="0" i="0" u="none" strike="noStrike" cap="none" normalizeH="0" baseline="0" dirty="0">
                <a:ln>
                  <a:noFill/>
                </a:ln>
                <a:solidFill>
                  <a:schemeClr val="tx1"/>
                </a:solidFill>
                <a:effectLst/>
                <a:latin typeface="Arial" panose="020B0604020202020204" pitchFamily="34" charset="0"/>
              </a:rPr>
              <a:t> real layers that come pre-built for us from </a:t>
            </a:r>
            <a:r>
              <a:rPr kumimoji="0" lang="en-US" altLang="en-US" sz="1600" b="0" i="0" u="none" strike="noStrike" cap="none" normalizeH="0" baseline="0" dirty="0" err="1">
                <a:ln>
                  <a:noFill/>
                </a:ln>
                <a:solidFill>
                  <a:schemeClr val="tx1"/>
                </a:solidFill>
                <a:effectLst/>
                <a:latin typeface="Arial" panose="020B0604020202020204" pitchFamily="34" charset="0"/>
              </a:rPr>
              <a:t>PyTorch's</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Unicode MS"/>
              </a:rPr>
              <a:t>nn</a:t>
            </a:r>
            <a:r>
              <a:rPr kumimoji="0" lang="en-US" altLang="en-US" sz="1600" b="0" i="0" u="none" strike="noStrike" cap="none" normalizeH="0" baseline="0" dirty="0">
                <a:ln>
                  <a:noFill/>
                </a:ln>
                <a:solidFill>
                  <a:schemeClr val="tx1"/>
                </a:solidFill>
                <a:effectLst/>
              </a:rPr>
              <a:t> library</a:t>
            </a:r>
            <a:r>
              <a:rPr kumimoji="0" lang="en-US" altLang="en-US" sz="800" b="0" i="0" u="none" strike="noStrike" cap="none" normalizeH="0" baseline="0" dirty="0">
                <a:ln>
                  <a:noFill/>
                </a:ln>
                <a:solidFill>
                  <a:schemeClr val="tx1"/>
                </a:solidFill>
                <a:effectLst/>
              </a:rPr>
              <a:t>.</a:t>
            </a:r>
          </a:p>
          <a:p>
            <a:pPr defTabSz="914400" eaLnBrk="0" fontAlgn="base" hangingPunct="0">
              <a:spcBef>
                <a:spcPct val="0"/>
              </a:spcBef>
              <a:spcAft>
                <a:spcPct val="0"/>
              </a:spcAft>
              <a:buClrTx/>
            </a:pPr>
            <a:r>
              <a:rPr kumimoji="0" lang="en-US" altLang="en-US" sz="1600" b="0" i="0" u="none" strike="noStrike" cap="none" normalizeH="0" baseline="0" dirty="0">
                <a:ln>
                  <a:noFill/>
                </a:ln>
                <a:solidFill>
                  <a:schemeClr val="tx1"/>
                </a:solidFill>
                <a:effectLst/>
              </a:rPr>
              <a:t> We’re building a CNN, so the two types of layers we'll use are linear layers and convolutional layers. </a:t>
            </a:r>
          </a:p>
          <a:p>
            <a:pPr defTabSz="914400" eaLnBrk="0" fontAlgn="base" hangingPunct="0">
              <a:spcBef>
                <a:spcPct val="0"/>
              </a:spcBef>
              <a:spcAft>
                <a:spcPct val="0"/>
              </a:spcAft>
              <a:buClrTx/>
            </a:pPr>
            <a:endParaRPr lang="en-US" altLang="en-US" sz="1600" dirty="0">
              <a:solidFill>
                <a:schemeClr val="tx1"/>
              </a:solidFill>
            </a:endParaRPr>
          </a:p>
          <a:p>
            <a:pPr marL="0" indent="0" defTabSz="914400" eaLnBrk="0" fontAlgn="base" hangingPunct="0">
              <a:spcBef>
                <a:spcPct val="0"/>
              </a:spcBef>
              <a:spcAft>
                <a:spcPct val="0"/>
              </a:spcAft>
              <a:buClrTx/>
              <a:buNone/>
            </a:pPr>
            <a:r>
              <a:rPr kumimoji="0" lang="en-US" altLang="en-US" sz="1600" b="1" i="0" u="none" strike="noStrike" cap="none" normalizeH="0" baseline="0" dirty="0">
                <a:ln>
                  <a:noFill/>
                </a:ln>
                <a:solidFill>
                  <a:schemeClr val="tx1"/>
                </a:solidFill>
                <a:effectLst/>
              </a:rPr>
              <a:t>Code Sample</a:t>
            </a:r>
          </a:p>
          <a:p>
            <a:pPr defTabSz="914400" eaLnBrk="0" fontAlgn="base" hangingPunct="0">
              <a:spcBef>
                <a:spcPct val="0"/>
              </a:spcBef>
              <a:spcAft>
                <a:spcPct val="0"/>
              </a:spcAft>
              <a:buClrTx/>
            </a:pPr>
            <a:endParaRPr kumimoji="0" lang="en-US" altLang="en-US" sz="1600" b="1" i="0" u="none" strike="noStrike" cap="none" normalizeH="0" baseline="0" dirty="0">
              <a:ln>
                <a:noFill/>
              </a:ln>
              <a:solidFill>
                <a:schemeClr val="tx1"/>
              </a:solidFill>
              <a:effectLst/>
            </a:endParaRPr>
          </a:p>
          <a:p>
            <a:pPr marL="0" lvl="0" indent="0" defTabSz="914400" eaLnBrk="0" fontAlgn="base" hangingPunct="0">
              <a:spcBef>
                <a:spcPct val="0"/>
              </a:spcBef>
              <a:spcAft>
                <a:spcPct val="0"/>
              </a:spcAft>
              <a:buClrTx/>
              <a:buNone/>
            </a:pPr>
            <a:r>
              <a:rPr lang="en-US" altLang="en-US" sz="1600" b="1" dirty="0">
                <a:solidFill>
                  <a:schemeClr val="tx1"/>
                </a:solidFill>
                <a:latin typeface="Arial" panose="020B0604020202020204" pitchFamily="34" charset="0"/>
              </a:rPr>
              <a:t>class Network(</a:t>
            </a:r>
            <a:r>
              <a:rPr lang="en-US" altLang="en-US" sz="1600" b="1" dirty="0" err="1">
                <a:solidFill>
                  <a:schemeClr val="tx1"/>
                </a:solidFill>
                <a:latin typeface="Arial" panose="020B0604020202020204" pitchFamily="34" charset="0"/>
              </a:rPr>
              <a:t>nn.Module</a:t>
            </a:r>
            <a:r>
              <a:rPr lang="en-US" altLang="en-US" sz="1600" b="1" dirty="0">
                <a:solidFill>
                  <a:schemeClr val="tx1"/>
                </a:solidFill>
                <a:latin typeface="Arial" panose="020B0604020202020204" pitchFamily="34" charset="0"/>
              </a:rPr>
              <a:t>):</a:t>
            </a:r>
          </a:p>
          <a:p>
            <a:pPr marL="0" lvl="0" indent="0" defTabSz="914400" eaLnBrk="0" fontAlgn="base" hangingPunct="0">
              <a:spcBef>
                <a:spcPct val="0"/>
              </a:spcBef>
              <a:spcAft>
                <a:spcPct val="0"/>
              </a:spcAft>
              <a:buClrTx/>
              <a:buNone/>
            </a:pPr>
            <a:r>
              <a:rPr lang="en-US" altLang="en-US" sz="1600" b="1" dirty="0">
                <a:solidFill>
                  <a:schemeClr val="tx1"/>
                </a:solidFill>
                <a:latin typeface="Arial" panose="020B0604020202020204" pitchFamily="34" charset="0"/>
              </a:rPr>
              <a:t>    def __</a:t>
            </a:r>
            <a:r>
              <a:rPr lang="en-US" altLang="en-US" sz="1600" b="1" dirty="0" err="1">
                <a:solidFill>
                  <a:schemeClr val="tx1"/>
                </a:solidFill>
                <a:latin typeface="Arial" panose="020B0604020202020204" pitchFamily="34" charset="0"/>
              </a:rPr>
              <a:t>init</a:t>
            </a:r>
            <a:r>
              <a:rPr lang="en-US" altLang="en-US" sz="1600" b="1" dirty="0">
                <a:solidFill>
                  <a:schemeClr val="tx1"/>
                </a:solidFill>
                <a:latin typeface="Arial" panose="020B0604020202020204" pitchFamily="34" charset="0"/>
              </a:rPr>
              <a:t>__(self):</a:t>
            </a:r>
          </a:p>
          <a:p>
            <a:pPr marL="0" lvl="0" indent="0" defTabSz="914400" eaLnBrk="0" fontAlgn="base" hangingPunct="0">
              <a:spcBef>
                <a:spcPct val="0"/>
              </a:spcBef>
              <a:spcAft>
                <a:spcPct val="0"/>
              </a:spcAft>
              <a:buClrTx/>
              <a:buNone/>
            </a:pPr>
            <a:r>
              <a:rPr lang="en-US" altLang="en-US" sz="1600" b="1" dirty="0">
                <a:solidFill>
                  <a:schemeClr val="tx1"/>
                </a:solidFill>
                <a:latin typeface="Arial" panose="020B0604020202020204" pitchFamily="34" charset="0"/>
              </a:rPr>
              <a:t>        super(Network, self).__</a:t>
            </a:r>
            <a:r>
              <a:rPr lang="en-US" altLang="en-US" sz="1600" b="1" dirty="0" err="1">
                <a:solidFill>
                  <a:schemeClr val="tx1"/>
                </a:solidFill>
                <a:latin typeface="Arial" panose="020B0604020202020204" pitchFamily="34" charset="0"/>
              </a:rPr>
              <a:t>init</a:t>
            </a:r>
            <a:r>
              <a:rPr lang="en-US" altLang="en-US" sz="1600" b="1" dirty="0">
                <a:solidFill>
                  <a:schemeClr val="tx1"/>
                </a:solidFill>
                <a:latin typeface="Arial" panose="020B0604020202020204" pitchFamily="34" charset="0"/>
              </a:rPr>
              <a:t>__()</a:t>
            </a:r>
          </a:p>
          <a:p>
            <a:pPr marL="0" lvl="0" indent="0" defTabSz="914400" eaLnBrk="0" fontAlgn="base" hangingPunct="0">
              <a:spcBef>
                <a:spcPct val="0"/>
              </a:spcBef>
              <a:spcAft>
                <a:spcPct val="0"/>
              </a:spcAft>
              <a:buClrTx/>
              <a:buNone/>
            </a:pPr>
            <a:r>
              <a:rPr lang="en-US" altLang="en-US" sz="1600" b="1" dirty="0">
                <a:solidFill>
                  <a:schemeClr val="tx1"/>
                </a:solidFill>
                <a:latin typeface="Arial" panose="020B0604020202020204" pitchFamily="34" charset="0"/>
              </a:rPr>
              <a:t>        self.conv1 = nn.Conv2d(</a:t>
            </a:r>
            <a:r>
              <a:rPr lang="en-US" altLang="en-US" sz="1600" b="1" dirty="0" err="1">
                <a:solidFill>
                  <a:schemeClr val="tx1"/>
                </a:solidFill>
                <a:latin typeface="Arial" panose="020B0604020202020204" pitchFamily="34" charset="0"/>
              </a:rPr>
              <a:t>in_channels</a:t>
            </a:r>
            <a:r>
              <a:rPr lang="en-US" altLang="en-US" sz="1600" b="1" dirty="0">
                <a:solidFill>
                  <a:schemeClr val="tx1"/>
                </a:solidFill>
                <a:latin typeface="Arial" panose="020B0604020202020204" pitchFamily="34" charset="0"/>
              </a:rPr>
              <a:t>=1, </a:t>
            </a:r>
            <a:r>
              <a:rPr lang="en-US" altLang="en-US" sz="1600" b="1" dirty="0" err="1">
                <a:solidFill>
                  <a:schemeClr val="tx1"/>
                </a:solidFill>
                <a:latin typeface="Arial" panose="020B0604020202020204" pitchFamily="34" charset="0"/>
              </a:rPr>
              <a:t>out_channels</a:t>
            </a:r>
            <a:r>
              <a:rPr lang="en-US" altLang="en-US" sz="1600" b="1" dirty="0">
                <a:solidFill>
                  <a:schemeClr val="tx1"/>
                </a:solidFill>
                <a:latin typeface="Arial" panose="020B0604020202020204" pitchFamily="34" charset="0"/>
              </a:rPr>
              <a:t>=6, </a:t>
            </a:r>
            <a:r>
              <a:rPr lang="en-US" altLang="en-US" sz="1600" b="1" dirty="0" err="1">
                <a:solidFill>
                  <a:schemeClr val="tx1"/>
                </a:solidFill>
                <a:latin typeface="Arial" panose="020B0604020202020204" pitchFamily="34" charset="0"/>
              </a:rPr>
              <a:t>kernel_size</a:t>
            </a:r>
            <a:r>
              <a:rPr lang="en-US" altLang="en-US" sz="1600" b="1" dirty="0">
                <a:solidFill>
                  <a:schemeClr val="tx1"/>
                </a:solidFill>
                <a:latin typeface="Arial" panose="020B0604020202020204" pitchFamily="34" charset="0"/>
              </a:rPr>
              <a:t>=5)</a:t>
            </a:r>
          </a:p>
          <a:p>
            <a:pPr marL="0" lvl="0" indent="0" defTabSz="914400" eaLnBrk="0" fontAlgn="base" hangingPunct="0">
              <a:spcBef>
                <a:spcPct val="0"/>
              </a:spcBef>
              <a:spcAft>
                <a:spcPct val="0"/>
              </a:spcAft>
              <a:buClrTx/>
              <a:buNone/>
            </a:pPr>
            <a:r>
              <a:rPr lang="en-US" altLang="en-US" sz="1600" b="1" dirty="0">
                <a:solidFill>
                  <a:schemeClr val="tx1"/>
                </a:solidFill>
                <a:latin typeface="Arial" panose="020B0604020202020204" pitchFamily="34" charset="0"/>
              </a:rPr>
              <a:t>        self.conv2 = nn.Conv2d(</a:t>
            </a:r>
            <a:r>
              <a:rPr lang="en-US" altLang="en-US" sz="1600" b="1" dirty="0" err="1">
                <a:solidFill>
                  <a:schemeClr val="tx1"/>
                </a:solidFill>
                <a:latin typeface="Arial" panose="020B0604020202020204" pitchFamily="34" charset="0"/>
              </a:rPr>
              <a:t>in_channels</a:t>
            </a:r>
            <a:r>
              <a:rPr lang="en-US" altLang="en-US" sz="1600" b="1" dirty="0">
                <a:solidFill>
                  <a:schemeClr val="tx1"/>
                </a:solidFill>
                <a:latin typeface="Arial" panose="020B0604020202020204" pitchFamily="34" charset="0"/>
              </a:rPr>
              <a:t>=6, </a:t>
            </a:r>
            <a:r>
              <a:rPr lang="en-US" altLang="en-US" sz="1600" b="1" dirty="0" err="1">
                <a:solidFill>
                  <a:schemeClr val="tx1"/>
                </a:solidFill>
                <a:latin typeface="Arial" panose="020B0604020202020204" pitchFamily="34" charset="0"/>
              </a:rPr>
              <a:t>out_channels</a:t>
            </a:r>
            <a:r>
              <a:rPr lang="en-US" altLang="en-US" sz="1600" b="1" dirty="0">
                <a:solidFill>
                  <a:schemeClr val="tx1"/>
                </a:solidFill>
                <a:latin typeface="Arial" panose="020B0604020202020204" pitchFamily="34" charset="0"/>
              </a:rPr>
              <a:t>=12, </a:t>
            </a:r>
            <a:r>
              <a:rPr lang="en-US" altLang="en-US" sz="1600" b="1" dirty="0" err="1">
                <a:solidFill>
                  <a:schemeClr val="tx1"/>
                </a:solidFill>
                <a:latin typeface="Arial" panose="020B0604020202020204" pitchFamily="34" charset="0"/>
              </a:rPr>
              <a:t>kernel_size</a:t>
            </a:r>
            <a:r>
              <a:rPr lang="en-US" altLang="en-US" sz="1600" b="1" dirty="0">
                <a:solidFill>
                  <a:schemeClr val="tx1"/>
                </a:solidFill>
                <a:latin typeface="Arial" panose="020B0604020202020204" pitchFamily="34" charset="0"/>
              </a:rPr>
              <a:t>=5)</a:t>
            </a:r>
          </a:p>
          <a:p>
            <a:pPr marL="0" lvl="0" indent="0" defTabSz="914400" eaLnBrk="0" fontAlgn="base" hangingPunct="0">
              <a:spcBef>
                <a:spcPct val="0"/>
              </a:spcBef>
              <a:spcAft>
                <a:spcPct val="0"/>
              </a:spcAft>
              <a:buClrTx/>
              <a:buNone/>
            </a:pPr>
            <a:r>
              <a:rPr lang="en-US" altLang="en-US" sz="1600" b="1" dirty="0">
                <a:solidFill>
                  <a:schemeClr val="tx1"/>
                </a:solidFill>
                <a:latin typeface="Arial" panose="020B0604020202020204" pitchFamily="34" charset="0"/>
              </a:rPr>
              <a:t>        </a:t>
            </a:r>
          </a:p>
          <a:p>
            <a:pPr marL="0" lvl="0" indent="0" defTabSz="914400" eaLnBrk="0" fontAlgn="base" hangingPunct="0">
              <a:spcBef>
                <a:spcPct val="0"/>
              </a:spcBef>
              <a:spcAft>
                <a:spcPct val="0"/>
              </a:spcAft>
              <a:buClrTx/>
              <a:buNone/>
            </a:pPr>
            <a:r>
              <a:rPr lang="en-US" altLang="en-US" sz="1600" b="1" dirty="0">
                <a:solidFill>
                  <a:schemeClr val="tx1"/>
                </a:solidFill>
                <a:latin typeface="Arial" panose="020B0604020202020204" pitchFamily="34" charset="0"/>
              </a:rPr>
              <a:t>        self.fc1 = </a:t>
            </a:r>
            <a:r>
              <a:rPr lang="en-US" altLang="en-US" sz="1600" b="1" dirty="0" err="1">
                <a:solidFill>
                  <a:schemeClr val="tx1"/>
                </a:solidFill>
                <a:latin typeface="Arial" panose="020B0604020202020204" pitchFamily="34" charset="0"/>
              </a:rPr>
              <a:t>nn.Linear</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in_features</a:t>
            </a:r>
            <a:r>
              <a:rPr lang="en-US" altLang="en-US" sz="1600" b="1" dirty="0">
                <a:solidFill>
                  <a:schemeClr val="tx1"/>
                </a:solidFill>
                <a:latin typeface="Arial" panose="020B0604020202020204" pitchFamily="34" charset="0"/>
              </a:rPr>
              <a:t>=12 * 4 * 4, </a:t>
            </a:r>
            <a:r>
              <a:rPr lang="en-US" altLang="en-US" sz="1600" b="1" dirty="0" err="1">
                <a:solidFill>
                  <a:schemeClr val="tx1"/>
                </a:solidFill>
                <a:latin typeface="Arial" panose="020B0604020202020204" pitchFamily="34" charset="0"/>
              </a:rPr>
              <a:t>out_features</a:t>
            </a:r>
            <a:r>
              <a:rPr lang="en-US" altLang="en-US" sz="1600" b="1" dirty="0">
                <a:solidFill>
                  <a:schemeClr val="tx1"/>
                </a:solidFill>
                <a:latin typeface="Arial" panose="020B0604020202020204" pitchFamily="34" charset="0"/>
              </a:rPr>
              <a:t>=120)</a:t>
            </a:r>
          </a:p>
          <a:p>
            <a:pPr marL="0" lvl="0" indent="0" defTabSz="914400" eaLnBrk="0" fontAlgn="base" hangingPunct="0">
              <a:spcBef>
                <a:spcPct val="0"/>
              </a:spcBef>
              <a:spcAft>
                <a:spcPct val="0"/>
              </a:spcAft>
              <a:buClrTx/>
              <a:buNone/>
            </a:pPr>
            <a:r>
              <a:rPr lang="en-US" altLang="en-US" sz="1600" b="1" dirty="0">
                <a:solidFill>
                  <a:schemeClr val="tx1"/>
                </a:solidFill>
                <a:latin typeface="Arial" panose="020B0604020202020204" pitchFamily="34" charset="0"/>
              </a:rPr>
              <a:t>        self.fc2 = </a:t>
            </a:r>
            <a:r>
              <a:rPr lang="en-US" altLang="en-US" sz="1600" b="1" dirty="0" err="1">
                <a:solidFill>
                  <a:schemeClr val="tx1"/>
                </a:solidFill>
                <a:latin typeface="Arial" panose="020B0604020202020204" pitchFamily="34" charset="0"/>
              </a:rPr>
              <a:t>nn.Linear</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in_features</a:t>
            </a:r>
            <a:r>
              <a:rPr lang="en-US" altLang="en-US" sz="1600" b="1" dirty="0">
                <a:solidFill>
                  <a:schemeClr val="tx1"/>
                </a:solidFill>
                <a:latin typeface="Arial" panose="020B0604020202020204" pitchFamily="34" charset="0"/>
              </a:rPr>
              <a:t>=120, </a:t>
            </a:r>
            <a:r>
              <a:rPr lang="en-US" altLang="en-US" sz="1600" b="1" dirty="0" err="1">
                <a:solidFill>
                  <a:schemeClr val="tx1"/>
                </a:solidFill>
                <a:latin typeface="Arial" panose="020B0604020202020204" pitchFamily="34" charset="0"/>
              </a:rPr>
              <a:t>out_features</a:t>
            </a:r>
            <a:r>
              <a:rPr lang="en-US" altLang="en-US" sz="1600" b="1" dirty="0">
                <a:solidFill>
                  <a:schemeClr val="tx1"/>
                </a:solidFill>
                <a:latin typeface="Arial" panose="020B0604020202020204" pitchFamily="34" charset="0"/>
              </a:rPr>
              <a:t>=60)</a:t>
            </a:r>
          </a:p>
          <a:p>
            <a:pPr marL="0" lvl="0" indent="0" defTabSz="914400" eaLnBrk="0" fontAlgn="base" hangingPunct="0">
              <a:spcBef>
                <a:spcPct val="0"/>
              </a:spcBef>
              <a:spcAft>
                <a:spcPct val="0"/>
              </a:spcAft>
              <a:buClrTx/>
              <a:buNone/>
            </a:pPr>
            <a:r>
              <a:rPr lang="en-US" altLang="en-US" sz="1600" b="1" dirty="0">
                <a:solidFill>
                  <a:schemeClr val="tx1"/>
                </a:solidFill>
                <a:latin typeface="Arial" panose="020B0604020202020204" pitchFamily="34" charset="0"/>
              </a:rPr>
              <a:t>        </a:t>
            </a:r>
            <a:r>
              <a:rPr lang="en-US" altLang="en-US" sz="1600" b="1" dirty="0" err="1">
                <a:solidFill>
                  <a:schemeClr val="tx1"/>
                </a:solidFill>
                <a:latin typeface="Arial" panose="020B0604020202020204" pitchFamily="34" charset="0"/>
              </a:rPr>
              <a:t>self.out</a:t>
            </a:r>
            <a:r>
              <a:rPr lang="en-US" altLang="en-US" sz="1600" b="1" dirty="0">
                <a:solidFill>
                  <a:schemeClr val="tx1"/>
                </a:solidFill>
                <a:latin typeface="Arial" panose="020B0604020202020204" pitchFamily="34" charset="0"/>
              </a:rPr>
              <a:t> = </a:t>
            </a:r>
            <a:r>
              <a:rPr lang="en-US" altLang="en-US" sz="1600" b="1" dirty="0" err="1">
                <a:solidFill>
                  <a:schemeClr val="tx1"/>
                </a:solidFill>
                <a:latin typeface="Arial" panose="020B0604020202020204" pitchFamily="34" charset="0"/>
              </a:rPr>
              <a:t>nn.Linear</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in_features</a:t>
            </a:r>
            <a:r>
              <a:rPr lang="en-US" altLang="en-US" sz="1600" b="1" dirty="0">
                <a:solidFill>
                  <a:schemeClr val="tx1"/>
                </a:solidFill>
                <a:latin typeface="Arial" panose="020B0604020202020204" pitchFamily="34" charset="0"/>
              </a:rPr>
              <a:t>=60, </a:t>
            </a:r>
            <a:r>
              <a:rPr lang="en-US" altLang="en-US" sz="1600" b="1" dirty="0" err="1">
                <a:solidFill>
                  <a:schemeClr val="tx1"/>
                </a:solidFill>
                <a:latin typeface="Arial" panose="020B0604020202020204" pitchFamily="34" charset="0"/>
              </a:rPr>
              <a:t>out_features</a:t>
            </a:r>
            <a:r>
              <a:rPr lang="en-US" altLang="en-US" sz="1600" b="1" dirty="0">
                <a:solidFill>
                  <a:schemeClr val="tx1"/>
                </a:solidFill>
                <a:latin typeface="Arial" panose="020B0604020202020204" pitchFamily="34" charset="0"/>
              </a:rPr>
              <a:t>=10)</a:t>
            </a:r>
          </a:p>
          <a:p>
            <a:pPr marL="0" lvl="0" indent="0" defTabSz="914400" eaLnBrk="0" fontAlgn="base" hangingPunct="0">
              <a:spcBef>
                <a:spcPct val="0"/>
              </a:spcBef>
              <a:spcAft>
                <a:spcPct val="0"/>
              </a:spcAft>
              <a:buClrTx/>
              <a:buNone/>
            </a:pPr>
            <a:r>
              <a:rPr lang="en-US" altLang="en-US" sz="1600" b="1" dirty="0">
                <a:solidFill>
                  <a:schemeClr val="tx1"/>
                </a:solidFill>
                <a:latin typeface="Arial" panose="020B0604020202020204" pitchFamily="34" charset="0"/>
              </a:rPr>
              <a:t>        </a:t>
            </a:r>
          </a:p>
          <a:p>
            <a:pPr marL="0" lvl="0" indent="0" defTabSz="914400" eaLnBrk="0" fontAlgn="base" hangingPunct="0">
              <a:spcBef>
                <a:spcPct val="0"/>
              </a:spcBef>
              <a:spcAft>
                <a:spcPct val="0"/>
              </a:spcAft>
              <a:buClrTx/>
              <a:buNone/>
            </a:pPr>
            <a:r>
              <a:rPr lang="en-US" altLang="en-US" sz="1600" b="1" dirty="0">
                <a:solidFill>
                  <a:schemeClr val="tx1"/>
                </a:solidFill>
                <a:latin typeface="Arial" panose="020B0604020202020204" pitchFamily="34" charset="0"/>
              </a:rPr>
              <a:t>    def forward(self, t):</a:t>
            </a:r>
          </a:p>
          <a:p>
            <a:pPr marL="0" lvl="0" indent="0" defTabSz="914400" eaLnBrk="0" fontAlgn="base" hangingPunct="0">
              <a:spcBef>
                <a:spcPct val="0"/>
              </a:spcBef>
              <a:spcAft>
                <a:spcPct val="0"/>
              </a:spcAft>
              <a:buClrTx/>
              <a:buNone/>
            </a:pPr>
            <a:r>
              <a:rPr lang="en-US" altLang="en-US" sz="1600" b="1" dirty="0">
                <a:solidFill>
                  <a:schemeClr val="tx1"/>
                </a:solidFill>
                <a:latin typeface="Arial" panose="020B0604020202020204" pitchFamily="34" charset="0"/>
              </a:rPr>
              <a:t>        # implement the forward pass</a:t>
            </a:r>
          </a:p>
          <a:p>
            <a:pPr marL="0" lvl="0" indent="0" defTabSz="914400" eaLnBrk="0" fontAlgn="base" hangingPunct="0">
              <a:spcBef>
                <a:spcPct val="0"/>
              </a:spcBef>
              <a:spcAft>
                <a:spcPct val="0"/>
              </a:spcAft>
              <a:buClrTx/>
              <a:buNone/>
            </a:pPr>
            <a:r>
              <a:rPr lang="en-US" altLang="en-US" sz="1600" b="1" dirty="0">
                <a:solidFill>
                  <a:schemeClr val="tx1"/>
                </a:solidFill>
                <a:latin typeface="Arial" panose="020B0604020202020204" pitchFamily="34" charset="0"/>
              </a:rPr>
              <a:t>        return t</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74513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0731-4D6B-42E7-BC3E-35E607D01776}"/>
              </a:ext>
            </a:extLst>
          </p:cNvPr>
          <p:cNvSpPr>
            <a:spLocks noGrp="1"/>
          </p:cNvSpPr>
          <p:nvPr>
            <p:ph type="title"/>
          </p:nvPr>
        </p:nvSpPr>
        <p:spPr>
          <a:xfrm>
            <a:off x="2592925" y="624110"/>
            <a:ext cx="8911687" cy="636519"/>
          </a:xfrm>
        </p:spPr>
        <p:txBody>
          <a:bodyPr>
            <a:normAutofit fontScale="90000"/>
          </a:bodyPr>
          <a:lstStyle/>
          <a:p>
            <a:r>
              <a:rPr lang="en-US" dirty="0"/>
              <a:t>Citation</a:t>
            </a:r>
          </a:p>
        </p:txBody>
      </p:sp>
      <p:sp>
        <p:nvSpPr>
          <p:cNvPr id="3" name="Content Placeholder 2">
            <a:extLst>
              <a:ext uri="{FF2B5EF4-FFF2-40B4-BE49-F238E27FC236}">
                <a16:creationId xmlns:a16="http://schemas.microsoft.com/office/drawing/2014/main" id="{92445008-A3AB-4D97-97B3-387CFD954577}"/>
              </a:ext>
            </a:extLst>
          </p:cNvPr>
          <p:cNvSpPr>
            <a:spLocks noGrp="1"/>
          </p:cNvSpPr>
          <p:nvPr>
            <p:ph idx="1"/>
          </p:nvPr>
        </p:nvSpPr>
        <p:spPr>
          <a:xfrm>
            <a:off x="1651247" y="1464816"/>
            <a:ext cx="9853365" cy="4769074"/>
          </a:xfrm>
        </p:spPr>
        <p:txBody>
          <a:bodyPr>
            <a:normAutofit fontScale="92500" lnSpcReduction="10000"/>
          </a:bodyPr>
          <a:lstStyle/>
          <a:p>
            <a:endParaRPr lang="en-US" dirty="0"/>
          </a:p>
          <a:p>
            <a:r>
              <a:rPr lang="en-US" dirty="0"/>
              <a:t>Ellinger, Barry Kristian; An Object-Oriented Approach to Neural Network; </a:t>
            </a:r>
            <a:r>
              <a:rPr lang="en-US" dirty="0">
                <a:hlinkClick r:id="rId2"/>
              </a:rPr>
              <a:t>https://pdfs.semanticscholar.org/e582/181b2b722e00f6db92f2f64a1f5b7713dc37.pdf</a:t>
            </a:r>
            <a:endParaRPr lang="en-US" dirty="0"/>
          </a:p>
          <a:p>
            <a:r>
              <a:rPr lang="en-US" dirty="0" err="1"/>
              <a:t>Vasilev</a:t>
            </a:r>
            <a:r>
              <a:rPr lang="en-US" dirty="0"/>
              <a:t> Ivan et.al. ; Python Deep Learning </a:t>
            </a:r>
          </a:p>
          <a:p>
            <a:r>
              <a:rPr lang="en-US" dirty="0" err="1"/>
              <a:t>Tianqi</a:t>
            </a:r>
            <a:r>
              <a:rPr lang="en-US" dirty="0"/>
              <a:t> Chen et.al.; </a:t>
            </a:r>
            <a:r>
              <a:rPr lang="en-US" dirty="0" err="1"/>
              <a:t>MXNet</a:t>
            </a:r>
            <a:r>
              <a:rPr lang="en-US" dirty="0"/>
              <a:t>: A Flexible and Efficient Machine </a:t>
            </a:r>
            <a:r>
              <a:rPr lang="en-US" dirty="0" err="1"/>
              <a:t>LearningLibrary</a:t>
            </a:r>
            <a:r>
              <a:rPr lang="en-US" dirty="0"/>
              <a:t> for Heterogeneous Distributed Systems; </a:t>
            </a:r>
            <a:r>
              <a:rPr lang="en-US" dirty="0">
                <a:hlinkClick r:id="rId3"/>
              </a:rPr>
              <a:t>https://www.cs.cmu.edu/~muli/file/mxnet-learning-sys.pdf</a:t>
            </a:r>
            <a:endParaRPr lang="en-US" dirty="0"/>
          </a:p>
          <a:p>
            <a:r>
              <a:rPr lang="en-US" dirty="0"/>
              <a:t>Abadi, Martín,; TensorFlow: A System for Large-Scale Machine Learning; </a:t>
            </a:r>
            <a:r>
              <a:rPr lang="en-US" dirty="0">
                <a:hlinkClick r:id="rId4"/>
              </a:rPr>
              <a:t>https://www.usenix.org/system/files/conference/osdi16/osdi16-abadi.pdf</a:t>
            </a:r>
            <a:endParaRPr lang="en-US" dirty="0"/>
          </a:p>
          <a:p>
            <a:r>
              <a:rPr lang="en-US" dirty="0" err="1"/>
              <a:t>Lerer</a:t>
            </a:r>
            <a:r>
              <a:rPr lang="en-US" dirty="0"/>
              <a:t> Adam et.al., </a:t>
            </a:r>
            <a:r>
              <a:rPr lang="en-US" dirty="0" err="1"/>
              <a:t>Pytorch-Biggraph</a:t>
            </a:r>
            <a:r>
              <a:rPr lang="en-US" dirty="0"/>
              <a:t>: A large scale graph embedding system </a:t>
            </a:r>
            <a:r>
              <a:rPr lang="en-US" dirty="0">
                <a:hlinkClick r:id="rId5"/>
              </a:rPr>
              <a:t>https://www.sysml.cc/doc/2019/71.pdf</a:t>
            </a:r>
            <a:endParaRPr lang="en-US" dirty="0"/>
          </a:p>
          <a:p>
            <a:r>
              <a:rPr lang="en-US" dirty="0"/>
              <a:t> Liao, </a:t>
            </a:r>
            <a:r>
              <a:rPr lang="en-US" dirty="0" err="1"/>
              <a:t>Qianli</a:t>
            </a:r>
            <a:r>
              <a:rPr lang="en-US" dirty="0"/>
              <a:t> ; Object Oriented Deep Learning; </a:t>
            </a:r>
            <a:r>
              <a:rPr lang="en-US" dirty="0">
                <a:hlinkClick r:id="rId6"/>
              </a:rPr>
              <a:t>https://dspace.mit.edu/bitstream/handle/1721.1/112103/CBMM-Memo-070.pdf?sequence=1</a:t>
            </a:r>
            <a:endParaRPr lang="en-US" dirty="0"/>
          </a:p>
          <a:p>
            <a:r>
              <a:rPr lang="en-US" dirty="0"/>
              <a:t>Deep Learning with </a:t>
            </a:r>
            <a:r>
              <a:rPr lang="en-US" dirty="0" err="1"/>
              <a:t>PyTorch</a:t>
            </a:r>
            <a:r>
              <a:rPr lang="en-US" dirty="0"/>
              <a:t>: A practical approach to building neural network models using </a:t>
            </a:r>
            <a:r>
              <a:rPr lang="en-US" dirty="0" err="1"/>
              <a:t>PyTorch</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511534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1DF99-77FB-4604-9209-4CCDA2EB0C12}"/>
              </a:ext>
            </a:extLst>
          </p:cNvPr>
          <p:cNvSpPr>
            <a:spLocks noGrp="1"/>
          </p:cNvSpPr>
          <p:nvPr>
            <p:ph type="title"/>
          </p:nvPr>
        </p:nvSpPr>
        <p:spPr>
          <a:xfrm>
            <a:off x="1873189" y="624110"/>
            <a:ext cx="9631424" cy="1280890"/>
          </a:xfrm>
        </p:spPr>
        <p:txBody>
          <a:bodyPr/>
          <a:lstStyle/>
          <a:p>
            <a:r>
              <a:rPr lang="en-US" dirty="0"/>
              <a:t>Citation </a:t>
            </a:r>
          </a:p>
        </p:txBody>
      </p:sp>
      <p:sp>
        <p:nvSpPr>
          <p:cNvPr id="3" name="Content Placeholder 2">
            <a:extLst>
              <a:ext uri="{FF2B5EF4-FFF2-40B4-BE49-F238E27FC236}">
                <a16:creationId xmlns:a16="http://schemas.microsoft.com/office/drawing/2014/main" id="{525CC7A6-BE8E-4F00-A70A-43BB93F09FA6}"/>
              </a:ext>
            </a:extLst>
          </p:cNvPr>
          <p:cNvSpPr>
            <a:spLocks noGrp="1"/>
          </p:cNvSpPr>
          <p:nvPr>
            <p:ph idx="1"/>
          </p:nvPr>
        </p:nvSpPr>
        <p:spPr>
          <a:xfrm>
            <a:off x="1615736" y="1384917"/>
            <a:ext cx="9888876" cy="4526305"/>
          </a:xfrm>
        </p:spPr>
        <p:txBody>
          <a:bodyPr/>
          <a:lstStyle/>
          <a:p>
            <a:r>
              <a:rPr lang="en-US" dirty="0"/>
              <a:t>Bradbury, James </a:t>
            </a:r>
            <a:r>
              <a:rPr lang="en-US" dirty="0" err="1"/>
              <a:t>et,al</a:t>
            </a:r>
            <a:r>
              <a:rPr lang="en-US" dirty="0"/>
              <a:t>. ;Automatic Batching as a Compiler Pass in </a:t>
            </a:r>
            <a:r>
              <a:rPr lang="en-US" dirty="0" err="1"/>
              <a:t>PyTorch</a:t>
            </a:r>
            <a:r>
              <a:rPr lang="en-US" dirty="0"/>
              <a:t>; </a:t>
            </a:r>
            <a:r>
              <a:rPr lang="en-US" dirty="0">
                <a:hlinkClick r:id="rId2"/>
              </a:rPr>
              <a:t>http://learningsys.org/nips18/assets/papers/107CameraReadySubmissionMatchbox__LearningSys_Abstract_%20(2).pdf</a:t>
            </a:r>
            <a:endParaRPr lang="en-US" dirty="0">
              <a:hlinkClick r:id="rId3"/>
            </a:endParaRPr>
          </a:p>
          <a:p>
            <a:r>
              <a:rPr lang="en-US" dirty="0">
                <a:hlinkClick r:id="rId3"/>
              </a:rPr>
              <a:t>https://pytorch.org/features</a:t>
            </a:r>
            <a:endParaRPr lang="en-US" dirty="0"/>
          </a:p>
          <a:p>
            <a:r>
              <a:rPr lang="en-US" dirty="0">
                <a:hlinkClick r:id="rId4"/>
              </a:rPr>
              <a:t>https://pytorch.org/docs/stable/index.html</a:t>
            </a:r>
            <a:endParaRPr lang="en-US" dirty="0"/>
          </a:p>
          <a:p>
            <a:r>
              <a:rPr lang="en-US" dirty="0">
                <a:hlinkClick r:id="rId5"/>
              </a:rPr>
              <a:t>https://pytorch.org/blog/a-tour-of-pytorch-internals-1/</a:t>
            </a:r>
            <a:endParaRPr lang="en-US" dirty="0"/>
          </a:p>
          <a:p>
            <a:r>
              <a:rPr lang="en-US" dirty="0">
                <a:hlinkClick r:id="rId6"/>
              </a:rPr>
              <a:t>https://pytorch.org/blog/a-tour-of-pytorch-internals-2/</a:t>
            </a:r>
            <a:endParaRPr lang="en-US" dirty="0"/>
          </a:p>
          <a:p>
            <a:r>
              <a:rPr lang="en-US" dirty="0">
                <a:hlinkClick r:id="rId7"/>
              </a:rPr>
              <a:t>https://github.com/PyTorch/PyTorch/wiki</a:t>
            </a:r>
            <a:endParaRPr lang="en-US" dirty="0"/>
          </a:p>
          <a:p>
            <a:r>
              <a:rPr lang="en-US" dirty="0">
                <a:hlinkClick r:id="rId8"/>
              </a:rPr>
              <a:t>https://github.com/PyTorch/PyTorch/wiki/PyTorch-Data-Flow-and-Interface-Diagram</a:t>
            </a:r>
            <a:endParaRPr lang="en-US" dirty="0"/>
          </a:p>
          <a:p>
            <a:r>
              <a:rPr lang="en-US" dirty="0">
                <a:hlinkClick r:id="rId9"/>
              </a:rPr>
              <a:t>https://github.com/PyTorch/PyTorch/wiki/Code-review-values</a:t>
            </a:r>
            <a:endParaRPr lang="en-US" dirty="0"/>
          </a:p>
          <a:p>
            <a:r>
              <a:rPr lang="en-US" dirty="0">
                <a:hlinkClick r:id="rId10"/>
              </a:rPr>
              <a:t>https://docs.python.org/3.7/extending/index.html</a:t>
            </a:r>
            <a:endParaRPr lang="en-US" dirty="0"/>
          </a:p>
          <a:p>
            <a:endParaRPr lang="en-US" dirty="0"/>
          </a:p>
          <a:p>
            <a:endParaRPr lang="en-US" dirty="0"/>
          </a:p>
        </p:txBody>
      </p:sp>
    </p:spTree>
    <p:extLst>
      <p:ext uri="{BB962C8B-B14F-4D97-AF65-F5344CB8AC3E}">
        <p14:creationId xmlns:p14="http://schemas.microsoft.com/office/powerpoint/2010/main" val="1637500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BBB84-07DE-41DD-8167-10643168C8AB}"/>
              </a:ext>
            </a:extLst>
          </p:cNvPr>
          <p:cNvSpPr>
            <a:spLocks noGrp="1"/>
          </p:cNvSpPr>
          <p:nvPr>
            <p:ph type="title"/>
          </p:nvPr>
        </p:nvSpPr>
        <p:spPr>
          <a:xfrm>
            <a:off x="1506247" y="0"/>
            <a:ext cx="8911687" cy="556591"/>
          </a:xfrm>
        </p:spPr>
        <p:txBody>
          <a:bodyPr>
            <a:normAutofit fontScale="90000"/>
          </a:bodyPr>
          <a:lstStyle/>
          <a:p>
            <a:r>
              <a:rPr lang="en-IN" dirty="0"/>
              <a:t>Components of PyTorch:</a:t>
            </a:r>
          </a:p>
        </p:txBody>
      </p:sp>
      <p:graphicFrame>
        <p:nvGraphicFramePr>
          <p:cNvPr id="5" name="Content Placeholder 4">
            <a:extLst>
              <a:ext uri="{FF2B5EF4-FFF2-40B4-BE49-F238E27FC236}">
                <a16:creationId xmlns:a16="http://schemas.microsoft.com/office/drawing/2014/main" id="{A17D7CCD-C3FB-431A-9316-0BE43C9ED1C5}"/>
              </a:ext>
            </a:extLst>
          </p:cNvPr>
          <p:cNvGraphicFramePr>
            <a:graphicFrameLocks noGrp="1"/>
          </p:cNvGraphicFramePr>
          <p:nvPr>
            <p:ph idx="1"/>
            <p:extLst>
              <p:ext uri="{D42A27DB-BD31-4B8C-83A1-F6EECF244321}">
                <p14:modId xmlns:p14="http://schemas.microsoft.com/office/powerpoint/2010/main" val="650880516"/>
              </p:ext>
            </p:extLst>
          </p:nvPr>
        </p:nvGraphicFramePr>
        <p:xfrm>
          <a:off x="1603513" y="768627"/>
          <a:ext cx="10243930" cy="5837186"/>
        </p:xfrm>
        <a:graphic>
          <a:graphicData uri="http://schemas.openxmlformats.org/drawingml/2006/table">
            <a:tbl>
              <a:tblPr firstRow="1" bandRow="1">
                <a:tableStyleId>{5C22544A-7EE6-4342-B048-85BDC9FD1C3A}</a:tableStyleId>
              </a:tblPr>
              <a:tblGrid>
                <a:gridCol w="2747684">
                  <a:extLst>
                    <a:ext uri="{9D8B030D-6E8A-4147-A177-3AD203B41FA5}">
                      <a16:colId xmlns:a16="http://schemas.microsoft.com/office/drawing/2014/main" val="1165911914"/>
                    </a:ext>
                  </a:extLst>
                </a:gridCol>
                <a:gridCol w="7496246">
                  <a:extLst>
                    <a:ext uri="{9D8B030D-6E8A-4147-A177-3AD203B41FA5}">
                      <a16:colId xmlns:a16="http://schemas.microsoft.com/office/drawing/2014/main" val="1794252274"/>
                    </a:ext>
                  </a:extLst>
                </a:gridCol>
              </a:tblGrid>
              <a:tr h="749328">
                <a:tc>
                  <a:txBody>
                    <a:bodyPr/>
                    <a:lstStyle/>
                    <a:p>
                      <a:r>
                        <a:rPr lang="en-IN" dirty="0"/>
                        <a:t>Package</a:t>
                      </a:r>
                    </a:p>
                  </a:txBody>
                  <a:tcPr/>
                </a:tc>
                <a:tc>
                  <a:txBody>
                    <a:bodyPr/>
                    <a:lstStyle/>
                    <a:p>
                      <a:r>
                        <a:rPr lang="en-IN" dirty="0"/>
                        <a:t>Description</a:t>
                      </a:r>
                    </a:p>
                  </a:txBody>
                  <a:tcPr/>
                </a:tc>
                <a:extLst>
                  <a:ext uri="{0D108BD9-81ED-4DB2-BD59-A6C34878D82A}">
                    <a16:rowId xmlns:a16="http://schemas.microsoft.com/office/drawing/2014/main" val="150549393"/>
                  </a:ext>
                </a:extLst>
              </a:tr>
              <a:tr h="616806">
                <a:tc>
                  <a:txBody>
                    <a:bodyPr/>
                    <a:lstStyle/>
                    <a:p>
                      <a:r>
                        <a:rPr lang="en-IN" dirty="0"/>
                        <a:t>torch</a:t>
                      </a:r>
                    </a:p>
                  </a:txBody>
                  <a:tcPr/>
                </a:tc>
                <a:tc>
                  <a:txBody>
                    <a:bodyPr/>
                    <a:lstStyle/>
                    <a:p>
                      <a:r>
                        <a:rPr lang="en-IN" dirty="0"/>
                        <a:t>Top-level PyTorch package &amp; tensor library with GPU support</a:t>
                      </a:r>
                    </a:p>
                  </a:txBody>
                  <a:tcPr/>
                </a:tc>
                <a:extLst>
                  <a:ext uri="{0D108BD9-81ED-4DB2-BD59-A6C34878D82A}">
                    <a16:rowId xmlns:a16="http://schemas.microsoft.com/office/drawing/2014/main" val="1007971956"/>
                  </a:ext>
                </a:extLst>
              </a:tr>
              <a:tr h="695497">
                <a:tc>
                  <a:txBody>
                    <a:bodyPr/>
                    <a:lstStyle/>
                    <a:p>
                      <a:r>
                        <a:rPr lang="en-IN" dirty="0"/>
                        <a:t>torch.nn</a:t>
                      </a:r>
                    </a:p>
                  </a:txBody>
                  <a:tcPr/>
                </a:tc>
                <a:tc>
                  <a:txBody>
                    <a:bodyPr/>
                    <a:lstStyle/>
                    <a:p>
                      <a:r>
                        <a:rPr lang="en-IN" dirty="0"/>
                        <a:t>A sub package that contains modules &amp; extensible classes for building neural networks.</a:t>
                      </a:r>
                    </a:p>
                  </a:txBody>
                  <a:tcPr/>
                </a:tc>
                <a:extLst>
                  <a:ext uri="{0D108BD9-81ED-4DB2-BD59-A6C34878D82A}">
                    <a16:rowId xmlns:a16="http://schemas.microsoft.com/office/drawing/2014/main" val="4073376740"/>
                  </a:ext>
                </a:extLst>
              </a:tr>
              <a:tr h="695497">
                <a:tc>
                  <a:txBody>
                    <a:bodyPr/>
                    <a:lstStyle/>
                    <a:p>
                      <a:r>
                        <a:rPr lang="en-IN" dirty="0" err="1"/>
                        <a:t>torch.autograd</a:t>
                      </a:r>
                      <a:endParaRPr lang="en-IN" dirty="0"/>
                    </a:p>
                  </a:txBody>
                  <a:tcPr/>
                </a:tc>
                <a:tc>
                  <a:txBody>
                    <a:bodyPr/>
                    <a:lstStyle/>
                    <a:p>
                      <a:r>
                        <a:rPr lang="en-IN" dirty="0"/>
                        <a:t>A sub package that supports all the differentiable Tensor operations in PyTorch</a:t>
                      </a:r>
                    </a:p>
                  </a:txBody>
                  <a:tcPr/>
                </a:tc>
                <a:extLst>
                  <a:ext uri="{0D108BD9-81ED-4DB2-BD59-A6C34878D82A}">
                    <a16:rowId xmlns:a16="http://schemas.microsoft.com/office/drawing/2014/main" val="1360147278"/>
                  </a:ext>
                </a:extLst>
              </a:tr>
              <a:tr h="993567">
                <a:tc>
                  <a:txBody>
                    <a:bodyPr/>
                    <a:lstStyle/>
                    <a:p>
                      <a:pPr fontAlgn="t"/>
                      <a:r>
                        <a:rPr lang="en-IN" dirty="0">
                          <a:effectLst/>
                        </a:rPr>
                        <a:t>torch.nn.functional</a:t>
                      </a:r>
                    </a:p>
                  </a:txBody>
                  <a:tcPr/>
                </a:tc>
                <a:tc>
                  <a:txBody>
                    <a:bodyPr/>
                    <a:lstStyle/>
                    <a:p>
                      <a:pPr fontAlgn="t"/>
                      <a:r>
                        <a:rPr lang="en-IN" dirty="0">
                          <a:effectLst/>
                        </a:rPr>
                        <a:t>A functional interface that contains typical operations used for building neural networks like loss functions, activation functions, and convolution operations.</a:t>
                      </a:r>
                    </a:p>
                  </a:txBody>
                  <a:tcPr/>
                </a:tc>
                <a:extLst>
                  <a:ext uri="{0D108BD9-81ED-4DB2-BD59-A6C34878D82A}">
                    <a16:rowId xmlns:a16="http://schemas.microsoft.com/office/drawing/2014/main" val="3669847662"/>
                  </a:ext>
                </a:extLst>
              </a:tr>
              <a:tr h="695497">
                <a:tc>
                  <a:txBody>
                    <a:bodyPr/>
                    <a:lstStyle/>
                    <a:p>
                      <a:pPr fontAlgn="t"/>
                      <a:r>
                        <a:rPr lang="en-IN" dirty="0" err="1">
                          <a:effectLst/>
                        </a:rPr>
                        <a:t>torch.optim</a:t>
                      </a:r>
                      <a:endParaRPr lang="en-IN" dirty="0">
                        <a:effectLst/>
                      </a:endParaRPr>
                    </a:p>
                  </a:txBody>
                  <a:tcPr/>
                </a:tc>
                <a:tc>
                  <a:txBody>
                    <a:bodyPr/>
                    <a:lstStyle/>
                    <a:p>
                      <a:pPr fontAlgn="t"/>
                      <a:r>
                        <a:rPr lang="en-IN" dirty="0">
                          <a:effectLst/>
                        </a:rPr>
                        <a:t>A sub package that contains standard optimization operations like SGD and Adam.</a:t>
                      </a:r>
                    </a:p>
                  </a:txBody>
                  <a:tcPr/>
                </a:tc>
                <a:extLst>
                  <a:ext uri="{0D108BD9-81ED-4DB2-BD59-A6C34878D82A}">
                    <a16:rowId xmlns:a16="http://schemas.microsoft.com/office/drawing/2014/main" val="405455701"/>
                  </a:ext>
                </a:extLst>
              </a:tr>
              <a:tr h="695497">
                <a:tc>
                  <a:txBody>
                    <a:bodyPr/>
                    <a:lstStyle/>
                    <a:p>
                      <a:pPr fontAlgn="t"/>
                      <a:r>
                        <a:rPr lang="en-IN" dirty="0" err="1">
                          <a:effectLst/>
                        </a:rPr>
                        <a:t>torch.utils</a:t>
                      </a:r>
                      <a:endParaRPr lang="en-IN" dirty="0">
                        <a:effectLst/>
                      </a:endParaRPr>
                    </a:p>
                  </a:txBody>
                  <a:tcPr/>
                </a:tc>
                <a:tc>
                  <a:txBody>
                    <a:bodyPr/>
                    <a:lstStyle/>
                    <a:p>
                      <a:pPr fontAlgn="t"/>
                      <a:r>
                        <a:rPr lang="en-IN" dirty="0">
                          <a:effectLst/>
                        </a:rPr>
                        <a:t>A sub package that contains utility classes like data sets and data loaders that make data pre-processing easier.</a:t>
                      </a:r>
                    </a:p>
                  </a:txBody>
                  <a:tcPr/>
                </a:tc>
                <a:extLst>
                  <a:ext uri="{0D108BD9-81ED-4DB2-BD59-A6C34878D82A}">
                    <a16:rowId xmlns:a16="http://schemas.microsoft.com/office/drawing/2014/main" val="4184574583"/>
                  </a:ext>
                </a:extLst>
              </a:tr>
              <a:tr h="695497">
                <a:tc>
                  <a:txBody>
                    <a:bodyPr/>
                    <a:lstStyle/>
                    <a:p>
                      <a:pPr fontAlgn="t"/>
                      <a:r>
                        <a:rPr lang="en-IN" dirty="0" err="1">
                          <a:effectLst/>
                        </a:rPr>
                        <a:t>torchvision</a:t>
                      </a:r>
                      <a:endParaRPr lang="en-IN" dirty="0">
                        <a:effectLst/>
                      </a:endParaRPr>
                    </a:p>
                  </a:txBody>
                  <a:tcPr/>
                </a:tc>
                <a:tc>
                  <a:txBody>
                    <a:bodyPr/>
                    <a:lstStyle/>
                    <a:p>
                      <a:pPr fontAlgn="t"/>
                      <a:r>
                        <a:rPr lang="en-IN" dirty="0">
                          <a:effectLst/>
                        </a:rPr>
                        <a:t>A package that provides access to popular datasets, model architectures, and image transformations for computer vision.</a:t>
                      </a:r>
                    </a:p>
                  </a:txBody>
                  <a:tcPr/>
                </a:tc>
                <a:extLst>
                  <a:ext uri="{0D108BD9-81ED-4DB2-BD59-A6C34878D82A}">
                    <a16:rowId xmlns:a16="http://schemas.microsoft.com/office/drawing/2014/main" val="3329606499"/>
                  </a:ext>
                </a:extLst>
              </a:tr>
            </a:tbl>
          </a:graphicData>
        </a:graphic>
      </p:graphicFrame>
    </p:spTree>
    <p:extLst>
      <p:ext uri="{BB962C8B-B14F-4D97-AF65-F5344CB8AC3E}">
        <p14:creationId xmlns:p14="http://schemas.microsoft.com/office/powerpoint/2010/main" val="1751927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00DEF-C310-4ADA-8256-058F7BD1A0AA}"/>
              </a:ext>
            </a:extLst>
          </p:cNvPr>
          <p:cNvSpPr>
            <a:spLocks noGrp="1"/>
          </p:cNvSpPr>
          <p:nvPr>
            <p:ph type="title"/>
          </p:nvPr>
        </p:nvSpPr>
        <p:spPr>
          <a:xfrm>
            <a:off x="1590261" y="0"/>
            <a:ext cx="9914351" cy="609600"/>
          </a:xfrm>
        </p:spPr>
        <p:txBody>
          <a:bodyPr>
            <a:normAutofit fontScale="90000"/>
          </a:bodyPr>
          <a:lstStyle/>
          <a:p>
            <a:r>
              <a:rPr lang="en-IN" dirty="0"/>
              <a:t>PyTorch Philosophy:</a:t>
            </a:r>
          </a:p>
        </p:txBody>
      </p:sp>
      <p:sp>
        <p:nvSpPr>
          <p:cNvPr id="3" name="Content Placeholder 2">
            <a:extLst>
              <a:ext uri="{FF2B5EF4-FFF2-40B4-BE49-F238E27FC236}">
                <a16:creationId xmlns:a16="http://schemas.microsoft.com/office/drawing/2014/main" id="{1D6DF890-187E-49C6-AECE-99607C815A89}"/>
              </a:ext>
            </a:extLst>
          </p:cNvPr>
          <p:cNvSpPr>
            <a:spLocks noGrp="1"/>
          </p:cNvSpPr>
          <p:nvPr>
            <p:ph idx="1"/>
          </p:nvPr>
        </p:nvSpPr>
        <p:spPr>
          <a:xfrm>
            <a:off x="1590261" y="609600"/>
            <a:ext cx="10601739" cy="6248400"/>
          </a:xfrm>
        </p:spPr>
        <p:txBody>
          <a:bodyPr>
            <a:normAutofit/>
          </a:bodyPr>
          <a:lstStyle/>
          <a:p>
            <a:r>
              <a:rPr lang="en-IN" sz="2000" dirty="0"/>
              <a:t>Stay out of the way</a:t>
            </a:r>
          </a:p>
          <a:p>
            <a:r>
              <a:rPr lang="en-IN" sz="2000" dirty="0"/>
              <a:t>Cater to the impatient</a:t>
            </a:r>
          </a:p>
          <a:p>
            <a:r>
              <a:rPr lang="en-IN" sz="2000" dirty="0"/>
              <a:t>Promote linear code-flow</a:t>
            </a:r>
          </a:p>
          <a:p>
            <a:r>
              <a:rPr lang="en-IN" sz="2000" dirty="0"/>
              <a:t>Full interop with the Python ecosystem</a:t>
            </a:r>
          </a:p>
          <a:p>
            <a:r>
              <a:rPr lang="en-IN" sz="2000" dirty="0"/>
              <a:t>Be as fast as anything else</a:t>
            </a:r>
          </a:p>
          <a:p>
            <a:endParaRPr lang="en-IN" sz="2000" dirty="0"/>
          </a:p>
          <a:p>
            <a:r>
              <a:rPr lang="en-IN" sz="2000" dirty="0"/>
              <a:t>Writing in PyTorch is nothing but extending standard Python classes.</a:t>
            </a:r>
          </a:p>
          <a:p>
            <a:r>
              <a:rPr lang="en-IN" sz="2000" dirty="0"/>
              <a:t>To debug PyTorch code, we make use of the normal Python debugger.</a:t>
            </a:r>
          </a:p>
          <a:p>
            <a:r>
              <a:rPr lang="en-IN" sz="2000" dirty="0"/>
              <a:t>Source code is readable as it is written in Python and only changed to C++ and CUDA code if it is related to performance issues.</a:t>
            </a:r>
          </a:p>
        </p:txBody>
      </p:sp>
    </p:spTree>
    <p:extLst>
      <p:ext uri="{BB962C8B-B14F-4D97-AF65-F5344CB8AC3E}">
        <p14:creationId xmlns:p14="http://schemas.microsoft.com/office/powerpoint/2010/main" val="4128583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701C4-937A-411E-A049-E9955573C678}"/>
              </a:ext>
            </a:extLst>
          </p:cNvPr>
          <p:cNvSpPr>
            <a:spLocks noGrp="1"/>
          </p:cNvSpPr>
          <p:nvPr>
            <p:ph type="title"/>
          </p:nvPr>
        </p:nvSpPr>
        <p:spPr>
          <a:xfrm>
            <a:off x="1338470" y="0"/>
            <a:ext cx="9808334" cy="715617"/>
          </a:xfrm>
        </p:spPr>
        <p:txBody>
          <a:bodyPr>
            <a:normAutofit/>
          </a:bodyPr>
          <a:lstStyle/>
          <a:p>
            <a:r>
              <a:rPr lang="en-IN" sz="2800" dirty="0"/>
              <a:t>Data Flow &amp; Interface Diagram of PyTorch:</a:t>
            </a:r>
          </a:p>
        </p:txBody>
      </p:sp>
      <p:pic>
        <p:nvPicPr>
          <p:cNvPr id="5" name="Content Placeholder 4">
            <a:extLst>
              <a:ext uri="{FF2B5EF4-FFF2-40B4-BE49-F238E27FC236}">
                <a16:creationId xmlns:a16="http://schemas.microsoft.com/office/drawing/2014/main" id="{2FFA2E2F-EAAE-452D-A9B8-B486E114B604}"/>
              </a:ext>
            </a:extLst>
          </p:cNvPr>
          <p:cNvPicPr>
            <a:picLocks noGrp="1" noChangeAspect="1"/>
          </p:cNvPicPr>
          <p:nvPr>
            <p:ph idx="1"/>
          </p:nvPr>
        </p:nvPicPr>
        <p:blipFill>
          <a:blip r:embed="rId2"/>
          <a:stretch>
            <a:fillRect/>
          </a:stretch>
        </p:blipFill>
        <p:spPr>
          <a:xfrm>
            <a:off x="1727173" y="715618"/>
            <a:ext cx="10103755" cy="5896198"/>
          </a:xfrm>
        </p:spPr>
      </p:pic>
    </p:spTree>
    <p:extLst>
      <p:ext uri="{BB962C8B-B14F-4D97-AF65-F5344CB8AC3E}">
        <p14:creationId xmlns:p14="http://schemas.microsoft.com/office/powerpoint/2010/main" val="4141483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222A1C-A263-4B33-B62D-A8B119728984}"/>
              </a:ext>
            </a:extLst>
          </p:cNvPr>
          <p:cNvSpPr>
            <a:spLocks noGrp="1"/>
          </p:cNvSpPr>
          <p:nvPr>
            <p:ph idx="1"/>
          </p:nvPr>
        </p:nvSpPr>
        <p:spPr>
          <a:xfrm>
            <a:off x="1524000" y="649357"/>
            <a:ext cx="10575235" cy="6248400"/>
          </a:xfrm>
        </p:spPr>
        <p:txBody>
          <a:bodyPr>
            <a:normAutofit/>
          </a:bodyPr>
          <a:lstStyle/>
          <a:p>
            <a:r>
              <a:rPr lang="en-IN" dirty="0"/>
              <a:t>In </a:t>
            </a:r>
            <a:r>
              <a:rPr lang="en-IN" b="1" dirty="0"/>
              <a:t>PyTorch</a:t>
            </a:r>
            <a:r>
              <a:rPr lang="en-IN" dirty="0"/>
              <a:t>, model development can be done in a single Python file which can be used for prototype building, and later extended with TorchScript tags or traced for optimization.</a:t>
            </a:r>
          </a:p>
          <a:p>
            <a:r>
              <a:rPr lang="en-IN" dirty="0"/>
              <a:t>Inference can be done directly on the trained data or specifically in C++ under </a:t>
            </a:r>
            <a:r>
              <a:rPr lang="en-IN" b="1" dirty="0"/>
              <a:t>“C++ Inference”.</a:t>
            </a:r>
          </a:p>
          <a:p>
            <a:r>
              <a:rPr lang="en-IN" b="1" dirty="0"/>
              <a:t>Data Files/ DataSet:  </a:t>
            </a:r>
            <a:r>
              <a:rPr lang="en-IN" dirty="0"/>
              <a:t>Data can come from variety of formats such as .csv or custom data bases. This data can be loaded directly into PyTorch/Caffe or it can be pre-processed before loading to PyTorch.</a:t>
            </a:r>
          </a:p>
          <a:p>
            <a:pPr marL="0" indent="0">
              <a:buNone/>
            </a:pPr>
            <a:r>
              <a:rPr lang="en-IN" b="1" dirty="0"/>
              <a:t>DataSet Class:</a:t>
            </a:r>
          </a:p>
          <a:p>
            <a:pPr lvl="0">
              <a:buClr>
                <a:srgbClr val="A53010"/>
              </a:buClr>
            </a:pPr>
            <a:r>
              <a:rPr lang="en-IN" b="1" dirty="0">
                <a:solidFill>
                  <a:prstClr val="black">
                    <a:lumMod val="75000"/>
                    <a:lumOff val="25000"/>
                  </a:prstClr>
                </a:solidFill>
              </a:rPr>
              <a:t>torch.utils.data.Dataset </a:t>
            </a:r>
            <a:r>
              <a:rPr lang="en-IN" dirty="0">
                <a:solidFill>
                  <a:prstClr val="black">
                    <a:lumMod val="75000"/>
                    <a:lumOff val="25000"/>
                  </a:prstClr>
                </a:solidFill>
              </a:rPr>
              <a:t>is an </a:t>
            </a:r>
            <a:r>
              <a:rPr lang="en-IN" b="1" dirty="0">
                <a:solidFill>
                  <a:prstClr val="black">
                    <a:lumMod val="75000"/>
                    <a:lumOff val="25000"/>
                  </a:prstClr>
                </a:solidFill>
              </a:rPr>
              <a:t>abstract class </a:t>
            </a:r>
            <a:r>
              <a:rPr lang="en-IN" dirty="0">
                <a:solidFill>
                  <a:prstClr val="black">
                    <a:lumMod val="75000"/>
                    <a:lumOff val="25000"/>
                  </a:prstClr>
                </a:solidFill>
              </a:rPr>
              <a:t>representing a dataset. Our custom dataset can inherit Dataset and override the given below methods :</a:t>
            </a:r>
          </a:p>
          <a:p>
            <a:pPr lvl="1">
              <a:buClr>
                <a:srgbClr val="A53010"/>
              </a:buClr>
            </a:pPr>
            <a:r>
              <a:rPr lang="en-IN" dirty="0">
                <a:solidFill>
                  <a:prstClr val="black">
                    <a:lumMod val="75000"/>
                    <a:lumOff val="25000"/>
                  </a:prstClr>
                </a:solidFill>
              </a:rPr>
              <a:t>__len__ so that len(dataset) returns the size of the dataset.</a:t>
            </a:r>
          </a:p>
          <a:p>
            <a:pPr lvl="1">
              <a:buClr>
                <a:srgbClr val="A53010"/>
              </a:buClr>
            </a:pPr>
            <a:r>
              <a:rPr lang="en-IN" dirty="0">
                <a:solidFill>
                  <a:prstClr val="black">
                    <a:lumMod val="75000"/>
                    <a:lumOff val="25000"/>
                  </a:prstClr>
                </a:solidFill>
              </a:rPr>
              <a:t>__getitem__ to support the indexing such that dataset[</a:t>
            </a:r>
            <a:r>
              <a:rPr lang="en-IN" dirty="0" err="1">
                <a:solidFill>
                  <a:prstClr val="black">
                    <a:lumMod val="75000"/>
                    <a:lumOff val="25000"/>
                  </a:prstClr>
                </a:solidFill>
              </a:rPr>
              <a:t>i</a:t>
            </a:r>
            <a:r>
              <a:rPr lang="en-IN" dirty="0">
                <a:solidFill>
                  <a:prstClr val="black">
                    <a:lumMod val="75000"/>
                    <a:lumOff val="25000"/>
                  </a:prstClr>
                </a:solidFill>
              </a:rPr>
              <a:t>] can be used to retrieve sample </a:t>
            </a:r>
            <a:r>
              <a:rPr lang="en-IN" dirty="0" err="1">
                <a:solidFill>
                  <a:prstClr val="black">
                    <a:lumMod val="75000"/>
                    <a:lumOff val="25000"/>
                  </a:prstClr>
                </a:solidFill>
              </a:rPr>
              <a:t>i</a:t>
            </a:r>
            <a:r>
              <a:rPr lang="en-IN" dirty="0">
                <a:solidFill>
                  <a:prstClr val="black">
                    <a:lumMod val="75000"/>
                    <a:lumOff val="25000"/>
                  </a:prstClr>
                </a:solidFill>
              </a:rPr>
              <a:t>.</a:t>
            </a:r>
          </a:p>
          <a:p>
            <a:pPr marL="457200" lvl="1" indent="0">
              <a:buClr>
                <a:srgbClr val="A53010"/>
              </a:buClr>
              <a:buNone/>
            </a:pPr>
            <a:endParaRPr lang="en-IN" dirty="0">
              <a:solidFill>
                <a:prstClr val="black">
                  <a:lumMod val="75000"/>
                  <a:lumOff val="25000"/>
                </a:prstClr>
              </a:solidFill>
            </a:endParaRPr>
          </a:p>
          <a:p>
            <a:pPr marL="342900" lvl="1" indent="-342900"/>
            <a:r>
              <a:rPr lang="en-IN" sz="1800" dirty="0">
                <a:solidFill>
                  <a:prstClr val="black">
                    <a:lumMod val="75000"/>
                    <a:lumOff val="25000"/>
                  </a:prstClr>
                </a:solidFill>
              </a:rPr>
              <a:t>Data is loaded directly into Python and accessed with the help of DataSet abstraction. </a:t>
            </a:r>
            <a:r>
              <a:rPr lang="en-IN" sz="1800" b="1" dirty="0"/>
              <a:t>torch.utils.data.DataLoader </a:t>
            </a:r>
            <a:r>
              <a:rPr lang="en-IN" sz="1800" dirty="0"/>
              <a:t>can be used to support batching, shuffling and loading the data in parallel using 	multiprocessing workers.</a:t>
            </a:r>
          </a:p>
          <a:p>
            <a:pPr marL="457200" lvl="1" indent="0">
              <a:buClr>
                <a:srgbClr val="A53010"/>
              </a:buClr>
              <a:buNone/>
            </a:pPr>
            <a:endParaRPr lang="en-IN" dirty="0">
              <a:solidFill>
                <a:prstClr val="black">
                  <a:lumMod val="75000"/>
                  <a:lumOff val="25000"/>
                </a:prstClr>
              </a:solidFill>
            </a:endParaRPr>
          </a:p>
          <a:p>
            <a:pPr marL="0" indent="0">
              <a:buNone/>
            </a:pPr>
            <a:endParaRPr lang="en-IN" b="1" dirty="0"/>
          </a:p>
        </p:txBody>
      </p:sp>
      <p:sp>
        <p:nvSpPr>
          <p:cNvPr id="4" name="Title 1">
            <a:extLst>
              <a:ext uri="{FF2B5EF4-FFF2-40B4-BE49-F238E27FC236}">
                <a16:creationId xmlns:a16="http://schemas.microsoft.com/office/drawing/2014/main" id="{2B657867-C319-4DA9-BB8A-8B4BC8087F95}"/>
              </a:ext>
            </a:extLst>
          </p:cNvPr>
          <p:cNvSpPr>
            <a:spLocks noGrp="1"/>
          </p:cNvSpPr>
          <p:nvPr>
            <p:ph type="title"/>
          </p:nvPr>
        </p:nvSpPr>
        <p:spPr>
          <a:xfrm>
            <a:off x="1333431" y="0"/>
            <a:ext cx="8912225" cy="609600"/>
          </a:xfrm>
        </p:spPr>
        <p:txBody>
          <a:bodyPr>
            <a:normAutofit/>
          </a:bodyPr>
          <a:lstStyle/>
          <a:p>
            <a:r>
              <a:rPr lang="en-IN" sz="2800" dirty="0"/>
              <a:t>Data Flow &amp; Interface Diagram of PyTorch:</a:t>
            </a:r>
          </a:p>
        </p:txBody>
      </p:sp>
    </p:spTree>
    <p:extLst>
      <p:ext uri="{BB962C8B-B14F-4D97-AF65-F5344CB8AC3E}">
        <p14:creationId xmlns:p14="http://schemas.microsoft.com/office/powerpoint/2010/main" val="4178557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3DB546-DB7C-4949-9175-FC92AAEDA55C}"/>
              </a:ext>
            </a:extLst>
          </p:cNvPr>
          <p:cNvSpPr>
            <a:spLocks noGrp="1"/>
          </p:cNvSpPr>
          <p:nvPr>
            <p:ph idx="1"/>
          </p:nvPr>
        </p:nvSpPr>
        <p:spPr>
          <a:xfrm>
            <a:off x="1479206" y="728869"/>
            <a:ext cx="10063437" cy="6314661"/>
          </a:xfrm>
        </p:spPr>
        <p:txBody>
          <a:bodyPr/>
          <a:lstStyle/>
          <a:p>
            <a:r>
              <a:rPr lang="en-IN" b="1" dirty="0"/>
              <a:t>PyTorch Model Creation &amp; Training File</a:t>
            </a:r>
            <a:r>
              <a:rPr lang="en-IN" dirty="0"/>
              <a:t> - Main Python file which can be developed by user with help of PyTorch APIs. This file defines the model, loads data and runs the training process. The file can also do inference directly, or export an optimized model through the use of tracing or TorchScript for execution in later stages.</a:t>
            </a:r>
          </a:p>
          <a:p>
            <a:pPr lvl="1"/>
            <a:r>
              <a:rPr lang="en-IN" sz="1800" b="1" dirty="0"/>
              <a:t>Model Creation / Prototyping</a:t>
            </a:r>
            <a:r>
              <a:rPr lang="en-IN" dirty="0"/>
              <a:t> - </a:t>
            </a:r>
            <a:r>
              <a:rPr lang="en-IN" sz="1800" dirty="0"/>
              <a:t>Network is created through </a:t>
            </a:r>
            <a:r>
              <a:rPr lang="en-IN" sz="1800" b="1" dirty="0"/>
              <a:t>torch.nn.Model </a:t>
            </a:r>
            <a:r>
              <a:rPr lang="en-IN" sz="1800" dirty="0"/>
              <a:t>derived class, defining layers and a forward() function that connects them in the class.  The model can then be trained or exported.</a:t>
            </a:r>
          </a:p>
          <a:p>
            <a:pPr lvl="1"/>
            <a:r>
              <a:rPr lang="en-IN" sz="1800" b="1" dirty="0"/>
              <a:t>Loading / Saving Model State</a:t>
            </a:r>
            <a:r>
              <a:rPr lang="en-IN" sz="1800" dirty="0"/>
              <a:t> :</a:t>
            </a:r>
          </a:p>
          <a:p>
            <a:pPr lvl="2"/>
            <a:r>
              <a:rPr lang="en-IN" sz="1800" dirty="0"/>
              <a:t> 1) Internal state of PyTorch model is represented by state_dict and it can be saved to a file with help of </a:t>
            </a:r>
            <a:r>
              <a:rPr lang="en-IN" sz="1800" b="1" dirty="0"/>
              <a:t>torch.save </a:t>
            </a:r>
            <a:r>
              <a:rPr lang="en-IN" sz="1800" dirty="0"/>
              <a:t>and loaded with </a:t>
            </a:r>
            <a:r>
              <a:rPr lang="en-IN" sz="1800" b="1" dirty="0"/>
              <a:t>model.load_state_dict</a:t>
            </a:r>
            <a:r>
              <a:rPr lang="en-IN" sz="1800" dirty="0"/>
              <a:t>.</a:t>
            </a:r>
          </a:p>
          <a:p>
            <a:pPr lvl="2"/>
            <a:r>
              <a:rPr lang="en-IN" sz="1800" dirty="0"/>
              <a:t> 2) Loading models allows them to be used for inference without running training again. Common file extensions are .</a:t>
            </a:r>
            <a:r>
              <a:rPr lang="en-IN" sz="1800" dirty="0" err="1"/>
              <a:t>pt</a:t>
            </a:r>
            <a:r>
              <a:rPr lang="en-IN" sz="1800" dirty="0"/>
              <a:t> or .</a:t>
            </a:r>
            <a:r>
              <a:rPr lang="en-IN" sz="1800" dirty="0" err="1"/>
              <a:t>pth</a:t>
            </a:r>
            <a:r>
              <a:rPr lang="en-IN" sz="1800" dirty="0"/>
              <a:t> and internally, Python's pickle format is used for serialization whereas the full models have the extension as .tar</a:t>
            </a:r>
          </a:p>
        </p:txBody>
      </p:sp>
      <p:sp>
        <p:nvSpPr>
          <p:cNvPr id="4" name="Title 1">
            <a:extLst>
              <a:ext uri="{FF2B5EF4-FFF2-40B4-BE49-F238E27FC236}">
                <a16:creationId xmlns:a16="http://schemas.microsoft.com/office/drawing/2014/main" id="{26745798-1F52-43A8-A36C-A3EEA93DFE3F}"/>
              </a:ext>
            </a:extLst>
          </p:cNvPr>
          <p:cNvSpPr>
            <a:spLocks noGrp="1"/>
          </p:cNvSpPr>
          <p:nvPr>
            <p:ph type="title"/>
          </p:nvPr>
        </p:nvSpPr>
        <p:spPr>
          <a:xfrm>
            <a:off x="1479206" y="0"/>
            <a:ext cx="8912225" cy="543339"/>
          </a:xfrm>
        </p:spPr>
        <p:txBody>
          <a:bodyPr>
            <a:normAutofit/>
          </a:bodyPr>
          <a:lstStyle/>
          <a:p>
            <a:r>
              <a:rPr lang="en-IN" sz="2800" dirty="0"/>
              <a:t>Data Flow &amp; Interface Diagram of PyTorch:</a:t>
            </a:r>
          </a:p>
        </p:txBody>
      </p:sp>
    </p:spTree>
    <p:extLst>
      <p:ext uri="{BB962C8B-B14F-4D97-AF65-F5344CB8AC3E}">
        <p14:creationId xmlns:p14="http://schemas.microsoft.com/office/powerpoint/2010/main" val="919676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838F2-3C03-4070-BCC7-E753A2A8ACCA}"/>
              </a:ext>
            </a:extLst>
          </p:cNvPr>
          <p:cNvSpPr>
            <a:spLocks noGrp="1"/>
          </p:cNvSpPr>
          <p:nvPr>
            <p:ph type="title"/>
          </p:nvPr>
        </p:nvSpPr>
        <p:spPr>
          <a:xfrm>
            <a:off x="1640156" y="0"/>
            <a:ext cx="8802557" cy="622852"/>
          </a:xfrm>
        </p:spPr>
        <p:txBody>
          <a:bodyPr>
            <a:normAutofit fontScale="90000"/>
          </a:bodyPr>
          <a:lstStyle/>
          <a:p>
            <a:r>
              <a:rPr lang="en-IN" dirty="0"/>
              <a:t>Saving &amp; Loading Models</a:t>
            </a:r>
          </a:p>
        </p:txBody>
      </p:sp>
      <p:sp>
        <p:nvSpPr>
          <p:cNvPr id="3" name="Content Placeholder 2">
            <a:extLst>
              <a:ext uri="{FF2B5EF4-FFF2-40B4-BE49-F238E27FC236}">
                <a16:creationId xmlns:a16="http://schemas.microsoft.com/office/drawing/2014/main" id="{C1D947F2-C415-4933-BD93-96B6BBFD6B5F}"/>
              </a:ext>
            </a:extLst>
          </p:cNvPr>
          <p:cNvSpPr>
            <a:spLocks noGrp="1"/>
          </p:cNvSpPr>
          <p:nvPr>
            <p:ph idx="1"/>
          </p:nvPr>
        </p:nvSpPr>
        <p:spPr>
          <a:xfrm>
            <a:off x="1524000" y="755374"/>
            <a:ext cx="9501809" cy="6235148"/>
          </a:xfrm>
        </p:spPr>
        <p:txBody>
          <a:bodyPr/>
          <a:lstStyle/>
          <a:p>
            <a:r>
              <a:rPr lang="en-IN" b="1" dirty="0"/>
              <a:t>torch.save</a:t>
            </a:r>
            <a:r>
              <a:rPr lang="en-IN" dirty="0"/>
              <a:t>: Saves a serialized object to disk. This function uses Python’s pickle utility for serialization. Models, tensors, and dictionaries of all kinds of objects can be saved using this function.</a:t>
            </a:r>
          </a:p>
          <a:p>
            <a:r>
              <a:rPr lang="en-IN" b="1" dirty="0"/>
              <a:t>torch.load</a:t>
            </a:r>
            <a:r>
              <a:rPr lang="en-IN" dirty="0"/>
              <a:t>: Uses pickle’s unpickling facilities to deserialize pickled object files to memory. This function also facilitates the device to load the data into CPUs, GPUs.</a:t>
            </a:r>
          </a:p>
          <a:p>
            <a:r>
              <a:rPr lang="en-IN" b="1" dirty="0"/>
              <a:t>torch.nn.Module.load_state_dict</a:t>
            </a:r>
            <a:r>
              <a:rPr lang="en-IN" dirty="0"/>
              <a:t>: Loads a model’s parameter dictionary using a deserialized state_dict.</a:t>
            </a:r>
          </a:p>
          <a:p>
            <a:r>
              <a:rPr lang="en-IN" b="1" dirty="0"/>
              <a:t>Tracing &amp; TorchScript</a:t>
            </a:r>
            <a:r>
              <a:rPr lang="en-IN" dirty="0"/>
              <a:t> - </a:t>
            </a:r>
          </a:p>
          <a:p>
            <a:pPr lvl="1"/>
            <a:r>
              <a:rPr lang="en-IN" dirty="0"/>
              <a:t>An existing model can be converted to a serializable graph with help of tracing, which requires deriving model from torch.jit.ScriptModule and using torch.jit.trace. Alternatively the  methods can be labeled with TorchScript, which allows them to include control flow logic.</a:t>
            </a:r>
          </a:p>
          <a:p>
            <a:pPr lvl="1"/>
            <a:r>
              <a:rPr lang="en-IN" dirty="0"/>
              <a:t>In either case, the model can be saved to a .tar checkpoint file so as to be later loaded from C++.</a:t>
            </a:r>
          </a:p>
          <a:p>
            <a:pPr lvl="1"/>
            <a:endParaRPr lang="en-IN" dirty="0"/>
          </a:p>
          <a:p>
            <a:endParaRPr lang="en-IN" dirty="0"/>
          </a:p>
        </p:txBody>
      </p:sp>
    </p:spTree>
    <p:extLst>
      <p:ext uri="{BB962C8B-B14F-4D97-AF65-F5344CB8AC3E}">
        <p14:creationId xmlns:p14="http://schemas.microsoft.com/office/powerpoint/2010/main" val="420490279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2130</TotalTime>
  <Words>2823</Words>
  <Application>Microsoft Office PowerPoint</Application>
  <PresentationFormat>Widescreen</PresentationFormat>
  <Paragraphs>273</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Arial Unicode MS</vt:lpstr>
      <vt:lpstr>Century Gothic</vt:lpstr>
      <vt:lpstr>Wingdings 3</vt:lpstr>
      <vt:lpstr>Wisp</vt:lpstr>
      <vt:lpstr>PowerPoint Presentation</vt:lpstr>
      <vt:lpstr>What is PyTorch?</vt:lpstr>
      <vt:lpstr>Brief History of PyTorch:</vt:lpstr>
      <vt:lpstr>Components of PyTorch:</vt:lpstr>
      <vt:lpstr>PyTorch Philosophy:</vt:lpstr>
      <vt:lpstr>Data Flow &amp; Interface Diagram of PyTorch:</vt:lpstr>
      <vt:lpstr>Data Flow &amp; Interface Diagram of PyTorch:</vt:lpstr>
      <vt:lpstr>Data Flow &amp; Interface Diagram of PyTorch:</vt:lpstr>
      <vt:lpstr>Saving &amp; Loading Models</vt:lpstr>
      <vt:lpstr>Inference:</vt:lpstr>
      <vt:lpstr>PyTorch Internals:</vt:lpstr>
      <vt:lpstr>Extending the Python Interpreter: </vt:lpstr>
      <vt:lpstr>The THPTensor Type </vt:lpstr>
      <vt:lpstr>PyTorch cwarp</vt:lpstr>
      <vt:lpstr>PyTorch codebase</vt:lpstr>
      <vt:lpstr>PyTorch- Build Design</vt:lpstr>
      <vt:lpstr>PyTorch- Build Design </vt:lpstr>
      <vt:lpstr>Neural Networks &amp; OOPs</vt:lpstr>
      <vt:lpstr>Neural Networks &amp; OOPs:</vt:lpstr>
      <vt:lpstr>Neural Networks &amp; OOPs:</vt:lpstr>
      <vt:lpstr>Neural Networks &amp; OOPs:</vt:lpstr>
      <vt:lpstr>Neural Network &amp; OOPs:</vt:lpstr>
      <vt:lpstr>Neural Networks &amp; OOPs:</vt:lpstr>
      <vt:lpstr>Neural Networks &amp; OOPs:</vt:lpstr>
      <vt:lpstr>Neural Networks &amp; OOPs:</vt:lpstr>
      <vt:lpstr>Pytorch Implementation Example</vt:lpstr>
      <vt:lpstr>PyTorch: Tensor</vt:lpstr>
      <vt:lpstr>Build the model</vt:lpstr>
      <vt:lpstr>Building a neural network in PyTorch  </vt:lpstr>
      <vt:lpstr>Building a neural network in PyTorch</vt:lpstr>
      <vt:lpstr>Define the network’s layers as class attributes  </vt:lpstr>
      <vt:lpstr>Citation</vt:lpstr>
      <vt:lpstr>Citation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Sravanth Yajamanam</dc:creator>
  <cp:lastModifiedBy>divya james</cp:lastModifiedBy>
  <cp:revision>52</cp:revision>
  <dcterms:created xsi:type="dcterms:W3CDTF">2019-04-13T19:37:31Z</dcterms:created>
  <dcterms:modified xsi:type="dcterms:W3CDTF">2019-04-15T08:57:44Z</dcterms:modified>
</cp:coreProperties>
</file>