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96" r:id="rId2"/>
    <p:sldId id="258" r:id="rId3"/>
    <p:sldId id="259" r:id="rId4"/>
    <p:sldId id="265" r:id="rId5"/>
    <p:sldId id="264" r:id="rId6"/>
    <p:sldId id="260" r:id="rId7"/>
    <p:sldId id="267" r:id="rId8"/>
    <p:sldId id="261" r:id="rId9"/>
    <p:sldId id="262" r:id="rId10"/>
    <p:sldId id="270" r:id="rId11"/>
    <p:sldId id="269" r:id="rId12"/>
    <p:sldId id="280" r:id="rId13"/>
    <p:sldId id="276" r:id="rId14"/>
    <p:sldId id="281" r:id="rId15"/>
    <p:sldId id="282" r:id="rId16"/>
    <p:sldId id="283" r:id="rId17"/>
    <p:sldId id="284" r:id="rId18"/>
    <p:sldId id="285" r:id="rId19"/>
    <p:sldId id="286" r:id="rId20"/>
    <p:sldId id="287" r:id="rId21"/>
    <p:sldId id="290" r:id="rId22"/>
    <p:sldId id="289" r:id="rId23"/>
    <p:sldId id="293" r:id="rId24"/>
    <p:sldId id="263" r:id="rId25"/>
    <p:sldId id="271" r:id="rId26"/>
    <p:sldId id="272" r:id="rId27"/>
    <p:sldId id="277" r:id="rId28"/>
    <p:sldId id="273" r:id="rId29"/>
    <p:sldId id="278" r:id="rId30"/>
    <p:sldId id="279"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7/9/2024</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7/9/2024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ivjotbhullar006@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4EEE-50A8-4C34-EE0C-135DFEA5C58F}"/>
              </a:ext>
            </a:extLst>
          </p:cNvPr>
          <p:cNvSpPr>
            <a:spLocks noGrp="1"/>
          </p:cNvSpPr>
          <p:nvPr>
            <p:ph type="title"/>
          </p:nvPr>
        </p:nvSpPr>
        <p:spPr>
          <a:xfrm>
            <a:off x="1034845" y="540773"/>
            <a:ext cx="9875520" cy="1691150"/>
          </a:xfrm>
        </p:spPr>
        <p:txBody>
          <a:bodyPr>
            <a:normAutofit/>
          </a:bodyPr>
          <a:lstStyle/>
          <a:p>
            <a:r>
              <a:rPr lang="en-US" sz="4400" b="1" dirty="0">
                <a:solidFill>
                  <a:schemeClr val="accent6">
                    <a:lumMod val="60000"/>
                    <a:lumOff val="40000"/>
                  </a:schemeClr>
                </a:solidFill>
                <a:latin typeface="Algerian" panose="04020705040A02060702" pitchFamily="82" charset="0"/>
              </a:rPr>
              <a:t>ONE BHARAT </a:t>
            </a:r>
            <a:br>
              <a:rPr lang="en-US" sz="4400" b="1" dirty="0">
                <a:solidFill>
                  <a:schemeClr val="accent6">
                    <a:lumMod val="60000"/>
                    <a:lumOff val="40000"/>
                  </a:schemeClr>
                </a:solidFill>
                <a:latin typeface="Algerian" panose="04020705040A02060702" pitchFamily="82" charset="0"/>
              </a:rPr>
            </a:br>
            <a:r>
              <a:rPr lang="en-US" sz="4400" b="1" dirty="0">
                <a:solidFill>
                  <a:schemeClr val="accent6">
                    <a:lumMod val="60000"/>
                    <a:lumOff val="40000"/>
                  </a:schemeClr>
                </a:solidFill>
                <a:latin typeface="Algerian" panose="04020705040A02060702" pitchFamily="82" charset="0"/>
              </a:rPr>
              <a:t>DS ASSIGNMENT Submission</a:t>
            </a:r>
            <a:r>
              <a:rPr lang="en-US" sz="4400" b="1" dirty="0">
                <a:solidFill>
                  <a:schemeClr val="accent6">
                    <a:lumMod val="75000"/>
                  </a:schemeClr>
                </a:solidFill>
                <a:latin typeface="Algerian" panose="04020705040A02060702" pitchFamily="82" charset="0"/>
              </a:rPr>
              <a:t> </a:t>
            </a:r>
            <a:br>
              <a:rPr lang="en-US" sz="4400" b="1" dirty="0">
                <a:solidFill>
                  <a:schemeClr val="accent6">
                    <a:lumMod val="75000"/>
                  </a:schemeClr>
                </a:solidFill>
                <a:latin typeface="Algerian" panose="04020705040A02060702" pitchFamily="82" charset="0"/>
              </a:rPr>
            </a:br>
            <a:r>
              <a:rPr lang="en-US" sz="2400" b="1" dirty="0">
                <a:solidFill>
                  <a:schemeClr val="tx2">
                    <a:lumMod val="60000"/>
                    <a:lumOff val="40000"/>
                  </a:schemeClr>
                </a:solidFill>
                <a:latin typeface="Comic Sans MS" panose="030F0702030302020204" pitchFamily="66" charset="0"/>
              </a:rPr>
              <a:t>By : </a:t>
            </a:r>
            <a:r>
              <a:rPr lang="en-US" sz="2400" b="1" dirty="0" err="1">
                <a:solidFill>
                  <a:schemeClr val="tx2">
                    <a:lumMod val="60000"/>
                    <a:lumOff val="40000"/>
                  </a:schemeClr>
                </a:solidFill>
                <a:latin typeface="Comic Sans MS" panose="030F0702030302020204" pitchFamily="66" charset="0"/>
              </a:rPr>
              <a:t>Divjot</a:t>
            </a:r>
            <a:r>
              <a:rPr lang="en-US" sz="2400" b="1" dirty="0">
                <a:solidFill>
                  <a:schemeClr val="tx2">
                    <a:lumMod val="60000"/>
                    <a:lumOff val="40000"/>
                  </a:schemeClr>
                </a:solidFill>
                <a:latin typeface="Comic Sans MS" panose="030F0702030302020204" pitchFamily="66" charset="0"/>
              </a:rPr>
              <a:t> </a:t>
            </a:r>
            <a:r>
              <a:rPr lang="en-US" sz="2400" b="1" dirty="0" err="1">
                <a:solidFill>
                  <a:schemeClr val="tx2">
                    <a:lumMod val="60000"/>
                    <a:lumOff val="40000"/>
                  </a:schemeClr>
                </a:solidFill>
                <a:latin typeface="Comic Sans MS" panose="030F0702030302020204" pitchFamily="66" charset="0"/>
              </a:rPr>
              <a:t>kaur</a:t>
            </a:r>
            <a:r>
              <a:rPr lang="en-US" sz="2400" b="1" dirty="0">
                <a:solidFill>
                  <a:schemeClr val="tx2">
                    <a:lumMod val="60000"/>
                    <a:lumOff val="40000"/>
                  </a:schemeClr>
                </a:solidFill>
                <a:latin typeface="Comic Sans MS" panose="030F0702030302020204" pitchFamily="66" charset="0"/>
              </a:rPr>
              <a:t> </a:t>
            </a:r>
            <a:endParaRPr lang="en-IN" b="1" dirty="0">
              <a:solidFill>
                <a:schemeClr val="tx2">
                  <a:lumMod val="60000"/>
                  <a:lumOff val="40000"/>
                </a:schemeClr>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3D2F2BF1-C540-370A-5677-98C9304BC498}"/>
              </a:ext>
            </a:extLst>
          </p:cNvPr>
          <p:cNvSpPr>
            <a:spLocks noGrp="1"/>
          </p:cNvSpPr>
          <p:nvPr>
            <p:ph idx="1"/>
          </p:nvPr>
        </p:nvSpPr>
        <p:spPr>
          <a:xfrm>
            <a:off x="1034845" y="2445774"/>
            <a:ext cx="9872871" cy="4038600"/>
          </a:xfrm>
        </p:spPr>
        <p:txBody>
          <a:bodyPr/>
          <a:lstStyle/>
          <a:p>
            <a:r>
              <a:rPr lang="en-US" dirty="0">
                <a:latin typeface="Comic Sans MS" panose="030F0702030302020204" pitchFamily="66" charset="0"/>
              </a:rPr>
              <a:t>Email : </a:t>
            </a:r>
            <a:r>
              <a:rPr lang="en-US" dirty="0">
                <a:solidFill>
                  <a:srgbClr val="0070C0"/>
                </a:solidFill>
                <a:latin typeface="Comic Sans MS" panose="030F0702030302020204" pitchFamily="66" charset="0"/>
                <a:hlinkClick r:id="rId2">
                  <a:extLst>
                    <a:ext uri="{A12FA001-AC4F-418D-AE19-62706E023703}">
                      <ahyp:hlinkClr xmlns:ahyp="http://schemas.microsoft.com/office/drawing/2018/hyperlinkcolor" val="tx"/>
                    </a:ext>
                  </a:extLst>
                </a:hlinkClick>
              </a:rPr>
              <a:t>divjotbhullar006@gmail.com</a:t>
            </a:r>
            <a:endParaRPr lang="en-US" dirty="0">
              <a:solidFill>
                <a:srgbClr val="0070C0"/>
              </a:solidFill>
              <a:latin typeface="Comic Sans MS" panose="030F0702030302020204" pitchFamily="66" charset="0"/>
            </a:endParaRPr>
          </a:p>
          <a:p>
            <a:r>
              <a:rPr lang="en-US" dirty="0">
                <a:solidFill>
                  <a:schemeClr val="tx1">
                    <a:lumMod val="95000"/>
                    <a:lumOff val="5000"/>
                  </a:schemeClr>
                </a:solidFill>
                <a:latin typeface="Comic Sans MS" panose="030F0702030302020204" pitchFamily="66" charset="0"/>
              </a:rPr>
              <a:t>The entire report was created using pandas, </a:t>
            </a:r>
            <a:r>
              <a:rPr lang="en-US" dirty="0" err="1">
                <a:solidFill>
                  <a:schemeClr val="tx1">
                    <a:lumMod val="95000"/>
                    <a:lumOff val="5000"/>
                  </a:schemeClr>
                </a:solidFill>
                <a:latin typeface="Comic Sans MS" panose="030F0702030302020204" pitchFamily="66" charset="0"/>
              </a:rPr>
              <a:t>numpy</a:t>
            </a:r>
            <a:r>
              <a:rPr lang="en-US" dirty="0">
                <a:solidFill>
                  <a:schemeClr val="tx1">
                    <a:lumMod val="95000"/>
                    <a:lumOff val="5000"/>
                  </a:schemeClr>
                </a:solidFill>
                <a:latin typeface="Comic Sans MS" panose="030F0702030302020204" pitchFamily="66" charset="0"/>
              </a:rPr>
              <a:t>, matplotlib, and seaborn in Python for data analysis and visualization.</a:t>
            </a:r>
          </a:p>
          <a:p>
            <a:pPr marL="45720" indent="0">
              <a:buNone/>
            </a:pPr>
            <a:endParaRPr lang="en-US" dirty="0">
              <a:solidFill>
                <a:schemeClr val="tx1">
                  <a:lumMod val="95000"/>
                  <a:lumOff val="5000"/>
                </a:schemeClr>
              </a:solidFill>
              <a:latin typeface="Comic Sans MS" panose="030F0702030302020204" pitchFamily="66" charset="0"/>
            </a:endParaRPr>
          </a:p>
          <a:p>
            <a:r>
              <a:rPr lang="en-US" dirty="0">
                <a:solidFill>
                  <a:schemeClr val="tx1">
                    <a:lumMod val="95000"/>
                    <a:lumOff val="5000"/>
                  </a:schemeClr>
                </a:solidFill>
                <a:latin typeface="Comic Sans MS" panose="030F0702030302020204" pitchFamily="66" charset="0"/>
              </a:rPr>
              <a:t>To access the code for this report visit the GitHub link:	</a:t>
            </a:r>
            <a:r>
              <a:rPr lang="en-US" dirty="0">
                <a:solidFill>
                  <a:srgbClr val="0070C0"/>
                </a:solidFill>
                <a:latin typeface="Comic Sans MS" panose="030F0702030302020204" pitchFamily="66" charset="0"/>
              </a:rPr>
              <a:t>https://github.com/DivKjot/DS-assignments</a:t>
            </a:r>
          </a:p>
          <a:p>
            <a:pPr marL="45720" indent="0">
              <a:buNone/>
            </a:pPr>
            <a:endParaRPr lang="en-US" dirty="0">
              <a:solidFill>
                <a:schemeClr val="tx1">
                  <a:lumMod val="95000"/>
                  <a:lumOff val="5000"/>
                </a:schemeClr>
              </a:solidFill>
              <a:latin typeface="Comic Sans MS" panose="030F0702030302020204" pitchFamily="66" charset="0"/>
            </a:endParaRPr>
          </a:p>
          <a:p>
            <a:pPr marL="342900" indent="-342900">
              <a:buFont typeface="Arial" panose="020B0604020202020204" pitchFamily="34" charset="0"/>
              <a:buChar char="•"/>
            </a:pPr>
            <a:r>
              <a:rPr lang="en-US" dirty="0">
                <a:solidFill>
                  <a:schemeClr val="tx1">
                    <a:lumMod val="95000"/>
                    <a:lumOff val="5000"/>
                  </a:schemeClr>
                </a:solidFill>
                <a:latin typeface="Comic Sans MS" panose="030F0702030302020204" pitchFamily="66" charset="0"/>
              </a:rPr>
              <a:t> The results are displayed in this PowerPoint presentation.</a:t>
            </a:r>
          </a:p>
          <a:p>
            <a:endParaRPr lang="en-IN" dirty="0"/>
          </a:p>
        </p:txBody>
      </p:sp>
    </p:spTree>
    <p:extLst>
      <p:ext uri="{BB962C8B-B14F-4D97-AF65-F5344CB8AC3E}">
        <p14:creationId xmlns:p14="http://schemas.microsoft.com/office/powerpoint/2010/main" val="244548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481263"/>
          </a:xfrm>
        </p:spPr>
        <p:txBody>
          <a:bodyPr/>
          <a:lstStyle/>
          <a:p>
            <a:r>
              <a:rPr lang="en-US" dirty="0">
                <a:solidFill>
                  <a:schemeClr val="accent6">
                    <a:lumMod val="75000"/>
                  </a:schemeClr>
                </a:solidFill>
                <a:latin typeface="Comic Sans MS" panose="030F0702030302020204" pitchFamily="66" charset="0"/>
              </a:rPr>
              <a:t>High balance Alert is created for transactions with amount &gt; Rs. 15000</a:t>
            </a:r>
            <a:endParaRPr lang="en-IN" dirty="0">
              <a:solidFill>
                <a:schemeClr val="accent6">
                  <a:lumMod val="75000"/>
                </a:schemeClr>
              </a:solidFill>
              <a:latin typeface="Comic Sans MS" panose="030F0702030302020204" pitchFamily="66" charset="0"/>
            </a:endParaRPr>
          </a:p>
        </p:txBody>
      </p:sp>
      <p:pic>
        <p:nvPicPr>
          <p:cNvPr id="4" name="Picture 3">
            <a:extLst>
              <a:ext uri="{FF2B5EF4-FFF2-40B4-BE49-F238E27FC236}">
                <a16:creationId xmlns:a16="http://schemas.microsoft.com/office/drawing/2014/main" id="{75779DBD-62BB-5C27-EC02-C5581737CF6F}"/>
              </a:ext>
            </a:extLst>
          </p:cNvPr>
          <p:cNvPicPr>
            <a:picLocks noChangeAspect="1"/>
          </p:cNvPicPr>
          <p:nvPr/>
        </p:nvPicPr>
        <p:blipFill>
          <a:blip r:embed="rId2"/>
          <a:stretch>
            <a:fillRect/>
          </a:stretch>
        </p:blipFill>
        <p:spPr>
          <a:xfrm>
            <a:off x="1143000" y="1155032"/>
            <a:ext cx="7684167" cy="3636857"/>
          </a:xfrm>
          <a:prstGeom prst="rect">
            <a:avLst/>
          </a:prstGeom>
        </p:spPr>
      </p:pic>
      <p:sp>
        <p:nvSpPr>
          <p:cNvPr id="2" name="TextBox 1">
            <a:extLst>
              <a:ext uri="{FF2B5EF4-FFF2-40B4-BE49-F238E27FC236}">
                <a16:creationId xmlns:a16="http://schemas.microsoft.com/office/drawing/2014/main" id="{9CD3FC8B-1512-0A91-5643-FBAA8ECB9C4A}"/>
              </a:ext>
            </a:extLst>
          </p:cNvPr>
          <p:cNvSpPr txBox="1"/>
          <p:nvPr/>
        </p:nvSpPr>
        <p:spPr>
          <a:xfrm>
            <a:off x="8510590" y="1442993"/>
            <a:ext cx="2821858"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A High Alert is generated for transactions with amount more than Rs. 15000.</a:t>
            </a:r>
          </a:p>
          <a:p>
            <a:pPr marL="285750" indent="-285750">
              <a:buFont typeface="Arial" panose="020B0604020202020204" pitchFamily="34" charset="0"/>
              <a:buChar char="•"/>
            </a:pPr>
            <a:r>
              <a:rPr lang="en-US" dirty="0">
                <a:latin typeface="Comic Sans MS" panose="030F0702030302020204" pitchFamily="66" charset="0"/>
              </a:rPr>
              <a:t>This table displays the type (Credit or Debit) of High transactions along with mode and current balance.</a:t>
            </a:r>
          </a:p>
          <a:p>
            <a:pPr marL="285750" indent="-285750">
              <a:buFont typeface="Arial" panose="020B0604020202020204" pitchFamily="34" charset="0"/>
              <a:buChar char="•"/>
            </a:pPr>
            <a:r>
              <a:rPr lang="en-US" dirty="0">
                <a:latin typeface="Comic Sans MS" panose="030F0702030302020204" pitchFamily="66" charset="0"/>
              </a:rPr>
              <a:t>Bank can decide to offer special discounts to such customers making high amount of transactions.</a:t>
            </a:r>
            <a:endParaRPr lang="en-IN" dirty="0">
              <a:latin typeface="Comic Sans MS" panose="030F0702030302020204" pitchFamily="66" charset="0"/>
            </a:endParaRPr>
          </a:p>
        </p:txBody>
      </p:sp>
    </p:spTree>
    <p:extLst>
      <p:ext uri="{BB962C8B-B14F-4D97-AF65-F5344CB8AC3E}">
        <p14:creationId xmlns:p14="http://schemas.microsoft.com/office/powerpoint/2010/main" val="101322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042736"/>
          </a:xfrm>
        </p:spPr>
        <p:txBody>
          <a:bodyPr/>
          <a:lstStyle/>
          <a:p>
            <a:r>
              <a:rPr lang="en-US" b="0" i="0" dirty="0">
                <a:solidFill>
                  <a:srgbClr val="000000"/>
                </a:solidFill>
                <a:effectLst/>
                <a:highlight>
                  <a:srgbClr val="FFFFFF"/>
                </a:highlight>
                <a:latin typeface="Comic Sans MS" panose="030F0702030302020204" pitchFamily="66" charset="0"/>
              </a:rPr>
              <a:t>Identify any unusual or suspicious transactions.</a:t>
            </a:r>
          </a:p>
          <a:p>
            <a:r>
              <a:rPr lang="en-US" dirty="0">
                <a:solidFill>
                  <a:schemeClr val="accent6">
                    <a:lumMod val="75000"/>
                  </a:schemeClr>
                </a:solidFill>
                <a:highlight>
                  <a:srgbClr val="FFFFFF"/>
                </a:highlight>
                <a:latin typeface="Comic Sans MS" panose="030F0702030302020204" pitchFamily="66" charset="0"/>
              </a:rPr>
              <a:t>Suspicion Alert for all transactions with amount exceeding Rs.25000</a:t>
            </a:r>
          </a:p>
          <a:p>
            <a:endParaRPr lang="en-US" b="0" i="0" dirty="0">
              <a:solidFill>
                <a:srgbClr val="000000"/>
              </a:solidFill>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C52B8872-93FA-B6EE-990F-C7488912CE6F}"/>
              </a:ext>
            </a:extLst>
          </p:cNvPr>
          <p:cNvPicPr>
            <a:picLocks noChangeAspect="1"/>
          </p:cNvPicPr>
          <p:nvPr/>
        </p:nvPicPr>
        <p:blipFill>
          <a:blip r:embed="rId2"/>
          <a:stretch>
            <a:fillRect/>
          </a:stretch>
        </p:blipFill>
        <p:spPr>
          <a:xfrm>
            <a:off x="1537972" y="1808101"/>
            <a:ext cx="8021052" cy="2959770"/>
          </a:xfrm>
          <a:prstGeom prst="rect">
            <a:avLst/>
          </a:prstGeom>
        </p:spPr>
      </p:pic>
      <p:sp>
        <p:nvSpPr>
          <p:cNvPr id="2" name="TextBox 1">
            <a:extLst>
              <a:ext uri="{FF2B5EF4-FFF2-40B4-BE49-F238E27FC236}">
                <a16:creationId xmlns:a16="http://schemas.microsoft.com/office/drawing/2014/main" id="{F5B6DE61-999B-8B5C-22B8-54623D9935E2}"/>
              </a:ext>
            </a:extLst>
          </p:cNvPr>
          <p:cNvSpPr txBox="1"/>
          <p:nvPr/>
        </p:nvSpPr>
        <p:spPr>
          <a:xfrm>
            <a:off x="1364734" y="4786761"/>
            <a:ext cx="96511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A suspicion Alert is generated for transactions with amount exceeding not only the high threshold of Rs. 15000 but also an amount of Rs. 25000.</a:t>
            </a:r>
          </a:p>
          <a:p>
            <a:pPr marL="285750" indent="-285750">
              <a:buFont typeface="Arial" panose="020B0604020202020204" pitchFamily="34" charset="0"/>
              <a:buChar char="•"/>
            </a:pPr>
            <a:r>
              <a:rPr lang="en-US" dirty="0">
                <a:latin typeface="Comic Sans MS" panose="030F0702030302020204" pitchFamily="66" charset="0"/>
              </a:rPr>
              <a:t>This displays the type of suspicion transactions along with mode and current balance.</a:t>
            </a:r>
          </a:p>
          <a:p>
            <a:pPr marL="285750" indent="-285750">
              <a:buFont typeface="Arial" panose="020B0604020202020204" pitchFamily="34" charset="0"/>
              <a:buChar char="•"/>
            </a:pPr>
            <a:r>
              <a:rPr lang="en-US" dirty="0">
                <a:latin typeface="Comic Sans MS" panose="030F0702030302020204" pitchFamily="66" charset="0"/>
              </a:rPr>
              <a:t>Bank may decide to monitor the activities of such customers and further investigation.</a:t>
            </a:r>
            <a:endParaRPr lang="en-IN" dirty="0">
              <a:latin typeface="Comic Sans MS" panose="030F0702030302020204" pitchFamily="66" charset="0"/>
            </a:endParaRPr>
          </a:p>
        </p:txBody>
      </p:sp>
    </p:spTree>
    <p:extLst>
      <p:ext uri="{BB962C8B-B14F-4D97-AF65-F5344CB8AC3E}">
        <p14:creationId xmlns:p14="http://schemas.microsoft.com/office/powerpoint/2010/main" val="233659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4BF8-4F44-DDEF-13B0-F5032FA3BD26}"/>
              </a:ext>
            </a:extLst>
          </p:cNvPr>
          <p:cNvSpPr>
            <a:spLocks noGrp="1"/>
          </p:cNvSpPr>
          <p:nvPr>
            <p:ph type="title"/>
          </p:nvPr>
        </p:nvSpPr>
        <p:spPr>
          <a:xfrm>
            <a:off x="1140351" y="511277"/>
            <a:ext cx="9875520" cy="513347"/>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Churn Modelling Data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315F5D4-DFD0-F399-F24D-4ABD9C0891A8}"/>
              </a:ext>
            </a:extLst>
          </p:cNvPr>
          <p:cNvSpPr>
            <a:spLocks noGrp="1"/>
          </p:cNvSpPr>
          <p:nvPr>
            <p:ph idx="1"/>
          </p:nvPr>
        </p:nvSpPr>
        <p:spPr>
          <a:xfrm>
            <a:off x="1143000" y="1122947"/>
            <a:ext cx="9872871" cy="1973179"/>
          </a:xfrm>
        </p:spPr>
        <p:txBody>
          <a:bodyPr>
            <a:normAutofit fontScale="77500" lnSpcReduction="20000"/>
          </a:bodyPr>
          <a:lstStyle/>
          <a:p>
            <a:r>
              <a:rPr lang="en-US" b="0" i="0" dirty="0">
                <a:solidFill>
                  <a:srgbClr val="000000"/>
                </a:solidFill>
                <a:effectLst/>
                <a:highlight>
                  <a:srgbClr val="FFFFFF"/>
                </a:highlight>
                <a:latin typeface="Comic Sans MS" panose="030F0702030302020204" pitchFamily="66" charset="0"/>
              </a:rPr>
              <a:t>Distribution of customers(churned / Not churned)</a:t>
            </a:r>
          </a:p>
          <a:p>
            <a:r>
              <a:rPr lang="en-US" dirty="0">
                <a:latin typeface="Comic Sans MS" panose="030F0702030302020204" pitchFamily="66" charset="0"/>
              </a:rPr>
              <a:t>Churned (status 1) :    2037</a:t>
            </a:r>
          </a:p>
          <a:p>
            <a:r>
              <a:rPr lang="en-IN" dirty="0">
                <a:latin typeface="Comic Sans MS" panose="030F0702030302020204" pitchFamily="66" charset="0"/>
              </a:rPr>
              <a:t>Not – Churned </a:t>
            </a:r>
            <a:r>
              <a:rPr lang="en-US" dirty="0">
                <a:latin typeface="Comic Sans MS" panose="030F0702030302020204" pitchFamily="66" charset="0"/>
              </a:rPr>
              <a:t>(status 0) :</a:t>
            </a:r>
            <a:r>
              <a:rPr lang="en-IN" dirty="0">
                <a:latin typeface="Comic Sans MS" panose="030F0702030302020204" pitchFamily="66" charset="0"/>
              </a:rPr>
              <a:t>     7963</a:t>
            </a:r>
          </a:p>
          <a:p>
            <a:r>
              <a:rPr lang="en-US" dirty="0">
                <a:solidFill>
                  <a:schemeClr val="tx1">
                    <a:lumMod val="95000"/>
                    <a:lumOff val="5000"/>
                  </a:schemeClr>
                </a:solidFill>
                <a:latin typeface="Comic Sans MS" panose="030F0702030302020204" pitchFamily="66" charset="0"/>
              </a:rPr>
              <a:t>Number of customers Churned is &lt; Number of customers not churned </a:t>
            </a:r>
          </a:p>
          <a:p>
            <a:pPr marL="45720" indent="0">
              <a:buNone/>
            </a:pPr>
            <a:r>
              <a:rPr lang="en-US" dirty="0">
                <a:solidFill>
                  <a:schemeClr val="tx1">
                    <a:lumMod val="95000"/>
                    <a:lumOff val="5000"/>
                  </a:schemeClr>
                </a:solidFill>
                <a:latin typeface="Comic Sans MS" panose="030F0702030302020204" pitchFamily="66" charset="0"/>
              </a:rPr>
              <a:t>but number Churned customers are in significant numbers which indicates that there is a need for the company to change its measures to reduce the rate of churned customers.</a:t>
            </a:r>
          </a:p>
        </p:txBody>
      </p:sp>
      <p:pic>
        <p:nvPicPr>
          <p:cNvPr id="5" name="Picture 4">
            <a:extLst>
              <a:ext uri="{FF2B5EF4-FFF2-40B4-BE49-F238E27FC236}">
                <a16:creationId xmlns:a16="http://schemas.microsoft.com/office/drawing/2014/main" id="{5949E9EF-3161-143A-85E8-934D4C83FC01}"/>
              </a:ext>
            </a:extLst>
          </p:cNvPr>
          <p:cNvPicPr>
            <a:picLocks noChangeAspect="1"/>
          </p:cNvPicPr>
          <p:nvPr/>
        </p:nvPicPr>
        <p:blipFill>
          <a:blip r:embed="rId2"/>
          <a:stretch>
            <a:fillRect/>
          </a:stretch>
        </p:blipFill>
        <p:spPr>
          <a:xfrm>
            <a:off x="2812024" y="3007635"/>
            <a:ext cx="5407743" cy="3540648"/>
          </a:xfrm>
          <a:prstGeom prst="rect">
            <a:avLst/>
          </a:prstGeom>
        </p:spPr>
      </p:pic>
      <p:sp>
        <p:nvSpPr>
          <p:cNvPr id="6" name="TextBox 5">
            <a:extLst>
              <a:ext uri="{FF2B5EF4-FFF2-40B4-BE49-F238E27FC236}">
                <a16:creationId xmlns:a16="http://schemas.microsoft.com/office/drawing/2014/main" id="{C2BA6537-E6E9-5648-9FF1-1842A3B39EEE}"/>
              </a:ext>
            </a:extLst>
          </p:cNvPr>
          <p:cNvSpPr txBox="1"/>
          <p:nvPr/>
        </p:nvSpPr>
        <p:spPr>
          <a:xfrm>
            <a:off x="2812024" y="3850365"/>
            <a:ext cx="479351" cy="307777"/>
          </a:xfrm>
          <a:prstGeom prst="rect">
            <a:avLst/>
          </a:prstGeom>
          <a:noFill/>
        </p:spPr>
        <p:txBody>
          <a:bodyPr wrap="square" rtlCol="0">
            <a:spAutoFit/>
          </a:bodyPr>
          <a:lstStyle/>
          <a:p>
            <a:r>
              <a:rPr lang="en-US" sz="1400" dirty="0">
                <a:solidFill>
                  <a:schemeClr val="bg1">
                    <a:lumMod val="50000"/>
                  </a:schemeClr>
                </a:solidFill>
              </a:rPr>
              <a:t>not</a:t>
            </a:r>
            <a:endParaRPr lang="en-IN" sz="1400" dirty="0">
              <a:solidFill>
                <a:schemeClr val="bg1">
                  <a:lumMod val="50000"/>
                </a:schemeClr>
              </a:solidFill>
            </a:endParaRPr>
          </a:p>
        </p:txBody>
      </p:sp>
    </p:spTree>
    <p:extLst>
      <p:ext uri="{BB962C8B-B14F-4D97-AF65-F5344CB8AC3E}">
        <p14:creationId xmlns:p14="http://schemas.microsoft.com/office/powerpoint/2010/main" val="47819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8"/>
            <a:ext cx="9872871" cy="1381173"/>
          </a:xfrm>
        </p:spPr>
        <p:txBody>
          <a:bodyPr>
            <a:normAutofit lnSpcReduction="10000"/>
          </a:bodyPr>
          <a:lstStyle/>
          <a:p>
            <a:r>
              <a:rPr lang="en-US" b="0" i="0" dirty="0">
                <a:solidFill>
                  <a:srgbClr val="000000"/>
                </a:solidFill>
                <a:effectLst/>
                <a:highlight>
                  <a:srgbClr val="FFFFFF"/>
                </a:highlight>
                <a:latin typeface="Comic Sans MS" panose="030F0702030302020204" pitchFamily="66" charset="0"/>
              </a:rPr>
              <a:t>What is the distribution of customers across different age groups?</a:t>
            </a:r>
          </a:p>
          <a:p>
            <a:r>
              <a:rPr lang="en-IN" dirty="0">
                <a:latin typeface="Comic Sans MS" panose="030F0702030302020204" pitchFamily="66" charset="0"/>
              </a:rPr>
              <a:t>Histogram is used to show the </a:t>
            </a:r>
            <a:r>
              <a:rPr lang="en-US" b="0" i="0" dirty="0">
                <a:effectLst/>
                <a:highlight>
                  <a:srgbClr val="FFFFFF"/>
                </a:highlight>
                <a:latin typeface="Comic Sans MS" panose="030F0702030302020204" pitchFamily="66" charset="0"/>
              </a:rPr>
              <a:t>distribution of customers across different age groups majority of the customers lie in age group of 25-45 and very few are above the age of 65 (senior citizens)</a:t>
            </a:r>
            <a:endParaRPr lang="en-IN" dirty="0">
              <a:latin typeface="Comic Sans MS" panose="030F0702030302020204" pitchFamily="66" charset="0"/>
            </a:endParaRPr>
          </a:p>
        </p:txBody>
      </p:sp>
      <p:pic>
        <p:nvPicPr>
          <p:cNvPr id="10244" name="Picture 4">
            <a:extLst>
              <a:ext uri="{FF2B5EF4-FFF2-40B4-BE49-F238E27FC236}">
                <a16:creationId xmlns:a16="http://schemas.microsoft.com/office/drawing/2014/main" id="{51023E68-16DA-4434-F9B5-B26081251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234" y="2192594"/>
            <a:ext cx="7725666" cy="399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96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331494"/>
          </a:xfrm>
        </p:spPr>
        <p:txBody>
          <a:bodyPr>
            <a:normAutofit lnSpcReduction="10000"/>
          </a:bodyPr>
          <a:lstStyle/>
          <a:p>
            <a:r>
              <a:rPr lang="en-US" b="0" i="0" dirty="0">
                <a:solidFill>
                  <a:srgbClr val="000000"/>
                </a:solidFill>
                <a:effectLst/>
                <a:highlight>
                  <a:srgbClr val="FFFFFF"/>
                </a:highlight>
                <a:latin typeface="Comic Sans MS" panose="030F0702030302020204" pitchFamily="66" charset="0"/>
              </a:rPr>
              <a:t>Analyze the gender distribution of customers.</a:t>
            </a:r>
          </a:p>
          <a:p>
            <a:pPr marL="45720" indent="0">
              <a:buNone/>
            </a:pPr>
            <a:r>
              <a:rPr lang="en-IN" dirty="0">
                <a:latin typeface="Comic Sans MS" panose="030F0702030302020204" pitchFamily="66" charset="0"/>
              </a:rPr>
              <a:t>No. of Male : 5457</a:t>
            </a:r>
          </a:p>
          <a:p>
            <a:pPr marL="45720" indent="0">
              <a:buNone/>
            </a:pPr>
            <a:r>
              <a:rPr lang="en-IN" dirty="0">
                <a:latin typeface="Comic Sans MS" panose="030F0702030302020204" pitchFamily="66" charset="0"/>
              </a:rPr>
              <a:t>No. of Female : 4543</a:t>
            </a:r>
          </a:p>
        </p:txBody>
      </p:sp>
      <p:pic>
        <p:nvPicPr>
          <p:cNvPr id="26627" name="Picture 3">
            <a:extLst>
              <a:ext uri="{FF2B5EF4-FFF2-40B4-BE49-F238E27FC236}">
                <a16:creationId xmlns:a16="http://schemas.microsoft.com/office/drawing/2014/main" id="{BDCA5B11-A806-AB89-0E1E-80F72128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781" y="1274799"/>
            <a:ext cx="4221677" cy="41182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387E58-6398-3E4E-157C-AFBFF6E63DFB}"/>
              </a:ext>
            </a:extLst>
          </p:cNvPr>
          <p:cNvSpPr txBox="1"/>
          <p:nvPr/>
        </p:nvSpPr>
        <p:spPr>
          <a:xfrm>
            <a:off x="993058" y="2133600"/>
            <a:ext cx="35887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Distribution of male and female customers is quite well distributed there is no gender based bias.</a:t>
            </a:r>
            <a:endParaRPr lang="en-IN" dirty="0">
              <a:latin typeface="Comic Sans MS" panose="030F0702030302020204" pitchFamily="66" charset="0"/>
            </a:endParaRPr>
          </a:p>
        </p:txBody>
      </p:sp>
    </p:spTree>
    <p:extLst>
      <p:ext uri="{BB962C8B-B14F-4D97-AF65-F5344CB8AC3E}">
        <p14:creationId xmlns:p14="http://schemas.microsoft.com/office/powerpoint/2010/main" val="422775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998621" y="344905"/>
            <a:ext cx="9872871" cy="2229852"/>
          </a:xfrm>
        </p:spPr>
        <p:txBody>
          <a:bodyPr/>
          <a:lstStyle/>
          <a:p>
            <a:r>
              <a:rPr lang="en-US" b="0" i="0" dirty="0">
                <a:solidFill>
                  <a:srgbClr val="000000"/>
                </a:solidFill>
                <a:effectLst/>
                <a:highlight>
                  <a:srgbClr val="FFFFFF"/>
                </a:highlight>
                <a:latin typeface="Comic Sans MS" panose="030F0702030302020204" pitchFamily="66" charset="0"/>
              </a:rPr>
              <a:t>What percentage of customers have churned?</a:t>
            </a:r>
          </a:p>
          <a:p>
            <a:r>
              <a:rPr lang="en-US" dirty="0">
                <a:latin typeface="Comic Sans MS" panose="030F0702030302020204" pitchFamily="66" charset="0"/>
              </a:rPr>
              <a:t>Percentage of customers who have churned :  20.3697</a:t>
            </a:r>
          </a:p>
          <a:p>
            <a:pPr algn="l" rtl="0">
              <a:buFont typeface="Arial" panose="020B0604020202020204" pitchFamily="34" charset="0"/>
              <a:buChar char="•"/>
            </a:pPr>
            <a:r>
              <a:rPr lang="en-US" b="0" i="0" dirty="0">
                <a:solidFill>
                  <a:srgbClr val="000000"/>
                </a:solidFill>
                <a:effectLst/>
                <a:latin typeface="Comic Sans MS" panose="030F0702030302020204" pitchFamily="66" charset="0"/>
              </a:rPr>
              <a:t>What are the main reasons for customer churn?</a:t>
            </a:r>
          </a:p>
          <a:p>
            <a:pPr algn="l" rtl="0">
              <a:buFont typeface="Arial" panose="020B0604020202020204" pitchFamily="34" charset="0"/>
              <a:buChar char="•"/>
            </a:pPr>
            <a:r>
              <a:rPr lang="en-US" b="0" i="0" dirty="0">
                <a:effectLst/>
                <a:latin typeface="Comic Sans MS" panose="030F0702030302020204" pitchFamily="66" charset="0"/>
              </a:rPr>
              <a:t>In order to identify the reason for churned customer let us examine various measures such as Tenure ,Geography and Gender</a:t>
            </a:r>
          </a:p>
          <a:p>
            <a:endParaRPr lang="en-IN" dirty="0">
              <a:latin typeface="Comic Sans MS" panose="030F0702030302020204" pitchFamily="66" charset="0"/>
            </a:endParaRPr>
          </a:p>
        </p:txBody>
      </p:sp>
      <p:pic>
        <p:nvPicPr>
          <p:cNvPr id="25605" name="Picture 5">
            <a:extLst>
              <a:ext uri="{FF2B5EF4-FFF2-40B4-BE49-F238E27FC236}">
                <a16:creationId xmlns:a16="http://schemas.microsoft.com/office/drawing/2014/main" id="{8FEEA1E5-3D84-A0A1-6E24-5A0A6DFFB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2743200"/>
            <a:ext cx="7118684" cy="3769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047ED9-67C7-58F2-CC85-8230DBDE7676}"/>
              </a:ext>
            </a:extLst>
          </p:cNvPr>
          <p:cNvSpPr txBox="1"/>
          <p:nvPr/>
        </p:nvSpPr>
        <p:spPr>
          <a:xfrm>
            <a:off x="8603226" y="2981761"/>
            <a:ext cx="2807368" cy="341632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Customers with higher Tenure rate do not churn often indicating customer </a:t>
            </a:r>
            <a:r>
              <a:rPr lang="en-US" b="0" i="0" dirty="0" err="1">
                <a:solidFill>
                  <a:srgbClr val="000000"/>
                </a:solidFill>
                <a:effectLst/>
                <a:highlight>
                  <a:srgbClr val="FFFFFF"/>
                </a:highlight>
                <a:latin typeface="Comic Sans MS" panose="030F0702030302020204" pitchFamily="66" charset="0"/>
              </a:rPr>
              <a:t>loyality</a:t>
            </a:r>
            <a:r>
              <a:rPr lang="en-US" b="0" i="0" dirty="0">
                <a:solidFill>
                  <a:srgbClr val="000000"/>
                </a:solidFill>
                <a:effectLst/>
                <a:highlight>
                  <a:srgbClr val="FFFFFF"/>
                </a:highlight>
                <a:latin typeface="Comic Sans MS" panose="030F0702030302020204" pitchFamily="66" charset="0"/>
              </a:rPr>
              <a:t>.</a:t>
            </a:r>
          </a:p>
          <a:p>
            <a:pPr algn="l">
              <a:buFont typeface="Arial" panose="020B0604020202020204" pitchFamily="34" charset="0"/>
              <a:buChar char="•"/>
            </a:pPr>
            <a:endParaRPr lang="en-US" b="0" i="0" dirty="0">
              <a:solidFill>
                <a:srgbClr val="000000"/>
              </a:solidFill>
              <a:effectLst/>
              <a:highlight>
                <a:srgbClr val="FFFFFF"/>
              </a:highlight>
              <a:latin typeface="Comic Sans MS" panose="030F0702030302020204" pitchFamily="66" charset="0"/>
            </a:endParaRPr>
          </a:p>
          <a:p>
            <a:pPr algn="l">
              <a:buFont typeface="Arial" panose="020B0604020202020204" pitchFamily="34" charset="0"/>
              <a:buChar char="•"/>
            </a:pPr>
            <a:r>
              <a:rPr lang="en-US" dirty="0">
                <a:solidFill>
                  <a:srgbClr val="000000"/>
                </a:solidFill>
                <a:highlight>
                  <a:srgbClr val="FFFFFF"/>
                </a:highlight>
                <a:latin typeface="Comic Sans MS" panose="030F0702030302020204" pitchFamily="66" charset="0"/>
              </a:rPr>
              <a:t>Company should provide discounts on long term schemes in order to retain customers for longer duration and </a:t>
            </a:r>
            <a:r>
              <a:rPr lang="en-US" dirty="0" err="1">
                <a:solidFill>
                  <a:srgbClr val="000000"/>
                </a:solidFill>
                <a:highlight>
                  <a:srgbClr val="FFFFFF"/>
                </a:highlight>
                <a:latin typeface="Comic Sans MS" panose="030F0702030302020204" pitchFamily="66" charset="0"/>
              </a:rPr>
              <a:t>inturn</a:t>
            </a:r>
            <a:r>
              <a:rPr lang="en-US" dirty="0">
                <a:solidFill>
                  <a:srgbClr val="000000"/>
                </a:solidFill>
                <a:highlight>
                  <a:srgbClr val="FFFFFF"/>
                </a:highlight>
                <a:latin typeface="Comic Sans MS" panose="030F0702030302020204" pitchFamily="66" charset="0"/>
              </a:rPr>
              <a:t> reduce the churning rate.</a:t>
            </a:r>
            <a:endParaRPr lang="en-US" b="0" i="0" dirty="0">
              <a:solidFill>
                <a:srgbClr val="000000"/>
              </a:solidFill>
              <a:effectLst/>
              <a:highlight>
                <a:srgbClr val="FFFFFF"/>
              </a:highlight>
              <a:latin typeface="Comic Sans MS" panose="030F0702030302020204" pitchFamily="66" charset="0"/>
            </a:endParaRPr>
          </a:p>
        </p:txBody>
      </p:sp>
    </p:spTree>
    <p:extLst>
      <p:ext uri="{BB962C8B-B14F-4D97-AF65-F5344CB8AC3E}">
        <p14:creationId xmlns:p14="http://schemas.microsoft.com/office/powerpoint/2010/main" val="153319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897193" y="536116"/>
            <a:ext cx="9872871" cy="2059600"/>
          </a:xfrm>
        </p:spPr>
        <p:txBody>
          <a:bodyPr>
            <a:normAutofit fontScale="92500" lnSpcReduction="20000"/>
          </a:bodyPr>
          <a:lstStyle/>
          <a:p>
            <a:r>
              <a:rPr lang="en-IN" dirty="0">
                <a:solidFill>
                  <a:schemeClr val="tx1"/>
                </a:solidFill>
                <a:latin typeface="Comic Sans MS" panose="030F0702030302020204" pitchFamily="66" charset="0"/>
              </a:rPr>
              <a:t>Distribution of Churn by Geography:</a:t>
            </a:r>
          </a:p>
          <a:p>
            <a:r>
              <a:rPr lang="en-IN" dirty="0">
                <a:latin typeface="Comic Sans MS" panose="030F0702030302020204" pitchFamily="66" charset="0"/>
              </a:rPr>
              <a:t>France has the least churn rate indicating that company has well researched the market in that location and customers are happy.</a:t>
            </a:r>
          </a:p>
          <a:p>
            <a:r>
              <a:rPr lang="en-IN" dirty="0">
                <a:latin typeface="Comic Sans MS" panose="030F0702030302020204" pitchFamily="66" charset="0"/>
              </a:rPr>
              <a:t>Whereas Germany has the Highest churning rate indicating that the Company should adopt methods to understand the customer needs and adopt methods to reduce the churn rate as the Churned customers increases the cost for the company.</a:t>
            </a:r>
          </a:p>
          <a:p>
            <a:endParaRPr lang="en-IN" dirty="0">
              <a:latin typeface="Comic Sans MS" panose="030F0702030302020204" pitchFamily="66" charset="0"/>
            </a:endParaRPr>
          </a:p>
        </p:txBody>
      </p:sp>
      <p:pic>
        <p:nvPicPr>
          <p:cNvPr id="24578" name="Picture 2">
            <a:extLst>
              <a:ext uri="{FF2B5EF4-FFF2-40B4-BE49-F238E27FC236}">
                <a16:creationId xmlns:a16="http://schemas.microsoft.com/office/drawing/2014/main" id="{8F49F636-6C3F-1328-22EB-FA6C3AF2A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68" y="2507226"/>
            <a:ext cx="7060329" cy="4001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7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587650"/>
          </a:xfrm>
        </p:spPr>
        <p:txBody>
          <a:bodyPr>
            <a:normAutofit/>
          </a:bodyPr>
          <a:lstStyle/>
          <a:p>
            <a:r>
              <a:rPr lang="en-US" b="0" i="0" dirty="0">
                <a:solidFill>
                  <a:srgbClr val="000000"/>
                </a:solidFill>
                <a:effectLst/>
                <a:highlight>
                  <a:srgbClr val="FFFFFF"/>
                </a:highlight>
                <a:latin typeface="Comic Sans MS" panose="030F0702030302020204" pitchFamily="66" charset="0"/>
              </a:rPr>
              <a:t>Gender based churned rate is not significant</a:t>
            </a:r>
          </a:p>
          <a:p>
            <a:r>
              <a:rPr lang="en-US" b="0" i="0" dirty="0">
                <a:effectLst/>
                <a:highlight>
                  <a:srgbClr val="FFFFFF"/>
                </a:highlight>
                <a:latin typeface="Comic Sans MS" panose="030F0702030302020204" pitchFamily="66" charset="0"/>
              </a:rPr>
              <a:t>Churning rate is higher in females a</a:t>
            </a:r>
            <a:r>
              <a:rPr lang="en-US" dirty="0">
                <a:highlight>
                  <a:srgbClr val="FFFFFF"/>
                </a:highlight>
                <a:latin typeface="Comic Sans MS" panose="030F0702030302020204" pitchFamily="66" charset="0"/>
              </a:rPr>
              <a:t>s compared to males suggesting that company could include products/services to cater to the female customers as well.</a:t>
            </a:r>
            <a:endParaRPr lang="en-US" b="0" i="0" dirty="0">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23554" name="Picture 2">
            <a:extLst>
              <a:ext uri="{FF2B5EF4-FFF2-40B4-BE49-F238E27FC236}">
                <a16:creationId xmlns:a16="http://schemas.microsoft.com/office/drawing/2014/main" id="{B7D7862D-9FFC-747E-F245-CC9F6508E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168" y="2320415"/>
            <a:ext cx="5888483" cy="386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8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084007" y="506621"/>
            <a:ext cx="9872871" cy="433136"/>
          </a:xfrm>
        </p:spPr>
        <p:txBody>
          <a:bodyPr/>
          <a:lstStyle/>
          <a:p>
            <a:r>
              <a:rPr lang="en-US" dirty="0">
                <a:solidFill>
                  <a:srgbClr val="000000"/>
                </a:solidFill>
                <a:highlight>
                  <a:srgbClr val="FFFFFF"/>
                </a:highlight>
                <a:latin typeface="Comic Sans MS" panose="030F0702030302020204" pitchFamily="66" charset="0"/>
              </a:rPr>
              <a:t>T</a:t>
            </a:r>
            <a:r>
              <a:rPr lang="en-US" b="0" i="0" dirty="0">
                <a:solidFill>
                  <a:srgbClr val="000000"/>
                </a:solidFill>
                <a:effectLst/>
                <a:highlight>
                  <a:srgbClr val="FFFFFF"/>
                </a:highlight>
                <a:latin typeface="Comic Sans MS" panose="030F0702030302020204" pitchFamily="66" charset="0"/>
              </a:rPr>
              <a:t>rends among customers who have churned.</a:t>
            </a:r>
          </a:p>
          <a:p>
            <a:endParaRPr lang="en-IN" dirty="0">
              <a:latin typeface="Comic Sans MS" panose="030F0702030302020204" pitchFamily="66" charset="0"/>
            </a:endParaRPr>
          </a:p>
        </p:txBody>
      </p:sp>
      <p:pic>
        <p:nvPicPr>
          <p:cNvPr id="6" name="Picture 5">
            <a:extLst>
              <a:ext uri="{FF2B5EF4-FFF2-40B4-BE49-F238E27FC236}">
                <a16:creationId xmlns:a16="http://schemas.microsoft.com/office/drawing/2014/main" id="{B7207F26-1D9E-19A2-6294-3AA6C2A5EB2E}"/>
              </a:ext>
            </a:extLst>
          </p:cNvPr>
          <p:cNvPicPr>
            <a:picLocks noChangeAspect="1"/>
          </p:cNvPicPr>
          <p:nvPr/>
        </p:nvPicPr>
        <p:blipFill>
          <a:blip r:embed="rId2"/>
          <a:stretch>
            <a:fillRect/>
          </a:stretch>
        </p:blipFill>
        <p:spPr>
          <a:xfrm>
            <a:off x="1478977" y="1038079"/>
            <a:ext cx="7556868" cy="5399099"/>
          </a:xfrm>
          <a:prstGeom prst="rect">
            <a:avLst/>
          </a:prstGeom>
        </p:spPr>
      </p:pic>
    </p:spTree>
    <p:extLst>
      <p:ext uri="{BB962C8B-B14F-4D97-AF65-F5344CB8AC3E}">
        <p14:creationId xmlns:p14="http://schemas.microsoft.com/office/powerpoint/2010/main" val="389857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115702"/>
          </a:xfrm>
        </p:spPr>
        <p:txBody>
          <a:bodyPr>
            <a:normAutofit lnSpcReduction="10000"/>
          </a:bodyPr>
          <a:lstStyle/>
          <a:p>
            <a:r>
              <a:rPr lang="en-US" b="0" i="0" dirty="0">
                <a:solidFill>
                  <a:srgbClr val="000000"/>
                </a:solidFill>
                <a:effectLst/>
                <a:highlight>
                  <a:srgbClr val="FFFFFF"/>
                </a:highlight>
                <a:latin typeface="Comic Sans MS" panose="030F0702030302020204" pitchFamily="66" charset="0"/>
              </a:rPr>
              <a:t>What are the most commonly used products or services?</a:t>
            </a:r>
          </a:p>
          <a:p>
            <a:r>
              <a:rPr lang="en-US" dirty="0">
                <a:highlight>
                  <a:srgbClr val="FFFFFF"/>
                </a:highlight>
                <a:latin typeface="Comic Sans MS" panose="030F0702030302020204" pitchFamily="66" charset="0"/>
              </a:rPr>
              <a:t>Product id 1 and 2 are the most famous products among customers company can eliminate the least populous products among the customers</a:t>
            </a:r>
            <a:r>
              <a:rPr lang="en-US" dirty="0">
                <a:solidFill>
                  <a:srgbClr val="000000"/>
                </a:solidFill>
                <a:highlight>
                  <a:srgbClr val="FFFFFF"/>
                </a:highlight>
                <a:latin typeface="Comic Sans MS" panose="030F0702030302020204" pitchFamily="66" charset="0"/>
              </a:rPr>
              <a:t>.</a:t>
            </a:r>
            <a:endParaRPr lang="en-US" b="0" i="0" dirty="0">
              <a:solidFill>
                <a:srgbClr val="000000"/>
              </a:solidFill>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21508" name="Picture 4">
            <a:extLst>
              <a:ext uri="{FF2B5EF4-FFF2-40B4-BE49-F238E27FC236}">
                <a16:creationId xmlns:a16="http://schemas.microsoft.com/office/drawing/2014/main" id="{1E37AEC6-EBC1-1CE0-12C3-714EA45C1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25" y="2092877"/>
            <a:ext cx="6853084" cy="417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39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A80-0DAF-2F18-4E81-4B4E54C92C99}"/>
              </a:ext>
            </a:extLst>
          </p:cNvPr>
          <p:cNvSpPr>
            <a:spLocks noGrp="1"/>
          </p:cNvSpPr>
          <p:nvPr>
            <p:ph type="title"/>
          </p:nvPr>
        </p:nvSpPr>
        <p:spPr>
          <a:xfrm>
            <a:off x="1143000" y="609600"/>
            <a:ext cx="8522110" cy="521110"/>
          </a:xfrm>
        </p:spPr>
        <p:txBody>
          <a:bodyPr>
            <a:normAutofit fontScale="90000"/>
          </a:bodyPr>
          <a:lstStyle/>
          <a:p>
            <a:r>
              <a:rPr lang="en-IN" b="1" i="0" dirty="0">
                <a:solidFill>
                  <a:srgbClr val="000000"/>
                </a:solidFill>
                <a:effectLst/>
                <a:highlight>
                  <a:srgbClr val="FFFFFF"/>
                </a:highlight>
                <a:latin typeface="Helvetica Neue"/>
              </a:rPr>
              <a:t>Bank Statement Analysis</a:t>
            </a:r>
            <a:endParaRPr lang="en-IN" dirty="0"/>
          </a:p>
        </p:txBody>
      </p:sp>
      <p:sp>
        <p:nvSpPr>
          <p:cNvPr id="3" name="Content Placeholder 2">
            <a:extLst>
              <a:ext uri="{FF2B5EF4-FFF2-40B4-BE49-F238E27FC236}">
                <a16:creationId xmlns:a16="http://schemas.microsoft.com/office/drawing/2014/main" id="{13CEA312-7638-7EFB-E28B-1BF821D43BE8}"/>
              </a:ext>
            </a:extLst>
          </p:cNvPr>
          <p:cNvSpPr>
            <a:spLocks noGrp="1"/>
          </p:cNvSpPr>
          <p:nvPr>
            <p:ph idx="1"/>
          </p:nvPr>
        </p:nvSpPr>
        <p:spPr>
          <a:xfrm>
            <a:off x="1143000" y="1268361"/>
            <a:ext cx="9872871" cy="4827639"/>
          </a:xfrm>
        </p:spPr>
        <p:txBody>
          <a:bodyPr/>
          <a:lstStyle/>
          <a:p>
            <a:r>
              <a:rPr lang="en-IN" b="1" i="0" dirty="0">
                <a:solidFill>
                  <a:srgbClr val="000000"/>
                </a:solidFill>
                <a:effectLst/>
                <a:highlight>
                  <a:srgbClr val="FFFFFF"/>
                </a:highlight>
                <a:latin typeface="Comic Sans MS" panose="030F0702030302020204" pitchFamily="66" charset="0"/>
              </a:rPr>
              <a:t>Transaction Analysis</a:t>
            </a:r>
          </a:p>
          <a:p>
            <a:r>
              <a:rPr lang="en-US" b="0" i="0" dirty="0">
                <a:solidFill>
                  <a:srgbClr val="000000"/>
                </a:solidFill>
                <a:effectLst/>
                <a:highlight>
                  <a:srgbClr val="FFFFFF"/>
                </a:highlight>
                <a:latin typeface="Comic Sans MS" panose="030F0702030302020204" pitchFamily="66" charset="0"/>
              </a:rPr>
              <a:t>What is the total number of transactions made over the year?</a:t>
            </a:r>
          </a:p>
          <a:p>
            <a:pPr marL="45720" indent="0">
              <a:buNone/>
            </a:pPr>
            <a:r>
              <a:rPr lang="en-US" b="0" i="0" dirty="0">
                <a:solidFill>
                  <a:srgbClr val="000000"/>
                </a:solidFill>
                <a:effectLst/>
                <a:highlight>
                  <a:srgbClr val="FFFFFF"/>
                </a:highlight>
                <a:latin typeface="Comic Sans MS" panose="030F0702030302020204" pitchFamily="66" charset="0"/>
              </a:rPr>
              <a:t>Year     No. of Transactions:</a:t>
            </a:r>
          </a:p>
          <a:p>
            <a:pPr marL="45720" indent="0">
              <a:buNone/>
            </a:pPr>
            <a:r>
              <a:rPr lang="en-US" b="0" i="0" dirty="0">
                <a:solidFill>
                  <a:srgbClr val="000000"/>
                </a:solidFill>
                <a:effectLst/>
                <a:highlight>
                  <a:srgbClr val="FFFFFF"/>
                </a:highlight>
                <a:latin typeface="Comic Sans MS" panose="030F0702030302020204" pitchFamily="66" charset="0"/>
              </a:rPr>
              <a:t>2023    431</a:t>
            </a:r>
          </a:p>
          <a:p>
            <a:pPr marL="45720" indent="0">
              <a:buNone/>
            </a:pPr>
            <a:r>
              <a:rPr lang="en-US" b="0" i="0" dirty="0">
                <a:solidFill>
                  <a:srgbClr val="000000"/>
                </a:solidFill>
                <a:effectLst/>
                <a:highlight>
                  <a:srgbClr val="FFFFFF"/>
                </a:highlight>
                <a:latin typeface="Comic Sans MS" panose="030F0702030302020204" pitchFamily="66" charset="0"/>
              </a:rPr>
              <a:t>2024    554</a:t>
            </a:r>
          </a:p>
          <a:p>
            <a:endParaRPr lang="en-IN" b="1" i="0" dirty="0">
              <a:solidFill>
                <a:srgbClr val="000000"/>
              </a:solidFill>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8" name="Picture 7">
            <a:extLst>
              <a:ext uri="{FF2B5EF4-FFF2-40B4-BE49-F238E27FC236}">
                <a16:creationId xmlns:a16="http://schemas.microsoft.com/office/drawing/2014/main" id="{57E1E9A4-6CB1-5133-30D5-FB862FD96776}"/>
              </a:ext>
            </a:extLst>
          </p:cNvPr>
          <p:cNvPicPr>
            <a:picLocks noChangeAspect="1"/>
          </p:cNvPicPr>
          <p:nvPr/>
        </p:nvPicPr>
        <p:blipFill>
          <a:blip r:embed="rId2"/>
          <a:stretch>
            <a:fillRect/>
          </a:stretch>
        </p:blipFill>
        <p:spPr>
          <a:xfrm>
            <a:off x="4801139" y="2635045"/>
            <a:ext cx="5837364" cy="3291347"/>
          </a:xfrm>
          <a:prstGeom prst="rect">
            <a:avLst/>
          </a:prstGeom>
        </p:spPr>
      </p:pic>
      <p:sp>
        <p:nvSpPr>
          <p:cNvPr id="4" name="TextBox 3">
            <a:extLst>
              <a:ext uri="{FF2B5EF4-FFF2-40B4-BE49-F238E27FC236}">
                <a16:creationId xmlns:a16="http://schemas.microsoft.com/office/drawing/2014/main" id="{6DF8276C-CFD3-E00B-56AD-2F349ADE7B95}"/>
              </a:ext>
            </a:extLst>
          </p:cNvPr>
          <p:cNvSpPr txBox="1"/>
          <p:nvPr/>
        </p:nvSpPr>
        <p:spPr>
          <a:xfrm>
            <a:off x="1142999" y="3682180"/>
            <a:ext cx="365813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 There is a Increase of 123 transactions from the year 2023 to 2024.</a:t>
            </a:r>
            <a:endParaRPr lang="en-IN" dirty="0">
              <a:latin typeface="Comic Sans MS" panose="030F0702030302020204" pitchFamily="66" charset="0"/>
            </a:endParaRPr>
          </a:p>
        </p:txBody>
      </p:sp>
    </p:spTree>
    <p:extLst>
      <p:ext uri="{BB962C8B-B14F-4D97-AF65-F5344CB8AC3E}">
        <p14:creationId xmlns:p14="http://schemas.microsoft.com/office/powerpoint/2010/main" val="1417354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973394" y="673769"/>
            <a:ext cx="10042477" cy="1558154"/>
          </a:xfrm>
        </p:spPr>
        <p:txBody>
          <a:bodyPr>
            <a:normAutofit lnSpcReduction="10000"/>
          </a:bodyPr>
          <a:lstStyle/>
          <a:p>
            <a:r>
              <a:rPr lang="en-US" b="0" i="0" dirty="0">
                <a:solidFill>
                  <a:srgbClr val="000000"/>
                </a:solidFill>
                <a:effectLst/>
                <a:highlight>
                  <a:srgbClr val="FFFFFF"/>
                </a:highlight>
                <a:latin typeface="Comic Sans MS" panose="030F0702030302020204" pitchFamily="66" charset="0"/>
              </a:rPr>
              <a:t>Analyze the usage patterns of different customer segments.</a:t>
            </a:r>
          </a:p>
          <a:p>
            <a:r>
              <a:rPr lang="en-US" dirty="0">
                <a:highlight>
                  <a:srgbClr val="FFFFFF"/>
                </a:highlight>
                <a:latin typeface="Comic Sans MS" panose="030F0702030302020204" pitchFamily="66" charset="0"/>
              </a:rPr>
              <a:t>U</a:t>
            </a:r>
            <a:r>
              <a:rPr lang="en-US" b="0" i="0" dirty="0">
                <a:effectLst/>
                <a:highlight>
                  <a:srgbClr val="FFFFFF"/>
                </a:highlight>
                <a:latin typeface="Comic Sans MS" panose="030F0702030302020204" pitchFamily="66" charset="0"/>
              </a:rPr>
              <a:t>sage patterns of different customer by GENDER: </a:t>
            </a:r>
          </a:p>
          <a:p>
            <a:r>
              <a:rPr lang="en-US" dirty="0">
                <a:highlight>
                  <a:srgbClr val="FFFFFF"/>
                </a:highlight>
                <a:latin typeface="Comic Sans MS" panose="030F0702030302020204" pitchFamily="66" charset="0"/>
              </a:rPr>
              <a:t>There is no significant difference in the preference of different products among male or female both prefer product 1 and 2 over 3 and 4.</a:t>
            </a:r>
            <a:endParaRPr lang="en-US" b="0" i="0" dirty="0">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30722" name="Picture 2">
            <a:extLst>
              <a:ext uri="{FF2B5EF4-FFF2-40B4-BE49-F238E27FC236}">
                <a16:creationId xmlns:a16="http://schemas.microsoft.com/office/drawing/2014/main" id="{FF8C8B5F-0D2F-9654-327A-C4AC185AD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55" y="2442071"/>
            <a:ext cx="5646036" cy="409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0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8"/>
            <a:ext cx="9872871" cy="1302515"/>
          </a:xfrm>
        </p:spPr>
        <p:txBody>
          <a:bodyPr>
            <a:normAutofit/>
          </a:bodyPr>
          <a:lstStyle/>
          <a:p>
            <a:r>
              <a:rPr lang="en-US" dirty="0">
                <a:highlight>
                  <a:srgbClr val="FFFFFF"/>
                </a:highlight>
                <a:latin typeface="Comic Sans MS" panose="030F0702030302020204" pitchFamily="66" charset="0"/>
              </a:rPr>
              <a:t>U</a:t>
            </a:r>
            <a:r>
              <a:rPr lang="en-US" b="0" i="0" dirty="0">
                <a:effectLst/>
                <a:highlight>
                  <a:srgbClr val="FFFFFF"/>
                </a:highlight>
                <a:latin typeface="Comic Sans MS" panose="030F0702030302020204" pitchFamily="66" charset="0"/>
              </a:rPr>
              <a:t>sage patterns of different customer by GEOGRAPHY: </a:t>
            </a:r>
          </a:p>
          <a:p>
            <a:r>
              <a:rPr lang="en-US" dirty="0">
                <a:highlight>
                  <a:srgbClr val="FFFFFF"/>
                </a:highlight>
                <a:latin typeface="Comic Sans MS" panose="030F0702030302020204" pitchFamily="66" charset="0"/>
              </a:rPr>
              <a:t>Product 1 and 2 are most preferred in all the locations .</a:t>
            </a:r>
            <a:endParaRPr lang="en-US" b="0" i="0" dirty="0">
              <a:effectLst/>
              <a:highlight>
                <a:srgbClr val="FFFFFF"/>
              </a:highlight>
              <a:latin typeface="Comic Sans MS" panose="030F0702030302020204" pitchFamily="66" charset="0"/>
            </a:endParaRPr>
          </a:p>
          <a:p>
            <a:endParaRPr lang="en-IN" dirty="0">
              <a:latin typeface="Comic Sans MS" panose="030F0702030302020204" pitchFamily="66" charset="0"/>
            </a:endParaRPr>
          </a:p>
        </p:txBody>
      </p:sp>
      <p:pic>
        <p:nvPicPr>
          <p:cNvPr id="27650" name="Picture 2">
            <a:extLst>
              <a:ext uri="{FF2B5EF4-FFF2-40B4-BE49-F238E27FC236}">
                <a16:creationId xmlns:a16="http://schemas.microsoft.com/office/drawing/2014/main" id="{AE5ADE2B-7E7E-12DC-FBE3-F217B2DFA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265" y="2373926"/>
            <a:ext cx="6209064" cy="393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118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602226" y="422787"/>
            <a:ext cx="9872871" cy="5978013"/>
          </a:xfrm>
        </p:spPr>
        <p:txBody>
          <a:bodyPr>
            <a:normAutofit fontScale="92500" lnSpcReduction="10000"/>
          </a:bodyPr>
          <a:lstStyle/>
          <a:p>
            <a:r>
              <a:rPr lang="en-US" b="0" i="0" dirty="0">
                <a:solidFill>
                  <a:srgbClr val="000000"/>
                </a:solidFill>
                <a:effectLst/>
                <a:highlight>
                  <a:srgbClr val="FFFFFF"/>
                </a:highlight>
                <a:latin typeface="Comic Sans MS" panose="030F0702030302020204" pitchFamily="66" charset="0"/>
              </a:rPr>
              <a:t>What is the average account balance of customers?</a:t>
            </a:r>
          </a:p>
          <a:p>
            <a:r>
              <a:rPr lang="en-US" dirty="0">
                <a:latin typeface="Comic Sans MS" panose="030F0702030302020204" pitchFamily="66" charset="0"/>
              </a:rPr>
              <a:t>Average account balance of customers: Rs76485.89</a:t>
            </a: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a:p>
            <a:endParaRPr lang="en-US" b="0" i="0" dirty="0">
              <a:solidFill>
                <a:srgbClr val="000000"/>
              </a:solidFill>
              <a:effectLst/>
              <a:highlight>
                <a:srgbClr val="FFFFFF"/>
              </a:highlight>
              <a:latin typeface="Comic Sans MS" panose="030F0702030302020204" pitchFamily="66" charset="0"/>
            </a:endParaRPr>
          </a:p>
          <a:p>
            <a:endParaRPr lang="en-US" b="0" i="0" dirty="0">
              <a:solidFill>
                <a:srgbClr val="000000"/>
              </a:solidFill>
              <a:effectLst/>
              <a:highlight>
                <a:srgbClr val="FFFFFF"/>
              </a:highlight>
              <a:latin typeface="Comic Sans MS" panose="030F0702030302020204" pitchFamily="66" charset="0"/>
            </a:endParaRPr>
          </a:p>
          <a:p>
            <a:endParaRPr lang="en-US" b="0" i="0" dirty="0">
              <a:solidFill>
                <a:srgbClr val="000000"/>
              </a:solidFill>
              <a:effectLst/>
              <a:highlight>
                <a:srgbClr val="FFFFFF"/>
              </a:highlight>
              <a:latin typeface="Comic Sans MS" panose="030F0702030302020204" pitchFamily="66" charset="0"/>
            </a:endParaRPr>
          </a:p>
          <a:p>
            <a:r>
              <a:rPr lang="en-US" b="0" i="0" dirty="0">
                <a:solidFill>
                  <a:srgbClr val="000000"/>
                </a:solidFill>
                <a:effectLst/>
                <a:highlight>
                  <a:srgbClr val="FFFFFF"/>
                </a:highlight>
                <a:latin typeface="Comic Sans MS" panose="030F0702030302020204" pitchFamily="66" charset="0"/>
              </a:rPr>
              <a:t>Compare the financial characteristics of churned vs. non-churned customers.</a:t>
            </a:r>
          </a:p>
          <a:p>
            <a:r>
              <a:rPr lang="en-US" dirty="0">
                <a:latin typeface="Comic Sans MS" panose="030F0702030302020204" pitchFamily="66" charset="0"/>
              </a:rPr>
              <a:t>Churned (status 1) :    185,588,094.63</a:t>
            </a:r>
          </a:p>
          <a:p>
            <a:r>
              <a:rPr lang="en-IN" dirty="0">
                <a:latin typeface="Comic Sans MS" panose="030F0702030302020204" pitchFamily="66" charset="0"/>
              </a:rPr>
              <a:t>Not – Churned </a:t>
            </a:r>
            <a:r>
              <a:rPr lang="en-US" dirty="0">
                <a:latin typeface="Comic Sans MS" panose="030F0702030302020204" pitchFamily="66" charset="0"/>
              </a:rPr>
              <a:t>(status 0) : 579,270,798.25</a:t>
            </a:r>
          </a:p>
          <a:p>
            <a:endParaRPr lang="en-US" dirty="0">
              <a:latin typeface="Comic Sans MS" panose="030F0702030302020204" pitchFamily="66" charset="0"/>
            </a:endParaRPr>
          </a:p>
        </p:txBody>
      </p:sp>
      <p:pic>
        <p:nvPicPr>
          <p:cNvPr id="4" name="Picture 3">
            <a:extLst>
              <a:ext uri="{FF2B5EF4-FFF2-40B4-BE49-F238E27FC236}">
                <a16:creationId xmlns:a16="http://schemas.microsoft.com/office/drawing/2014/main" id="{3F93AF61-7DC3-A8E2-F175-E86D7178CC52}"/>
              </a:ext>
            </a:extLst>
          </p:cNvPr>
          <p:cNvPicPr>
            <a:picLocks noChangeAspect="1"/>
          </p:cNvPicPr>
          <p:nvPr/>
        </p:nvPicPr>
        <p:blipFill>
          <a:blip r:embed="rId2"/>
          <a:stretch>
            <a:fillRect/>
          </a:stretch>
        </p:blipFill>
        <p:spPr>
          <a:xfrm>
            <a:off x="2969237" y="1345325"/>
            <a:ext cx="5899459" cy="3639630"/>
          </a:xfrm>
          <a:prstGeom prst="rect">
            <a:avLst/>
          </a:prstGeom>
        </p:spPr>
      </p:pic>
      <p:sp>
        <p:nvSpPr>
          <p:cNvPr id="5" name="TextBox 4">
            <a:extLst>
              <a:ext uri="{FF2B5EF4-FFF2-40B4-BE49-F238E27FC236}">
                <a16:creationId xmlns:a16="http://schemas.microsoft.com/office/drawing/2014/main" id="{5A95C095-4C2E-7F33-8222-D6A7CB0B274D}"/>
              </a:ext>
            </a:extLst>
          </p:cNvPr>
          <p:cNvSpPr txBox="1"/>
          <p:nvPr/>
        </p:nvSpPr>
        <p:spPr>
          <a:xfrm>
            <a:off x="2893546" y="2077774"/>
            <a:ext cx="3466013" cy="307777"/>
          </a:xfrm>
          <a:prstGeom prst="rect">
            <a:avLst/>
          </a:prstGeom>
          <a:noFill/>
        </p:spPr>
        <p:txBody>
          <a:bodyPr wrap="none" rtlCol="0">
            <a:spAutoFit/>
          </a:bodyPr>
          <a:lstStyle/>
          <a:p>
            <a:r>
              <a:rPr lang="en-US" sz="1400" dirty="0"/>
              <a:t>Not                                                                                     </a:t>
            </a:r>
            <a:endParaRPr lang="en-IN" sz="1400" dirty="0"/>
          </a:p>
        </p:txBody>
      </p:sp>
    </p:spTree>
    <p:extLst>
      <p:ext uri="{BB962C8B-B14F-4D97-AF65-F5344CB8AC3E}">
        <p14:creationId xmlns:p14="http://schemas.microsoft.com/office/powerpoint/2010/main" val="37530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025012" y="447627"/>
            <a:ext cx="9872871" cy="898357"/>
          </a:xfrm>
        </p:spPr>
        <p:txBody>
          <a:bodyPr/>
          <a:lstStyle/>
          <a:p>
            <a:r>
              <a:rPr lang="en-US" b="0" i="0" dirty="0">
                <a:solidFill>
                  <a:srgbClr val="000000"/>
                </a:solidFill>
                <a:effectLst/>
                <a:highlight>
                  <a:srgbClr val="FFFFFF"/>
                </a:highlight>
                <a:latin typeface="Comic Sans MS" panose="030F0702030302020204" pitchFamily="66" charset="0"/>
              </a:rPr>
              <a:t>financial characteristics of churned vs. non-churned customers.</a:t>
            </a:r>
            <a:endParaRPr lang="en-IN" dirty="0">
              <a:latin typeface="Comic Sans MS" panose="030F0702030302020204" pitchFamily="66" charset="0"/>
            </a:endParaRPr>
          </a:p>
        </p:txBody>
      </p:sp>
      <p:pic>
        <p:nvPicPr>
          <p:cNvPr id="32770" name="Picture 2">
            <a:extLst>
              <a:ext uri="{FF2B5EF4-FFF2-40B4-BE49-F238E27FC236}">
                <a16:creationId xmlns:a16="http://schemas.microsoft.com/office/drawing/2014/main" id="{CF7D6D4C-A685-7868-DADF-78E57F231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79" y="2723535"/>
            <a:ext cx="4174812" cy="3686838"/>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a:extLst>
              <a:ext uri="{FF2B5EF4-FFF2-40B4-BE49-F238E27FC236}">
                <a16:creationId xmlns:a16="http://schemas.microsoft.com/office/drawing/2014/main" id="{49BCB6F7-77E3-AB5B-ACF1-5C43AE6A6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585" y="2651131"/>
            <a:ext cx="4605298" cy="38755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1A1C21-2043-F5C3-B892-AB0BFFE1F1AE}"/>
              </a:ext>
            </a:extLst>
          </p:cNvPr>
          <p:cNvSpPr txBox="1"/>
          <p:nvPr/>
        </p:nvSpPr>
        <p:spPr>
          <a:xfrm>
            <a:off x="1248697" y="896805"/>
            <a:ext cx="39132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churned and non-churned customers have a balance of 1 Lac (slightly below and above respect) </a:t>
            </a:r>
            <a:endParaRPr lang="en-IN" dirty="0"/>
          </a:p>
          <a:p>
            <a:pPr marL="285750" indent="-285750">
              <a:buFont typeface="Arial" panose="020B0604020202020204" pitchFamily="34" charset="0"/>
              <a:buChar char="•"/>
            </a:pPr>
            <a:r>
              <a:rPr lang="en-IN" dirty="0"/>
              <a:t>The min </a:t>
            </a:r>
            <a:r>
              <a:rPr lang="en-IN" dirty="0" err="1"/>
              <a:t>bal</a:t>
            </a:r>
            <a:r>
              <a:rPr lang="en-IN" dirty="0"/>
              <a:t> for </a:t>
            </a:r>
            <a:r>
              <a:rPr lang="en-US" dirty="0"/>
              <a:t>churned and non-churned customers</a:t>
            </a:r>
            <a:r>
              <a:rPr lang="en-IN" dirty="0"/>
              <a:t> is 50k and 0 </a:t>
            </a:r>
            <a:r>
              <a:rPr lang="en-IN" dirty="0" err="1"/>
              <a:t>resp</a:t>
            </a:r>
            <a:r>
              <a:rPr lang="en-IN" dirty="0"/>
              <a:t> </a:t>
            </a:r>
            <a:endParaRPr lang="en-US" dirty="0"/>
          </a:p>
        </p:txBody>
      </p:sp>
      <p:sp>
        <p:nvSpPr>
          <p:cNvPr id="4" name="TextBox 3">
            <a:extLst>
              <a:ext uri="{FF2B5EF4-FFF2-40B4-BE49-F238E27FC236}">
                <a16:creationId xmlns:a16="http://schemas.microsoft.com/office/drawing/2014/main" id="{C984C8F8-6602-1A5E-0534-FDA5337757CF}"/>
              </a:ext>
            </a:extLst>
          </p:cNvPr>
          <p:cNvSpPr txBox="1"/>
          <p:nvPr/>
        </p:nvSpPr>
        <p:spPr>
          <a:xfrm>
            <a:off x="6338006" y="896805"/>
            <a:ext cx="46052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churned and non-churned customers have an approximate salary of 1 Lac with min being 50K and max around 1.5 Lac</a:t>
            </a:r>
          </a:p>
          <a:p>
            <a:pPr marL="285750" indent="-285750">
              <a:buFont typeface="Arial" panose="020B0604020202020204" pitchFamily="34" charset="0"/>
              <a:buChar char="•"/>
            </a:pPr>
            <a:r>
              <a:rPr lang="en-US" dirty="0"/>
              <a:t>There is no significant difference between the two groups on basis of their estimated salary.</a:t>
            </a:r>
            <a:endParaRPr lang="en-IN" dirty="0"/>
          </a:p>
        </p:txBody>
      </p:sp>
    </p:spTree>
    <p:extLst>
      <p:ext uri="{BB962C8B-B14F-4D97-AF65-F5344CB8AC3E}">
        <p14:creationId xmlns:p14="http://schemas.microsoft.com/office/powerpoint/2010/main" val="326386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FBA2-11B4-32D5-4661-A18EE474FDC4}"/>
              </a:ext>
            </a:extLst>
          </p:cNvPr>
          <p:cNvSpPr>
            <a:spLocks noGrp="1"/>
          </p:cNvSpPr>
          <p:nvPr>
            <p:ph type="title"/>
          </p:nvPr>
        </p:nvSpPr>
        <p:spPr>
          <a:xfrm>
            <a:off x="1143000" y="609600"/>
            <a:ext cx="9875520" cy="497305"/>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Office Supplies Data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1267326"/>
            <a:ext cx="9872871" cy="962527"/>
          </a:xfrm>
        </p:spPr>
        <p:txBody>
          <a:bodyPr/>
          <a:lstStyle/>
          <a:p>
            <a:r>
              <a:rPr lang="en-IN" b="1" i="0" dirty="0">
                <a:solidFill>
                  <a:srgbClr val="000000"/>
                </a:solidFill>
                <a:effectLst/>
                <a:highlight>
                  <a:srgbClr val="FFFFFF"/>
                </a:highlight>
                <a:latin typeface="Comic Sans MS" panose="030F0702030302020204" pitchFamily="66" charset="0"/>
              </a:rPr>
              <a:t>Sales Analysis</a:t>
            </a:r>
          </a:p>
          <a:p>
            <a:r>
              <a:rPr lang="en-IN" b="0" i="0" dirty="0">
                <a:solidFill>
                  <a:srgbClr val="000000"/>
                </a:solidFill>
                <a:effectLst/>
                <a:highlight>
                  <a:srgbClr val="FFFFFF"/>
                </a:highlight>
                <a:latin typeface="Comic Sans MS" panose="030F0702030302020204" pitchFamily="66" charset="0"/>
              </a:rPr>
              <a:t>Sales column is obtained by multiplication of price and units column.</a:t>
            </a:r>
          </a:p>
          <a:p>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B2A7D9D2-BEEB-EEFC-C824-209749C45434}"/>
              </a:ext>
            </a:extLst>
          </p:cNvPr>
          <p:cNvPicPr>
            <a:picLocks noChangeAspect="1"/>
          </p:cNvPicPr>
          <p:nvPr/>
        </p:nvPicPr>
        <p:blipFill>
          <a:blip r:embed="rId2"/>
          <a:stretch>
            <a:fillRect/>
          </a:stretch>
        </p:blipFill>
        <p:spPr>
          <a:xfrm>
            <a:off x="1443790" y="2473745"/>
            <a:ext cx="8600874" cy="3185755"/>
          </a:xfrm>
          <a:prstGeom prst="rect">
            <a:avLst/>
          </a:prstGeom>
        </p:spPr>
      </p:pic>
    </p:spTree>
    <p:extLst>
      <p:ext uri="{BB962C8B-B14F-4D97-AF65-F5344CB8AC3E}">
        <p14:creationId xmlns:p14="http://schemas.microsoft.com/office/powerpoint/2010/main" val="596846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5422232"/>
          </a:xfrm>
        </p:spPr>
        <p:txBody>
          <a:bodyPr/>
          <a:lstStyle/>
          <a:p>
            <a:r>
              <a:rPr lang="en-US" b="0" i="0" dirty="0">
                <a:solidFill>
                  <a:srgbClr val="000000"/>
                </a:solidFill>
                <a:effectLst/>
                <a:highlight>
                  <a:srgbClr val="FFFFFF"/>
                </a:highlight>
                <a:latin typeface="Comic Sans MS" panose="030F0702030302020204" pitchFamily="66" charset="0"/>
              </a:rPr>
              <a:t>What are the total sales for each product category?</a:t>
            </a:r>
          </a:p>
          <a:p>
            <a:pPr marL="45720" indent="0">
              <a:buNone/>
            </a:pPr>
            <a:r>
              <a:rPr lang="da-DK" dirty="0">
                <a:latin typeface="Comic Sans MS" panose="030F0702030302020204" pitchFamily="66" charset="0"/>
              </a:rPr>
              <a:t>ITEM		SALES</a:t>
            </a:r>
          </a:p>
          <a:p>
            <a:pPr marL="45720" indent="0">
              <a:buNone/>
            </a:pPr>
            <a:r>
              <a:rPr lang="da-DK" dirty="0">
                <a:latin typeface="Comic Sans MS" panose="030F0702030302020204" pitchFamily="66" charset="0"/>
              </a:rPr>
              <a:t>Binder     	9577.65</a:t>
            </a:r>
          </a:p>
          <a:p>
            <a:pPr marL="45720" indent="0">
              <a:buNone/>
            </a:pPr>
            <a:r>
              <a:rPr lang="da-DK" dirty="0">
                <a:latin typeface="Comic Sans MS" panose="030F0702030302020204" pitchFamily="66" charset="0"/>
              </a:rPr>
              <a:t>Desk       	1700.00</a:t>
            </a:r>
          </a:p>
          <a:p>
            <a:pPr marL="45720" indent="0">
              <a:buNone/>
            </a:pPr>
            <a:r>
              <a:rPr lang="da-DK" dirty="0">
                <a:latin typeface="Comic Sans MS" panose="030F0702030302020204" pitchFamily="66" charset="0"/>
              </a:rPr>
              <a:t>Pen        	2045.22</a:t>
            </a:r>
          </a:p>
          <a:p>
            <a:pPr marL="45720" indent="0">
              <a:buNone/>
            </a:pPr>
            <a:r>
              <a:rPr lang="da-DK" dirty="0">
                <a:latin typeface="Comic Sans MS" panose="030F0702030302020204" pitchFamily="66" charset="0"/>
              </a:rPr>
              <a:t>Pen Set    	4169.87</a:t>
            </a:r>
          </a:p>
          <a:p>
            <a:pPr marL="45720" indent="0">
              <a:buNone/>
            </a:pPr>
            <a:r>
              <a:rPr lang="da-DK" dirty="0">
                <a:latin typeface="Comic Sans MS" panose="030F0702030302020204" pitchFamily="66" charset="0"/>
              </a:rPr>
              <a:t>Pencil     	2135.14</a:t>
            </a:r>
          </a:p>
          <a:p>
            <a:pPr marL="45720" indent="0">
              <a:buNone/>
            </a:pPr>
            <a:endParaRPr lang="en-US" b="0" i="0" dirty="0">
              <a:solidFill>
                <a:srgbClr val="000000"/>
              </a:solidFill>
              <a:effectLst/>
              <a:highlight>
                <a:srgbClr val="FFFFFF"/>
              </a:highlight>
              <a:latin typeface="Comic Sans MS" panose="030F0702030302020204" pitchFamily="66" charset="0"/>
            </a:endParaRPr>
          </a:p>
          <a:p>
            <a:r>
              <a:rPr lang="en-US" b="0" i="0" dirty="0">
                <a:solidFill>
                  <a:srgbClr val="000000"/>
                </a:solidFill>
                <a:effectLst/>
                <a:highlight>
                  <a:srgbClr val="FFFFFF"/>
                </a:highlight>
                <a:latin typeface="Comic Sans MS" panose="030F0702030302020204" pitchFamily="66" charset="0"/>
              </a:rPr>
              <a:t>Which product category has the highest sales?</a:t>
            </a:r>
          </a:p>
          <a:p>
            <a:r>
              <a:rPr lang="en-US" b="0" i="0" dirty="0">
                <a:effectLst/>
                <a:highlight>
                  <a:srgbClr val="FFFFFF"/>
                </a:highlight>
                <a:latin typeface="Comic Sans MS" panose="030F0702030302020204" pitchFamily="66" charset="0"/>
              </a:rPr>
              <a:t>Item with highest sales is </a:t>
            </a:r>
            <a:r>
              <a:rPr lang="en-US" b="1" i="0" dirty="0">
                <a:effectLst/>
                <a:highlight>
                  <a:srgbClr val="FFFFFF"/>
                </a:highlight>
                <a:latin typeface="Comic Sans MS" panose="030F0702030302020204" pitchFamily="66" charset="0"/>
              </a:rPr>
              <a:t>Binder</a:t>
            </a:r>
            <a:r>
              <a:rPr lang="en-US" b="0" i="0" dirty="0">
                <a:effectLst/>
                <a:highlight>
                  <a:srgbClr val="FFFFFF"/>
                </a:highlight>
                <a:latin typeface="Comic Sans MS" panose="030F0702030302020204" pitchFamily="66" charset="0"/>
              </a:rPr>
              <a:t> with sales amount = </a:t>
            </a:r>
            <a:r>
              <a:rPr lang="en-US" b="1" i="0" dirty="0">
                <a:effectLst/>
                <a:highlight>
                  <a:srgbClr val="FFFFFF"/>
                </a:highlight>
                <a:latin typeface="Comic Sans MS" panose="030F0702030302020204" pitchFamily="66" charset="0"/>
              </a:rPr>
              <a:t>Rs.</a:t>
            </a:r>
            <a:r>
              <a:rPr lang="en-US" b="0" i="0" dirty="0">
                <a:effectLst/>
                <a:highlight>
                  <a:srgbClr val="FFFFFF"/>
                </a:highlight>
                <a:latin typeface="Comic Sans MS" panose="030F0702030302020204" pitchFamily="66" charset="0"/>
              </a:rPr>
              <a:t> </a:t>
            </a:r>
            <a:r>
              <a:rPr lang="en-US" b="1" i="0" dirty="0">
                <a:effectLst/>
                <a:highlight>
                  <a:srgbClr val="FFFFFF"/>
                </a:highlight>
                <a:latin typeface="Comic Sans MS" panose="030F0702030302020204" pitchFamily="66" charset="0"/>
              </a:rPr>
              <a:t>9577.65</a:t>
            </a:r>
          </a:p>
          <a:p>
            <a:pPr marL="4572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115427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5422232"/>
          </a:xfrm>
        </p:spPr>
        <p:txBody>
          <a:bodyPr/>
          <a:lstStyle/>
          <a:p>
            <a:r>
              <a:rPr lang="en-US" b="0" i="0" dirty="0">
                <a:solidFill>
                  <a:srgbClr val="000000"/>
                </a:solidFill>
                <a:effectLst/>
                <a:highlight>
                  <a:srgbClr val="FFFFFF"/>
                </a:highlight>
                <a:latin typeface="Comic Sans MS" panose="030F0702030302020204" pitchFamily="66" charset="0"/>
              </a:rPr>
              <a:t>Identify the top 3 best-selling products.</a:t>
            </a:r>
          </a:p>
          <a:p>
            <a:pPr marL="45720" indent="0">
              <a:buNone/>
            </a:pPr>
            <a:r>
              <a:rPr lang="da-DK" dirty="0">
                <a:latin typeface="Comic Sans MS" panose="030F0702030302020204" pitchFamily="66" charset="0"/>
              </a:rPr>
              <a:t>ITEM		SALES</a:t>
            </a:r>
          </a:p>
          <a:p>
            <a:pPr marL="45720" indent="0">
              <a:buNone/>
            </a:pPr>
            <a:r>
              <a:rPr lang="da-DK" dirty="0">
                <a:latin typeface="Comic Sans MS" panose="030F0702030302020204" pitchFamily="66" charset="0"/>
              </a:rPr>
              <a:t>Binder     	9577.65</a:t>
            </a:r>
          </a:p>
          <a:p>
            <a:pPr marL="45720" indent="0">
              <a:buNone/>
            </a:pPr>
            <a:r>
              <a:rPr lang="da-DK" dirty="0">
                <a:latin typeface="Comic Sans MS" panose="030F0702030302020204" pitchFamily="66" charset="0"/>
              </a:rPr>
              <a:t>Pen Set    	4169.87</a:t>
            </a:r>
          </a:p>
          <a:p>
            <a:pPr marL="45720" indent="0">
              <a:buNone/>
            </a:pPr>
            <a:r>
              <a:rPr lang="da-DK" dirty="0">
                <a:latin typeface="Comic Sans MS" panose="030F0702030302020204" pitchFamily="66" charset="0"/>
              </a:rPr>
              <a:t>Pencil     	2135.14</a:t>
            </a:r>
          </a:p>
          <a:p>
            <a:pPr marL="4572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217584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1AA0-302D-78BC-BC45-F5AAC2EDC755}"/>
              </a:ext>
            </a:extLst>
          </p:cNvPr>
          <p:cNvSpPr>
            <a:spLocks noGrp="1"/>
          </p:cNvSpPr>
          <p:nvPr>
            <p:ph type="title"/>
          </p:nvPr>
        </p:nvSpPr>
        <p:spPr>
          <a:xfrm>
            <a:off x="1143000" y="609600"/>
            <a:ext cx="9875520" cy="481263"/>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Customer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CEB34CAA-DDE9-D18A-57D7-DEA6B637B651}"/>
              </a:ext>
            </a:extLst>
          </p:cNvPr>
          <p:cNvSpPr>
            <a:spLocks noGrp="1"/>
          </p:cNvSpPr>
          <p:nvPr>
            <p:ph idx="1"/>
          </p:nvPr>
        </p:nvSpPr>
        <p:spPr>
          <a:xfrm>
            <a:off x="1143000" y="1090864"/>
            <a:ext cx="9872871" cy="481264"/>
          </a:xfrm>
        </p:spPr>
        <p:txBody>
          <a:bodyPr/>
          <a:lstStyle/>
          <a:p>
            <a:r>
              <a:rPr lang="en-US" b="0" i="0" dirty="0">
                <a:solidFill>
                  <a:srgbClr val="000000"/>
                </a:solidFill>
                <a:effectLst/>
                <a:highlight>
                  <a:srgbClr val="FFFFFF"/>
                </a:highlight>
                <a:latin typeface="Comic Sans MS" panose="030F0702030302020204" pitchFamily="66" charset="0"/>
              </a:rPr>
              <a:t>Who are the top 10 customers by sales?</a:t>
            </a:r>
          </a:p>
          <a:p>
            <a:endParaRPr lang="en-IN" dirty="0">
              <a:latin typeface="Comic Sans MS" panose="030F0702030302020204" pitchFamily="66" charset="0"/>
            </a:endParaRPr>
          </a:p>
        </p:txBody>
      </p:sp>
      <p:pic>
        <p:nvPicPr>
          <p:cNvPr id="7" name="Picture 6">
            <a:extLst>
              <a:ext uri="{FF2B5EF4-FFF2-40B4-BE49-F238E27FC236}">
                <a16:creationId xmlns:a16="http://schemas.microsoft.com/office/drawing/2014/main" id="{415D5B1B-E437-2970-8A41-FA0454EB0605}"/>
              </a:ext>
            </a:extLst>
          </p:cNvPr>
          <p:cNvPicPr>
            <a:picLocks noChangeAspect="1"/>
          </p:cNvPicPr>
          <p:nvPr/>
        </p:nvPicPr>
        <p:blipFill>
          <a:blip r:embed="rId2"/>
          <a:stretch>
            <a:fillRect/>
          </a:stretch>
        </p:blipFill>
        <p:spPr>
          <a:xfrm>
            <a:off x="903925" y="2103070"/>
            <a:ext cx="5175510" cy="3477110"/>
          </a:xfrm>
          <a:prstGeom prst="rect">
            <a:avLst/>
          </a:prstGeom>
        </p:spPr>
      </p:pic>
      <p:pic>
        <p:nvPicPr>
          <p:cNvPr id="9" name="Picture 8">
            <a:extLst>
              <a:ext uri="{FF2B5EF4-FFF2-40B4-BE49-F238E27FC236}">
                <a16:creationId xmlns:a16="http://schemas.microsoft.com/office/drawing/2014/main" id="{83EF5436-EB4C-AA7B-07F9-504652A37B2D}"/>
              </a:ext>
            </a:extLst>
          </p:cNvPr>
          <p:cNvPicPr>
            <a:picLocks noChangeAspect="1"/>
          </p:cNvPicPr>
          <p:nvPr/>
        </p:nvPicPr>
        <p:blipFill>
          <a:blip r:embed="rId3"/>
          <a:stretch>
            <a:fillRect/>
          </a:stretch>
        </p:blipFill>
        <p:spPr>
          <a:xfrm>
            <a:off x="6368204" y="2360281"/>
            <a:ext cx="4919871" cy="3219899"/>
          </a:xfrm>
          <a:prstGeom prst="rect">
            <a:avLst/>
          </a:prstGeom>
        </p:spPr>
      </p:pic>
    </p:spTree>
    <p:extLst>
      <p:ext uri="{BB962C8B-B14F-4D97-AF65-F5344CB8AC3E}">
        <p14:creationId xmlns:p14="http://schemas.microsoft.com/office/powerpoint/2010/main" val="4074599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588168"/>
          </a:xfrm>
        </p:spPr>
        <p:txBody>
          <a:bodyPr>
            <a:normAutofit fontScale="92500" lnSpcReduction="20000"/>
          </a:bodyPr>
          <a:lstStyle/>
          <a:p>
            <a:r>
              <a:rPr lang="en-US" b="0" i="0" dirty="0">
                <a:solidFill>
                  <a:srgbClr val="000000"/>
                </a:solidFill>
                <a:effectLst/>
                <a:highlight>
                  <a:srgbClr val="FFFFFF"/>
                </a:highlight>
                <a:latin typeface="Comic Sans MS" panose="030F0702030302020204" pitchFamily="66" charset="0"/>
              </a:rPr>
              <a:t>What is the total number of unique customers?</a:t>
            </a:r>
          </a:p>
          <a:p>
            <a:r>
              <a:rPr lang="en-US" dirty="0">
                <a:highlight>
                  <a:srgbClr val="FFFFFF"/>
                </a:highlight>
                <a:latin typeface="Comic Sans MS" panose="030F0702030302020204" pitchFamily="66" charset="0"/>
              </a:rPr>
              <a:t>There is a total of </a:t>
            </a:r>
            <a:r>
              <a:rPr lang="en-US" b="1" dirty="0">
                <a:highlight>
                  <a:srgbClr val="FFFFFF"/>
                </a:highlight>
                <a:latin typeface="Comic Sans MS" panose="030F0702030302020204" pitchFamily="66" charset="0"/>
              </a:rPr>
              <a:t>11</a:t>
            </a:r>
            <a:r>
              <a:rPr lang="en-US" dirty="0">
                <a:highlight>
                  <a:srgbClr val="FFFFFF"/>
                </a:highlight>
                <a:latin typeface="Comic Sans MS" panose="030F0702030302020204" pitchFamily="66" charset="0"/>
              </a:rPr>
              <a:t> </a:t>
            </a:r>
            <a:r>
              <a:rPr lang="en-US" b="0" i="0" dirty="0">
                <a:effectLst/>
                <a:highlight>
                  <a:srgbClr val="FFFFFF"/>
                </a:highlight>
                <a:latin typeface="Comic Sans MS" panose="030F0702030302020204" pitchFamily="66" charset="0"/>
              </a:rPr>
              <a:t>unique customers.</a:t>
            </a:r>
          </a:p>
          <a:p>
            <a:endParaRPr lang="en-IN" b="0" i="0" dirty="0">
              <a:effectLst/>
              <a:highlight>
                <a:srgbClr val="FFFFFF"/>
              </a:highlight>
              <a:latin typeface="Comic Sans MS" panose="030F0702030302020204" pitchFamily="66" charset="0"/>
            </a:endParaRPr>
          </a:p>
          <a:p>
            <a:r>
              <a:rPr lang="en-IN" b="0" i="0" dirty="0" err="1">
                <a:solidFill>
                  <a:srgbClr val="000000"/>
                </a:solidFill>
                <a:effectLst/>
                <a:highlight>
                  <a:srgbClr val="FFFFFF"/>
                </a:highlight>
                <a:latin typeface="Comic Sans MS" panose="030F0702030302020204" pitchFamily="66" charset="0"/>
              </a:rPr>
              <a:t>Analyze</a:t>
            </a:r>
            <a:r>
              <a:rPr lang="en-IN" b="0" i="0" dirty="0">
                <a:solidFill>
                  <a:srgbClr val="000000"/>
                </a:solidFill>
                <a:effectLst/>
                <a:highlight>
                  <a:srgbClr val="FFFFFF"/>
                </a:highlight>
                <a:latin typeface="Comic Sans MS" panose="030F0702030302020204" pitchFamily="66" charset="0"/>
              </a:rPr>
              <a:t> customer purchase frequency.</a:t>
            </a:r>
          </a:p>
          <a:p>
            <a:endParaRPr lang="en-IN" b="0" i="0" dirty="0">
              <a:solidFill>
                <a:srgbClr val="000000"/>
              </a:solidFill>
              <a:effectLst/>
              <a:highlight>
                <a:srgbClr val="FFFFFF"/>
              </a:highlight>
              <a:latin typeface="Comic Sans MS" panose="030F0702030302020204" pitchFamily="66" charset="0"/>
            </a:endParaRPr>
          </a:p>
          <a:p>
            <a:endParaRPr lang="en-US" b="0" i="0" dirty="0">
              <a:solidFill>
                <a:srgbClr val="000000"/>
              </a:solidFill>
              <a:effectLst/>
              <a:highlight>
                <a:srgbClr val="FFFFFF"/>
              </a:highlight>
              <a:latin typeface="Comic Sans MS" panose="030F0702030302020204" pitchFamily="66" charset="0"/>
            </a:endParaRPr>
          </a:p>
        </p:txBody>
      </p:sp>
      <p:pic>
        <p:nvPicPr>
          <p:cNvPr id="5" name="Picture 4">
            <a:extLst>
              <a:ext uri="{FF2B5EF4-FFF2-40B4-BE49-F238E27FC236}">
                <a16:creationId xmlns:a16="http://schemas.microsoft.com/office/drawing/2014/main" id="{DF895CAA-9BFA-0053-906C-7F3DC258258F}"/>
              </a:ext>
            </a:extLst>
          </p:cNvPr>
          <p:cNvPicPr>
            <a:picLocks noChangeAspect="1"/>
          </p:cNvPicPr>
          <p:nvPr/>
        </p:nvPicPr>
        <p:blipFill>
          <a:blip r:embed="rId2"/>
          <a:stretch>
            <a:fillRect/>
          </a:stretch>
        </p:blipFill>
        <p:spPr>
          <a:xfrm>
            <a:off x="1269266" y="2173447"/>
            <a:ext cx="6773522" cy="3922294"/>
          </a:xfrm>
          <a:prstGeom prst="rect">
            <a:avLst/>
          </a:prstGeom>
        </p:spPr>
      </p:pic>
      <p:sp>
        <p:nvSpPr>
          <p:cNvPr id="2" name="TextBox 1">
            <a:extLst>
              <a:ext uri="{FF2B5EF4-FFF2-40B4-BE49-F238E27FC236}">
                <a16:creationId xmlns:a16="http://schemas.microsoft.com/office/drawing/2014/main" id="{86AA6B7E-4584-5A62-AC03-8DC38CB2DCEA}"/>
              </a:ext>
            </a:extLst>
          </p:cNvPr>
          <p:cNvSpPr txBox="1"/>
          <p:nvPr/>
        </p:nvSpPr>
        <p:spPr>
          <a:xfrm>
            <a:off x="8544234" y="2173447"/>
            <a:ext cx="2290916" cy="923330"/>
          </a:xfrm>
          <a:prstGeom prst="rect">
            <a:avLst/>
          </a:prstGeom>
          <a:noFill/>
        </p:spPr>
        <p:txBody>
          <a:bodyPr wrap="square" rtlCol="0">
            <a:spAutoFit/>
          </a:bodyPr>
          <a:lstStyle/>
          <a:p>
            <a:pPr marL="285750" indent="-285750">
              <a:buFont typeface="Arial" panose="020B0604020202020204" pitchFamily="34" charset="0"/>
              <a:buChar char="•"/>
            </a:pPr>
            <a:r>
              <a:rPr lang="en-US" dirty="0"/>
              <a:t>Richard is the most frequent customer .</a:t>
            </a:r>
            <a:endParaRPr lang="en-IN" dirty="0"/>
          </a:p>
        </p:txBody>
      </p:sp>
    </p:spTree>
    <p:extLst>
      <p:ext uri="{BB962C8B-B14F-4D97-AF65-F5344CB8AC3E}">
        <p14:creationId xmlns:p14="http://schemas.microsoft.com/office/powerpoint/2010/main" val="229501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94B-92EA-73D7-1847-B1B7FC25C355}"/>
              </a:ext>
            </a:extLst>
          </p:cNvPr>
          <p:cNvSpPr>
            <a:spLocks noGrp="1"/>
          </p:cNvSpPr>
          <p:nvPr>
            <p:ph type="title"/>
          </p:nvPr>
        </p:nvSpPr>
        <p:spPr>
          <a:xfrm>
            <a:off x="1140351" y="491397"/>
            <a:ext cx="9875520" cy="561474"/>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Time Series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DE13B57-5EF9-7B85-1619-EA07CE2A7373}"/>
              </a:ext>
            </a:extLst>
          </p:cNvPr>
          <p:cNvSpPr>
            <a:spLocks noGrp="1"/>
          </p:cNvSpPr>
          <p:nvPr>
            <p:ph idx="1"/>
          </p:nvPr>
        </p:nvSpPr>
        <p:spPr>
          <a:xfrm>
            <a:off x="1143000" y="1171074"/>
            <a:ext cx="9872871" cy="433137"/>
          </a:xfrm>
        </p:spPr>
        <p:txBody>
          <a:bodyPr/>
          <a:lstStyle/>
          <a:p>
            <a:r>
              <a:rPr lang="en-US" b="0" i="0" dirty="0">
                <a:solidFill>
                  <a:srgbClr val="000000"/>
                </a:solidFill>
                <a:effectLst/>
                <a:highlight>
                  <a:srgbClr val="FFFFFF"/>
                </a:highlight>
                <a:latin typeface="Comic Sans MS" panose="030F0702030302020204" pitchFamily="66" charset="0"/>
              </a:rPr>
              <a:t>What are the monthly sales trends over the past year?</a:t>
            </a:r>
          </a:p>
          <a:p>
            <a:endParaRPr lang="en-IN" dirty="0">
              <a:latin typeface="Comic Sans MS" panose="030F0702030302020204" pitchFamily="66" charset="0"/>
            </a:endParaRPr>
          </a:p>
        </p:txBody>
      </p:sp>
      <p:pic>
        <p:nvPicPr>
          <p:cNvPr id="18436" name="Picture 4">
            <a:extLst>
              <a:ext uri="{FF2B5EF4-FFF2-40B4-BE49-F238E27FC236}">
                <a16:creationId xmlns:a16="http://schemas.microsoft.com/office/drawing/2014/main" id="{6F25C382-547A-5117-0B76-ABC7E5506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105" y="1958156"/>
            <a:ext cx="6536405" cy="4467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F35D51-89F0-F9B8-9D0D-5E690EDFE38A}"/>
              </a:ext>
            </a:extLst>
          </p:cNvPr>
          <p:cNvSpPr txBox="1"/>
          <p:nvPr/>
        </p:nvSpPr>
        <p:spPr>
          <a:xfrm>
            <a:off x="8052619" y="1496142"/>
            <a:ext cx="3451123" cy="58633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omic Sans MS" panose="030F0702030302020204" pitchFamily="66" charset="0"/>
              </a:rPr>
              <a:t>Fluctuations in the sales amount are quite significant during the business cycle .</a:t>
            </a:r>
          </a:p>
          <a:p>
            <a:pPr marL="285750" indent="-285750">
              <a:lnSpc>
                <a:spcPct val="150000"/>
              </a:lnSpc>
              <a:buFont typeface="Arial" panose="020B0604020202020204" pitchFamily="34" charset="0"/>
              <a:buChar char="•"/>
            </a:pPr>
            <a:r>
              <a:rPr lang="en-US" dirty="0">
                <a:latin typeface="Comic Sans MS" panose="030F0702030302020204" pitchFamily="66" charset="0"/>
              </a:rPr>
              <a:t>Sep , </a:t>
            </a:r>
            <a:r>
              <a:rPr lang="en-US" dirty="0" err="1">
                <a:latin typeface="Comic Sans MS" panose="030F0702030302020204" pitchFamily="66" charset="0"/>
              </a:rPr>
              <a:t>nov</a:t>
            </a:r>
            <a:r>
              <a:rPr lang="en-US" dirty="0">
                <a:latin typeface="Comic Sans MS" panose="030F0702030302020204" pitchFamily="66" charset="0"/>
              </a:rPr>
              <a:t> ,March have the  least sales </a:t>
            </a:r>
          </a:p>
          <a:p>
            <a:pPr marL="285750" indent="-285750">
              <a:lnSpc>
                <a:spcPct val="150000"/>
              </a:lnSpc>
              <a:buFont typeface="Arial" panose="020B0604020202020204" pitchFamily="34" charset="0"/>
              <a:buChar char="•"/>
            </a:pPr>
            <a:r>
              <a:rPr lang="en-US" dirty="0">
                <a:latin typeface="Comic Sans MS" panose="030F0702030302020204" pitchFamily="66" charset="0"/>
              </a:rPr>
              <a:t>Dec has the max Sales .</a:t>
            </a:r>
          </a:p>
          <a:p>
            <a:pPr marL="285750" indent="-285750">
              <a:lnSpc>
                <a:spcPct val="150000"/>
              </a:lnSpc>
              <a:buFont typeface="Arial" panose="020B0604020202020204" pitchFamily="34" charset="0"/>
              <a:buChar char="•"/>
            </a:pPr>
            <a:r>
              <a:rPr lang="en-US" dirty="0">
                <a:latin typeface="Comic Sans MS" panose="030F0702030302020204" pitchFamily="66" charset="0"/>
              </a:rPr>
              <a:t>From Dec onwards sales starts to fall till march and then rose subsequentially.</a:t>
            </a:r>
          </a:p>
          <a:p>
            <a:pPr marL="285750" indent="-285750">
              <a:lnSpc>
                <a:spcPct val="150000"/>
              </a:lnSpc>
              <a:buFont typeface="Arial" panose="020B0604020202020204" pitchFamily="34" charset="0"/>
              <a:buChar char="•"/>
            </a:pPr>
            <a:r>
              <a:rPr lang="en-US" dirty="0">
                <a:latin typeface="Comic Sans MS" panose="030F0702030302020204" pitchFamily="66" charset="0"/>
              </a:rPr>
              <a:t>A cyclic pattern could be observed .</a:t>
            </a:r>
          </a:p>
          <a:p>
            <a:pPr marL="285750" indent="-285750">
              <a:lnSpc>
                <a:spcPct val="150000"/>
              </a:lnSpc>
              <a:buFont typeface="Arial" panose="020B0604020202020204" pitchFamily="34" charset="0"/>
              <a:buChar char="•"/>
            </a:pPr>
            <a:endParaRPr lang="en-US" dirty="0">
              <a:latin typeface="Comic Sans MS" panose="030F0702030302020204" pitchFamily="66" charset="0"/>
            </a:endParaRPr>
          </a:p>
          <a:p>
            <a:pPr marL="285750" indent="-285750">
              <a:lnSpc>
                <a:spcPct val="150000"/>
              </a:lnSpc>
              <a:buFont typeface="Arial" panose="020B0604020202020204" pitchFamily="34" charset="0"/>
              <a:buChar char="•"/>
            </a:pPr>
            <a:endParaRPr lang="en-US" dirty="0">
              <a:latin typeface="Comic Sans MS" panose="030F0702030302020204" pitchFamily="66" charset="0"/>
            </a:endParaRPr>
          </a:p>
          <a:p>
            <a:pPr>
              <a:lnSpc>
                <a:spcPct val="150000"/>
              </a:lnSpc>
            </a:pPr>
            <a:endParaRPr lang="en-IN" dirty="0">
              <a:latin typeface="Comic Sans MS" panose="030F0702030302020204" pitchFamily="66" charset="0"/>
            </a:endParaRPr>
          </a:p>
        </p:txBody>
      </p:sp>
    </p:spTree>
    <p:extLst>
      <p:ext uri="{BB962C8B-B14F-4D97-AF65-F5344CB8AC3E}">
        <p14:creationId xmlns:p14="http://schemas.microsoft.com/office/powerpoint/2010/main" val="347536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5422232"/>
          </a:xfrm>
        </p:spPr>
        <p:txBody>
          <a:bodyPr/>
          <a:lstStyle/>
          <a:p>
            <a:r>
              <a:rPr lang="en-US" b="0" i="0" dirty="0">
                <a:solidFill>
                  <a:srgbClr val="000000"/>
                </a:solidFill>
                <a:effectLst/>
                <a:highlight>
                  <a:srgbClr val="FFFFFF"/>
                </a:highlight>
                <a:latin typeface="Comic Sans MS" panose="030F0702030302020204" pitchFamily="66" charset="0"/>
              </a:rPr>
              <a:t>What is the distribution of transaction amounts (e.g., small vs. large transactions)?(define small and large transactions by yourself)</a:t>
            </a:r>
          </a:p>
          <a:p>
            <a:pPr algn="l">
              <a:buFont typeface="Arial" panose="020B0604020202020204" pitchFamily="34" charset="0"/>
              <a:buChar char="•"/>
            </a:pPr>
            <a:r>
              <a:rPr lang="en-US" dirty="0">
                <a:solidFill>
                  <a:srgbClr val="000000"/>
                </a:solidFill>
                <a:highlight>
                  <a:srgbClr val="FFFFFF"/>
                </a:highlight>
                <a:latin typeface="Comic Sans MS" panose="030F0702030302020204" pitchFamily="66" charset="0"/>
              </a:rPr>
              <a:t>l</a:t>
            </a:r>
            <a:r>
              <a:rPr lang="en-US" b="0" i="0" dirty="0">
                <a:solidFill>
                  <a:srgbClr val="000000"/>
                </a:solidFill>
                <a:effectLst/>
                <a:highlight>
                  <a:srgbClr val="FFFFFF"/>
                </a:highlight>
                <a:latin typeface="Comic Sans MS" panose="030F0702030302020204" pitchFamily="66" charset="0"/>
              </a:rPr>
              <a:t>et transactions amount &lt; 850 be "Small"</a:t>
            </a:r>
          </a:p>
          <a:p>
            <a:pPr algn="l">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let transactions amount &gt;= 850 be "Large"</a:t>
            </a:r>
          </a:p>
          <a:p>
            <a:r>
              <a:rPr lang="en-IN" dirty="0">
                <a:latin typeface="Comic Sans MS" panose="030F0702030302020204" pitchFamily="66" charset="0"/>
              </a:rPr>
              <a:t>Here number of small transactions : 802</a:t>
            </a:r>
          </a:p>
          <a:p>
            <a:r>
              <a:rPr lang="en-IN" dirty="0">
                <a:latin typeface="Comic Sans MS" panose="030F0702030302020204" pitchFamily="66" charset="0"/>
              </a:rPr>
              <a:t>Number of large transactions : 183</a:t>
            </a:r>
          </a:p>
          <a:p>
            <a:endParaRPr lang="en-IN" dirty="0">
              <a:latin typeface="Comic Sans MS" panose="030F0702030302020204" pitchFamily="66" charset="0"/>
            </a:endParaRPr>
          </a:p>
        </p:txBody>
      </p:sp>
      <p:pic>
        <p:nvPicPr>
          <p:cNvPr id="2053" name="Picture 5">
            <a:extLst>
              <a:ext uri="{FF2B5EF4-FFF2-40B4-BE49-F238E27FC236}">
                <a16:creationId xmlns:a16="http://schemas.microsoft.com/office/drawing/2014/main" id="{BE83029F-A435-A125-C3E1-58C1522EE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99" y="3285009"/>
            <a:ext cx="6304548" cy="330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021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4A2-AAF4-45DB-42B8-35F9E07AAB1C}"/>
              </a:ext>
            </a:extLst>
          </p:cNvPr>
          <p:cNvSpPr>
            <a:spLocks noGrp="1"/>
          </p:cNvSpPr>
          <p:nvPr>
            <p:ph type="title"/>
          </p:nvPr>
        </p:nvSpPr>
        <p:spPr>
          <a:xfrm>
            <a:off x="749709" y="362500"/>
            <a:ext cx="9875520" cy="641684"/>
          </a:xfrm>
        </p:spPr>
        <p:txBody>
          <a:bodyPr>
            <a:normAutofit/>
          </a:bodyPr>
          <a:lstStyle/>
          <a:p>
            <a:r>
              <a:rPr lang="en-IN" sz="3600" b="1" i="0" dirty="0">
                <a:solidFill>
                  <a:srgbClr val="000000"/>
                </a:solidFill>
                <a:effectLst/>
                <a:highlight>
                  <a:srgbClr val="FFFFFF"/>
                </a:highlight>
                <a:latin typeface="Comic Sans MS" panose="030F0702030302020204" pitchFamily="66" charset="0"/>
              </a:rPr>
              <a:t>Geographical</a:t>
            </a:r>
            <a:r>
              <a:rPr lang="en-IN" sz="4000" b="1" i="0" dirty="0">
                <a:solidFill>
                  <a:srgbClr val="000000"/>
                </a:solidFill>
                <a:effectLst/>
                <a:highlight>
                  <a:srgbClr val="FFFFFF"/>
                </a:highlight>
                <a:latin typeface="Comic Sans MS" panose="030F0702030302020204" pitchFamily="66" charset="0"/>
              </a:rPr>
              <a:t> Analysis</a:t>
            </a:r>
            <a:endParaRPr lang="en-IN" sz="40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B14F4FD-5704-6EC7-F171-6AF86C52F084}"/>
              </a:ext>
            </a:extLst>
          </p:cNvPr>
          <p:cNvSpPr>
            <a:spLocks noGrp="1"/>
          </p:cNvSpPr>
          <p:nvPr>
            <p:ph idx="1"/>
          </p:nvPr>
        </p:nvSpPr>
        <p:spPr>
          <a:xfrm>
            <a:off x="752358" y="1006643"/>
            <a:ext cx="9872871" cy="5177847"/>
          </a:xfrm>
        </p:spPr>
        <p:txBody>
          <a:bodyPr>
            <a:normAutofit lnSpcReduction="10000"/>
          </a:bodyPr>
          <a:lstStyle/>
          <a:p>
            <a:r>
              <a:rPr lang="en-US" b="0" i="0" dirty="0">
                <a:solidFill>
                  <a:srgbClr val="000000"/>
                </a:solidFill>
                <a:effectLst/>
                <a:highlight>
                  <a:srgbClr val="FFFFFF"/>
                </a:highlight>
                <a:latin typeface="Comic Sans MS" panose="030F0702030302020204" pitchFamily="66" charset="0"/>
              </a:rPr>
              <a:t>Which regions generate the most sales?</a:t>
            </a:r>
          </a:p>
          <a:p>
            <a:r>
              <a:rPr lang="en-US" dirty="0">
                <a:solidFill>
                  <a:srgbClr val="000000"/>
                </a:solidFill>
                <a:highlight>
                  <a:srgbClr val="FFFFFF"/>
                </a:highlight>
                <a:latin typeface="Comic Sans MS" panose="030F0702030302020204" pitchFamily="66" charset="0"/>
              </a:rPr>
              <a:t>What are the sales trends across different regions?</a:t>
            </a:r>
          </a:p>
          <a:p>
            <a:endParaRPr lang="en-US" b="0" i="0" dirty="0">
              <a:solidFill>
                <a:srgbClr val="000000"/>
              </a:solidFill>
              <a:effectLst/>
              <a:highlight>
                <a:srgbClr val="FFFFFF"/>
              </a:highlight>
              <a:latin typeface="Comic Sans MS" panose="030F0702030302020204" pitchFamily="66" charset="0"/>
            </a:endParaRPr>
          </a:p>
          <a:p>
            <a:pPr marL="45720" indent="0">
              <a:buNone/>
            </a:pPr>
            <a:r>
              <a:rPr lang="en-US" dirty="0">
                <a:latin typeface="Comic Sans MS" panose="030F0702030302020204" pitchFamily="66" charset="0"/>
              </a:rPr>
              <a:t>REGION	SALES</a:t>
            </a:r>
          </a:p>
          <a:p>
            <a:pPr marL="45720" indent="0">
              <a:buNone/>
            </a:pPr>
            <a:r>
              <a:rPr lang="en-US" dirty="0">
                <a:latin typeface="Comic Sans MS" panose="030F0702030302020204" pitchFamily="66" charset="0"/>
              </a:rPr>
              <a:t>Central     	11139.07</a:t>
            </a:r>
          </a:p>
          <a:p>
            <a:pPr marL="45720" indent="0">
              <a:buNone/>
            </a:pPr>
            <a:r>
              <a:rPr lang="en-US" dirty="0">
                <a:latin typeface="Comic Sans MS" panose="030F0702030302020204" pitchFamily="66" charset="0"/>
              </a:rPr>
              <a:t>East        	6002.09</a:t>
            </a:r>
          </a:p>
          <a:p>
            <a:pPr marL="45720" indent="0">
              <a:buNone/>
            </a:pPr>
            <a:r>
              <a:rPr lang="en-US" dirty="0">
                <a:latin typeface="Comic Sans MS" panose="030F0702030302020204" pitchFamily="66" charset="0"/>
              </a:rPr>
              <a:t>West       	2486.72</a:t>
            </a:r>
          </a:p>
          <a:p>
            <a:pPr marL="45720" indent="0">
              <a:buNone/>
            </a:pPr>
            <a:endParaRPr lang="en-US" dirty="0">
              <a:latin typeface="Comic Sans MS" panose="030F0702030302020204" pitchFamily="66" charset="0"/>
            </a:endParaRPr>
          </a:p>
          <a:p>
            <a:pPr marL="45720" indent="0">
              <a:buNone/>
            </a:pPr>
            <a:endParaRPr lang="en-US" dirty="0">
              <a:latin typeface="Comic Sans MS" panose="030F0702030302020204" pitchFamily="66" charset="0"/>
            </a:endParaRPr>
          </a:p>
          <a:p>
            <a:pPr marL="45720" indent="0">
              <a:buNone/>
            </a:pPr>
            <a:endParaRPr lang="en-US" dirty="0">
              <a:latin typeface="Comic Sans MS" panose="030F0702030302020204" pitchFamily="66" charset="0"/>
            </a:endParaRPr>
          </a:p>
          <a:p>
            <a:r>
              <a:rPr lang="en-US" b="1" dirty="0">
                <a:latin typeface="Comic Sans MS" panose="030F0702030302020204" pitchFamily="66" charset="0"/>
              </a:rPr>
              <a:t>Central</a:t>
            </a:r>
            <a:r>
              <a:rPr lang="en-US" dirty="0">
                <a:latin typeface="Comic Sans MS" panose="030F0702030302020204" pitchFamily="66" charset="0"/>
              </a:rPr>
              <a:t> is the region with max sale of amount = </a:t>
            </a:r>
            <a:r>
              <a:rPr lang="en-US" b="1" dirty="0">
                <a:latin typeface="Comic Sans MS" panose="030F0702030302020204" pitchFamily="66" charset="0"/>
              </a:rPr>
              <a:t>Rs. 11139.07</a:t>
            </a:r>
          </a:p>
          <a:p>
            <a:endParaRPr lang="en-IN" dirty="0">
              <a:latin typeface="Comic Sans MS" panose="030F0702030302020204" pitchFamily="66" charset="0"/>
            </a:endParaRPr>
          </a:p>
          <a:p>
            <a:endParaRPr lang="en-IN" b="1" dirty="0">
              <a:latin typeface="Comic Sans MS" panose="030F0702030302020204" pitchFamily="66" charset="0"/>
            </a:endParaRPr>
          </a:p>
        </p:txBody>
      </p:sp>
      <p:pic>
        <p:nvPicPr>
          <p:cNvPr id="11266" name="Picture 2">
            <a:extLst>
              <a:ext uri="{FF2B5EF4-FFF2-40B4-BE49-F238E27FC236}">
                <a16:creationId xmlns:a16="http://schemas.microsoft.com/office/drawing/2014/main" id="{4FB76808-9895-D604-0DCB-C85F372ED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024" y="2013802"/>
            <a:ext cx="5920328" cy="3163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5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3640394" y="2905691"/>
            <a:ext cx="4402393" cy="877270"/>
          </a:xfrm>
        </p:spPr>
        <p:txBody>
          <a:bodyPr>
            <a:noAutofit/>
          </a:bodyPr>
          <a:lstStyle/>
          <a:p>
            <a:pPr marL="45720" indent="0">
              <a:buNone/>
            </a:pPr>
            <a:r>
              <a:rPr lang="en-US" sz="5000" b="1" dirty="0">
                <a:latin typeface="Comic Sans MS" panose="030F0702030302020204" pitchFamily="66" charset="0"/>
              </a:rPr>
              <a:t>THANKYOU!</a:t>
            </a:r>
          </a:p>
          <a:p>
            <a:pPr marL="45720" indent="0">
              <a:buNone/>
            </a:pPr>
            <a:endParaRPr lang="en-IN" sz="5000" b="1" dirty="0">
              <a:latin typeface="Comic Sans MS" panose="030F0702030302020204" pitchFamily="66" charset="0"/>
            </a:endParaRPr>
          </a:p>
        </p:txBody>
      </p:sp>
    </p:spTree>
    <p:extLst>
      <p:ext uri="{BB962C8B-B14F-4D97-AF65-F5344CB8AC3E}">
        <p14:creationId xmlns:p14="http://schemas.microsoft.com/office/powerpoint/2010/main" val="75153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673769"/>
            <a:ext cx="9872871" cy="1443789"/>
          </a:xfrm>
        </p:spPr>
        <p:txBody>
          <a:bodyPr/>
          <a:lstStyle/>
          <a:p>
            <a:r>
              <a:rPr lang="en-US" b="0" i="0" dirty="0">
                <a:solidFill>
                  <a:srgbClr val="000000"/>
                </a:solidFill>
                <a:effectLst/>
                <a:highlight>
                  <a:srgbClr val="FFFFFF"/>
                </a:highlight>
                <a:latin typeface="Comic Sans MS" panose="030F0702030302020204" pitchFamily="66" charset="0"/>
              </a:rPr>
              <a:t>Analyze the frequency of different transaction types (debit vs. credit).</a:t>
            </a:r>
          </a:p>
          <a:p>
            <a:r>
              <a:rPr lang="en-IN" dirty="0">
                <a:latin typeface="Comic Sans MS" panose="030F0702030302020204" pitchFamily="66" charset="0"/>
              </a:rPr>
              <a:t>DEBIT     695</a:t>
            </a:r>
          </a:p>
          <a:p>
            <a:r>
              <a:rPr lang="en-IN" dirty="0">
                <a:latin typeface="Comic Sans MS" panose="030F0702030302020204" pitchFamily="66" charset="0"/>
              </a:rPr>
              <a:t>CREDIT    290</a:t>
            </a:r>
          </a:p>
          <a:p>
            <a:pPr marL="45720" indent="0">
              <a:buNone/>
            </a:pPr>
            <a:endParaRPr lang="en-IN" dirty="0">
              <a:latin typeface="Comic Sans MS" panose="030F0702030302020204" pitchFamily="66" charset="0"/>
            </a:endParaRPr>
          </a:p>
          <a:p>
            <a:pPr marL="45720" indent="0">
              <a:buNone/>
            </a:pPr>
            <a:endParaRPr lang="en-IN" dirty="0">
              <a:latin typeface="Comic Sans MS" panose="030F0702030302020204" pitchFamily="66" charset="0"/>
            </a:endParaRPr>
          </a:p>
        </p:txBody>
      </p:sp>
      <p:pic>
        <p:nvPicPr>
          <p:cNvPr id="4098" name="Picture 2">
            <a:extLst>
              <a:ext uri="{FF2B5EF4-FFF2-40B4-BE49-F238E27FC236}">
                <a16:creationId xmlns:a16="http://schemas.microsoft.com/office/drawing/2014/main" id="{D84E59E9-19DD-7344-E572-0D6A7BB1E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1" y="2117557"/>
            <a:ext cx="6352675" cy="406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03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6060-5BD7-41F5-7C1D-83349FAB7F9A}"/>
              </a:ext>
            </a:extLst>
          </p:cNvPr>
          <p:cNvSpPr>
            <a:spLocks noGrp="1"/>
          </p:cNvSpPr>
          <p:nvPr>
            <p:ph type="title"/>
          </p:nvPr>
        </p:nvSpPr>
        <p:spPr>
          <a:xfrm>
            <a:off x="1143000" y="609600"/>
            <a:ext cx="9875520" cy="930442"/>
          </a:xfrm>
        </p:spPr>
        <p:txBody>
          <a:bodyPr/>
          <a:lstStyle/>
          <a:p>
            <a:r>
              <a:rPr lang="en-IN" b="1" i="0" dirty="0">
                <a:solidFill>
                  <a:srgbClr val="000000"/>
                </a:solidFill>
                <a:effectLst/>
                <a:highlight>
                  <a:srgbClr val="FFFFFF"/>
                </a:highlight>
                <a:latin typeface="Comic Sans MS" panose="030F0702030302020204" pitchFamily="66" charset="0"/>
              </a:rPr>
              <a:t>Balance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93516C0-9C42-6948-69E8-EC4AA4B37198}"/>
              </a:ext>
            </a:extLst>
          </p:cNvPr>
          <p:cNvSpPr>
            <a:spLocks noGrp="1"/>
          </p:cNvSpPr>
          <p:nvPr>
            <p:ph idx="1"/>
          </p:nvPr>
        </p:nvSpPr>
        <p:spPr>
          <a:xfrm>
            <a:off x="1143000" y="1540042"/>
            <a:ext cx="9872871" cy="449179"/>
          </a:xfrm>
        </p:spPr>
        <p:txBody>
          <a:bodyPr/>
          <a:lstStyle/>
          <a:p>
            <a:r>
              <a:rPr lang="en-US" b="0" i="0" dirty="0">
                <a:solidFill>
                  <a:srgbClr val="000000"/>
                </a:solidFill>
                <a:effectLst/>
                <a:highlight>
                  <a:srgbClr val="FFFFFF"/>
                </a:highlight>
                <a:latin typeface="Comic Sans MS" panose="030F0702030302020204" pitchFamily="66" charset="0"/>
              </a:rPr>
              <a:t>What is the trend of the account balance over time?</a:t>
            </a:r>
          </a:p>
          <a:p>
            <a:endParaRPr lang="en-IN" dirty="0">
              <a:latin typeface="Comic Sans MS" panose="030F0702030302020204" pitchFamily="66" charset="0"/>
            </a:endParaRPr>
          </a:p>
        </p:txBody>
      </p:sp>
      <p:pic>
        <p:nvPicPr>
          <p:cNvPr id="5122" name="Picture 2">
            <a:extLst>
              <a:ext uri="{FF2B5EF4-FFF2-40B4-BE49-F238E27FC236}">
                <a16:creationId xmlns:a16="http://schemas.microsoft.com/office/drawing/2014/main" id="{BBECCF59-10E7-BECD-EBED-592BAFD7F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821" y="1989221"/>
            <a:ext cx="6286250" cy="4106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63A4B9-0116-2BBC-EC13-EC9B89D966B4}"/>
              </a:ext>
            </a:extLst>
          </p:cNvPr>
          <p:cNvSpPr txBox="1"/>
          <p:nvPr/>
        </p:nvSpPr>
        <p:spPr>
          <a:xfrm>
            <a:off x="8630652" y="1283368"/>
            <a:ext cx="2830039" cy="3693319"/>
          </a:xfrm>
          <a:prstGeom prst="rect">
            <a:avLst/>
          </a:prstGeom>
          <a:noFill/>
        </p:spPr>
        <p:txBody>
          <a:bodyPr wrap="square" rtlCol="0">
            <a:spAutoFit/>
          </a:bodyPr>
          <a:lstStyle/>
          <a:p>
            <a:r>
              <a:rPr lang="en-US" b="0" i="0" dirty="0">
                <a:solidFill>
                  <a:srgbClr val="000000"/>
                </a:solidFill>
                <a:effectLst/>
                <a:highlight>
                  <a:srgbClr val="FFFFFF"/>
                </a:highlight>
                <a:latin typeface="Comic Sans MS" panose="030F0702030302020204" pitchFamily="66" charset="0"/>
              </a:rPr>
              <a:t>The current balance trend shows significant fluctuations, characterized by a sharp increase in November 2023 followed by a pronounced decrease in December 2023.</a:t>
            </a:r>
          </a:p>
          <a:p>
            <a:r>
              <a:rPr lang="en-US" dirty="0">
                <a:solidFill>
                  <a:srgbClr val="000000"/>
                </a:solidFill>
                <a:highlight>
                  <a:srgbClr val="FFFFFF"/>
                </a:highlight>
                <a:latin typeface="Comic Sans MS" panose="030F0702030302020204" pitchFamily="66" charset="0"/>
              </a:rPr>
              <a:t>Despite of sharp spikes at some point of time the average balance remains around Rs. 5901</a:t>
            </a:r>
            <a:endParaRPr lang="en-IN" dirty="0">
              <a:latin typeface="Comic Sans MS" panose="030F0702030302020204" pitchFamily="66" charset="0"/>
            </a:endParaRPr>
          </a:p>
        </p:txBody>
      </p:sp>
    </p:spTree>
    <p:extLst>
      <p:ext uri="{BB962C8B-B14F-4D97-AF65-F5344CB8AC3E}">
        <p14:creationId xmlns:p14="http://schemas.microsoft.com/office/powerpoint/2010/main" val="254321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FBA2-11B4-32D5-4661-A18EE474FDC4}"/>
              </a:ext>
            </a:extLst>
          </p:cNvPr>
          <p:cNvSpPr>
            <a:spLocks noGrp="1"/>
          </p:cNvSpPr>
          <p:nvPr>
            <p:ph type="title"/>
          </p:nvPr>
        </p:nvSpPr>
        <p:spPr>
          <a:xfrm>
            <a:off x="1140351" y="614517"/>
            <a:ext cx="9875520" cy="393032"/>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Spending Patterns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1143000" y="1347537"/>
            <a:ext cx="9872871" cy="4427621"/>
          </a:xfrm>
        </p:spPr>
        <p:txBody>
          <a:bodyPr/>
          <a:lstStyle/>
          <a:p>
            <a:r>
              <a:rPr lang="en-US" b="0" i="0" dirty="0">
                <a:solidFill>
                  <a:srgbClr val="000000"/>
                </a:solidFill>
                <a:effectLst/>
                <a:highlight>
                  <a:srgbClr val="FFFFFF"/>
                </a:highlight>
                <a:latin typeface="Comic Sans MS" panose="030F0702030302020204" pitchFamily="66" charset="0"/>
              </a:rPr>
              <a:t>What are the main categories of expenses (e.g., fuel, Ecommerce, food, shopping, ATM withdrawals, UPI transactions)?</a:t>
            </a:r>
          </a:p>
          <a:p>
            <a:pPr marL="45720" indent="0">
              <a:buNone/>
            </a:pPr>
            <a:r>
              <a:rPr lang="en-US" dirty="0">
                <a:latin typeface="Comic Sans MS" panose="030F0702030302020204" pitchFamily="66" charset="0"/>
              </a:rPr>
              <a:t>type   		 mode  </a:t>
            </a:r>
          </a:p>
          <a:p>
            <a:pPr marL="45720" indent="0">
              <a:buNone/>
            </a:pPr>
            <a:r>
              <a:rPr lang="en-US" dirty="0">
                <a:latin typeface="Comic Sans MS" panose="030F0702030302020204" pitchFamily="66" charset="0"/>
              </a:rPr>
              <a:t>CREDIT  	OTHERS     188</a:t>
            </a:r>
          </a:p>
          <a:p>
            <a:pPr marL="45720" indent="0">
              <a:buNone/>
            </a:pPr>
            <a:r>
              <a:rPr lang="en-US" dirty="0">
                <a:latin typeface="Comic Sans MS" panose="030F0702030302020204" pitchFamily="66" charset="0"/>
              </a:rPr>
              <a:t>        		UPI                101</a:t>
            </a:r>
          </a:p>
          <a:p>
            <a:pPr marL="45720" indent="0">
              <a:buNone/>
            </a:pPr>
            <a:r>
              <a:rPr lang="en-US" dirty="0">
                <a:latin typeface="Comic Sans MS" panose="030F0702030302020204" pitchFamily="66" charset="0"/>
              </a:rPr>
              <a:t>      		CASH            1</a:t>
            </a:r>
          </a:p>
          <a:p>
            <a:pPr marL="45720" indent="0">
              <a:buNone/>
            </a:pPr>
            <a:r>
              <a:rPr lang="en-US" dirty="0">
                <a:latin typeface="Comic Sans MS" panose="030F0702030302020204" pitchFamily="66" charset="0"/>
              </a:rPr>
              <a:t>DEBIT   	UPI               688</a:t>
            </a:r>
          </a:p>
          <a:p>
            <a:pPr marL="45720" indent="0">
              <a:buNone/>
            </a:pPr>
            <a:r>
              <a:rPr lang="en-US" dirty="0">
                <a:latin typeface="Comic Sans MS" panose="030F0702030302020204" pitchFamily="66" charset="0"/>
              </a:rPr>
              <a:t>        		CARD           4</a:t>
            </a:r>
          </a:p>
          <a:p>
            <a:pPr marL="45720" indent="0">
              <a:buNone/>
            </a:pPr>
            <a:r>
              <a:rPr lang="en-US" dirty="0">
                <a:latin typeface="Comic Sans MS" panose="030F0702030302020204" pitchFamily="66" charset="0"/>
              </a:rPr>
              <a:t>        		ATM            3</a:t>
            </a:r>
            <a:endParaRPr lang="en-IN" dirty="0">
              <a:latin typeface="Comic Sans MS" panose="030F0702030302020204" pitchFamily="66" charset="0"/>
            </a:endParaRPr>
          </a:p>
        </p:txBody>
      </p:sp>
    </p:spTree>
    <p:extLst>
      <p:ext uri="{BB962C8B-B14F-4D97-AF65-F5344CB8AC3E}">
        <p14:creationId xmlns:p14="http://schemas.microsoft.com/office/powerpoint/2010/main" val="213846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422787" y="417095"/>
            <a:ext cx="10523621" cy="2518610"/>
          </a:xfrm>
        </p:spPr>
        <p:txBody>
          <a:bodyPr>
            <a:normAutofit/>
          </a:bodyPr>
          <a:lstStyle/>
          <a:p>
            <a:pPr marL="45720" indent="0">
              <a:buNone/>
            </a:pPr>
            <a:r>
              <a:rPr lang="en-US" dirty="0">
                <a:latin typeface="Comic Sans MS" panose="030F0702030302020204" pitchFamily="66" charset="0"/>
              </a:rPr>
              <a:t>Spendings:</a:t>
            </a:r>
            <a:r>
              <a:rPr lang="fr-FR" dirty="0">
                <a:latin typeface="Comic Sans MS" panose="030F0702030302020204" pitchFamily="66" charset="0"/>
              </a:rPr>
              <a:t>type   mode : DEBIT  	 </a:t>
            </a:r>
          </a:p>
          <a:p>
            <a:pPr marL="45720" indent="0">
              <a:buNone/>
            </a:pPr>
            <a:r>
              <a:rPr lang="fr-FR" dirty="0">
                <a:latin typeface="Comic Sans MS" panose="030F0702030302020204" pitchFamily="66" charset="0"/>
              </a:rPr>
              <a:t>	ATM         3</a:t>
            </a:r>
          </a:p>
          <a:p>
            <a:pPr marL="45720" indent="0">
              <a:buNone/>
            </a:pPr>
            <a:r>
              <a:rPr lang="fr-FR" dirty="0">
                <a:latin typeface="Comic Sans MS" panose="030F0702030302020204" pitchFamily="66" charset="0"/>
              </a:rPr>
              <a:t>      	 CARD      4</a:t>
            </a:r>
          </a:p>
          <a:p>
            <a:pPr marL="45720" indent="0">
              <a:buNone/>
            </a:pPr>
            <a:r>
              <a:rPr lang="fr-FR" dirty="0">
                <a:latin typeface="Comic Sans MS" panose="030F0702030302020204" pitchFamily="66" charset="0"/>
              </a:rPr>
              <a:t>     	 UPI         688</a:t>
            </a:r>
            <a:endParaRPr lang="en-US" dirty="0">
              <a:latin typeface="Comic Sans MS" panose="030F0702030302020204" pitchFamily="66" charset="0"/>
            </a:endParaRPr>
          </a:p>
          <a:p>
            <a:r>
              <a:rPr lang="en-US" b="0" i="0" dirty="0">
                <a:solidFill>
                  <a:srgbClr val="000000"/>
                </a:solidFill>
                <a:effectLst/>
                <a:highlight>
                  <a:srgbClr val="FFFFFF"/>
                </a:highlight>
                <a:latin typeface="Comic Sans MS" panose="030F0702030302020204" pitchFamily="66" charset="0"/>
              </a:rPr>
              <a:t>Analyze the frequency and amount of spending in each category.</a:t>
            </a:r>
          </a:p>
          <a:p>
            <a:pPr marL="45720" indent="0">
              <a:buNone/>
            </a:pPr>
            <a:endParaRPr lang="en-IN" dirty="0">
              <a:latin typeface="Comic Sans MS" panose="030F0702030302020204" pitchFamily="66" charset="0"/>
            </a:endParaRPr>
          </a:p>
        </p:txBody>
      </p:sp>
      <p:pic>
        <p:nvPicPr>
          <p:cNvPr id="6149" name="Picture 5">
            <a:extLst>
              <a:ext uri="{FF2B5EF4-FFF2-40B4-BE49-F238E27FC236}">
                <a16:creationId xmlns:a16="http://schemas.microsoft.com/office/drawing/2014/main" id="{E6789A5A-25D4-CFF6-5BB1-AEA16A66D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779" y="2840173"/>
            <a:ext cx="6978315" cy="3600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4E14C3-C52D-324E-CE5D-4B8177A9105D}"/>
              </a:ext>
            </a:extLst>
          </p:cNvPr>
          <p:cNvSpPr txBox="1"/>
          <p:nvPr/>
        </p:nvSpPr>
        <p:spPr>
          <a:xfrm>
            <a:off x="9245428" y="2323848"/>
            <a:ext cx="2438399"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UPI is the most commonly used method for spending and CASH is the least used method for spending by customers. Indicating a transformation towards a </a:t>
            </a:r>
            <a:r>
              <a:rPr lang="en-US" b="0" i="0" dirty="0">
                <a:solidFill>
                  <a:srgbClr val="FF0000"/>
                </a:solidFill>
                <a:effectLst/>
                <a:highlight>
                  <a:srgbClr val="FFFFFF"/>
                </a:highlight>
                <a:latin typeface="Comic Sans MS" panose="030F0702030302020204" pitchFamily="66" charset="0"/>
              </a:rPr>
              <a:t>cashless economy</a:t>
            </a:r>
            <a:r>
              <a:rPr lang="en-US" b="0" i="0" dirty="0">
                <a:solidFill>
                  <a:srgbClr val="000000"/>
                </a:solidFill>
                <a:effectLst/>
                <a:highlight>
                  <a:srgbClr val="FFFFFF"/>
                </a:highlight>
                <a:latin typeface="Comic Sans MS" panose="030F0702030302020204" pitchFamily="66" charset="0"/>
              </a:rPr>
              <a:t>. </a:t>
            </a:r>
          </a:p>
          <a:p>
            <a:endParaRPr lang="en-IN" dirty="0">
              <a:latin typeface="Comic Sans MS" panose="030F0702030302020204" pitchFamily="66" charset="0"/>
            </a:endParaRPr>
          </a:p>
        </p:txBody>
      </p:sp>
    </p:spTree>
    <p:extLst>
      <p:ext uri="{BB962C8B-B14F-4D97-AF65-F5344CB8AC3E}">
        <p14:creationId xmlns:p14="http://schemas.microsoft.com/office/powerpoint/2010/main" val="293427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FBA2-11B4-32D5-4661-A18EE474FDC4}"/>
              </a:ext>
            </a:extLst>
          </p:cNvPr>
          <p:cNvSpPr>
            <a:spLocks noGrp="1"/>
          </p:cNvSpPr>
          <p:nvPr>
            <p:ph type="title"/>
          </p:nvPr>
        </p:nvSpPr>
        <p:spPr>
          <a:xfrm>
            <a:off x="592394" y="396234"/>
            <a:ext cx="9875520" cy="657726"/>
          </a:xfrm>
        </p:spPr>
        <p:txBody>
          <a:bodyPr>
            <a:normAutofit fontScale="90000"/>
          </a:bodyPr>
          <a:lstStyle/>
          <a:p>
            <a:r>
              <a:rPr lang="en-IN" b="1" i="0" dirty="0">
                <a:solidFill>
                  <a:srgbClr val="000000"/>
                </a:solidFill>
                <a:effectLst/>
                <a:highlight>
                  <a:srgbClr val="FFFFFF"/>
                </a:highlight>
                <a:latin typeface="Comic Sans MS" panose="030F0702030302020204" pitchFamily="66" charset="0"/>
              </a:rPr>
              <a:t>Income Analysis</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486801" y="1079477"/>
            <a:ext cx="9872871" cy="2950713"/>
          </a:xfrm>
        </p:spPr>
        <p:txBody>
          <a:bodyPr/>
          <a:lstStyle/>
          <a:p>
            <a:r>
              <a:rPr lang="en-US" b="0" i="0" dirty="0">
                <a:solidFill>
                  <a:srgbClr val="000000"/>
                </a:solidFill>
                <a:effectLst/>
                <a:highlight>
                  <a:srgbClr val="FFFFFF"/>
                </a:highlight>
                <a:latin typeface="Comic Sans MS" panose="030F0702030302020204" pitchFamily="66" charset="0"/>
              </a:rPr>
              <a:t>What are the main sources of income (e.g., salary, UPI credits)?</a:t>
            </a:r>
          </a:p>
          <a:p>
            <a:r>
              <a:rPr lang="en-IN" dirty="0">
                <a:latin typeface="Comic Sans MS" panose="030F0702030302020204" pitchFamily="66" charset="0"/>
              </a:rPr>
              <a:t>Income:</a:t>
            </a:r>
          </a:p>
          <a:p>
            <a:pPr marL="45720" indent="0">
              <a:buNone/>
            </a:pPr>
            <a:r>
              <a:rPr lang="en-US" dirty="0">
                <a:latin typeface="Comic Sans MS" panose="030F0702030302020204" pitchFamily="66" charset="0"/>
              </a:rPr>
              <a:t>mode</a:t>
            </a:r>
          </a:p>
          <a:p>
            <a:pPr marL="45720" indent="0">
              <a:buNone/>
            </a:pPr>
            <a:r>
              <a:rPr lang="en-US" dirty="0">
                <a:latin typeface="Comic Sans MS" panose="030F0702030302020204" pitchFamily="66" charset="0"/>
              </a:rPr>
              <a:t>CASH           1</a:t>
            </a:r>
          </a:p>
          <a:p>
            <a:pPr marL="45720" indent="0">
              <a:buNone/>
            </a:pPr>
            <a:r>
              <a:rPr lang="en-US" dirty="0">
                <a:latin typeface="Comic Sans MS" panose="030F0702030302020204" pitchFamily="66" charset="0"/>
              </a:rPr>
              <a:t>OTHERS    188</a:t>
            </a:r>
          </a:p>
          <a:p>
            <a:pPr marL="45720" indent="0">
              <a:buNone/>
            </a:pPr>
            <a:r>
              <a:rPr lang="en-US" dirty="0">
                <a:latin typeface="Comic Sans MS" panose="030F0702030302020204" pitchFamily="66" charset="0"/>
              </a:rPr>
              <a:t>UPI              101                </a:t>
            </a:r>
          </a:p>
          <a:p>
            <a:pPr marL="45720" indent="0">
              <a:buNone/>
            </a:pPr>
            <a:endParaRPr lang="en-IN" dirty="0">
              <a:latin typeface="Comic Sans MS" panose="030F0702030302020204" pitchFamily="66" charset="0"/>
            </a:endParaRPr>
          </a:p>
        </p:txBody>
      </p:sp>
      <p:pic>
        <p:nvPicPr>
          <p:cNvPr id="8194" name="Picture 2">
            <a:extLst>
              <a:ext uri="{FF2B5EF4-FFF2-40B4-BE49-F238E27FC236}">
                <a16:creationId xmlns:a16="http://schemas.microsoft.com/office/drawing/2014/main" id="{72DFC19D-741D-6393-0B1C-A6D39BCEB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081" y="1788238"/>
            <a:ext cx="5183944" cy="3281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941D04-FE1E-963B-8B00-137526500A55}"/>
              </a:ext>
            </a:extLst>
          </p:cNvPr>
          <p:cNvSpPr txBox="1"/>
          <p:nvPr/>
        </p:nvSpPr>
        <p:spPr>
          <a:xfrm>
            <a:off x="592394" y="4295660"/>
            <a:ext cx="6086168"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Income received from </a:t>
            </a:r>
            <a:r>
              <a:rPr lang="en-US" dirty="0">
                <a:solidFill>
                  <a:srgbClr val="000000"/>
                </a:solidFill>
                <a:highlight>
                  <a:srgbClr val="FFFFFF"/>
                </a:highlight>
                <a:latin typeface="Comic Sans MS" panose="030F0702030302020204" pitchFamily="66" charset="0"/>
              </a:rPr>
              <a:t>the others methods is the highest which might include Salary ,receipts etc. </a:t>
            </a:r>
            <a:r>
              <a:rPr lang="en-US" b="0" i="0" dirty="0">
                <a:solidFill>
                  <a:srgbClr val="000000"/>
                </a:solidFill>
                <a:effectLst/>
                <a:highlight>
                  <a:srgbClr val="FFFFFF"/>
                </a:highlight>
                <a:latin typeface="Comic Sans MS" panose="030F0702030302020204" pitchFamily="66" charset="0"/>
              </a:rPr>
              <a:t>UPI is the 2</a:t>
            </a:r>
            <a:r>
              <a:rPr lang="en-US" b="0" i="0" baseline="30000" dirty="0">
                <a:solidFill>
                  <a:srgbClr val="000000"/>
                </a:solidFill>
                <a:effectLst/>
                <a:highlight>
                  <a:srgbClr val="FFFFFF"/>
                </a:highlight>
                <a:latin typeface="Comic Sans MS" panose="030F0702030302020204" pitchFamily="66" charset="0"/>
              </a:rPr>
              <a:t>nd</a:t>
            </a:r>
            <a:r>
              <a:rPr lang="en-US" b="0" i="0" dirty="0">
                <a:solidFill>
                  <a:srgbClr val="000000"/>
                </a:solidFill>
                <a:effectLst/>
                <a:highlight>
                  <a:srgbClr val="FFFFFF"/>
                </a:highlight>
                <a:latin typeface="Comic Sans MS" panose="030F0702030302020204" pitchFamily="66" charset="0"/>
              </a:rPr>
              <a:t> most common source of income . </a:t>
            </a:r>
          </a:p>
          <a:p>
            <a:pPr marL="285750" indent="-285750">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CASH is again the least used method for receiving Income by customers.</a:t>
            </a:r>
          </a:p>
          <a:p>
            <a:pPr marL="285750" indent="-285750">
              <a:buFont typeface="Arial" panose="020B0604020202020204" pitchFamily="34" charset="0"/>
              <a:buChar char="•"/>
            </a:pPr>
            <a:r>
              <a:rPr lang="en-US" b="0" i="0" dirty="0">
                <a:solidFill>
                  <a:srgbClr val="000000"/>
                </a:solidFill>
                <a:effectLst/>
                <a:highlight>
                  <a:srgbClr val="FFFFFF"/>
                </a:highlight>
                <a:latin typeface="Comic Sans MS" panose="030F0702030302020204" pitchFamily="66" charset="0"/>
              </a:rPr>
              <a:t>Only 0.3% of the total payments received are cash Payments</a:t>
            </a:r>
          </a:p>
          <a:p>
            <a:pPr marL="285750" indent="-285750">
              <a:buFont typeface="Arial" panose="020B0604020202020204" pitchFamily="34" charset="0"/>
              <a:buChar char="•"/>
            </a:pPr>
            <a:endParaRPr lang="en-IN" dirty="0">
              <a:latin typeface="Comic Sans MS" panose="030F0702030302020204" pitchFamily="66" charset="0"/>
            </a:endParaRPr>
          </a:p>
          <a:p>
            <a:endParaRPr lang="en-IN" dirty="0">
              <a:latin typeface="Comic Sans MS" panose="030F0702030302020204" pitchFamily="66" charset="0"/>
            </a:endParaRPr>
          </a:p>
        </p:txBody>
      </p:sp>
    </p:spTree>
    <p:extLst>
      <p:ext uri="{BB962C8B-B14F-4D97-AF65-F5344CB8AC3E}">
        <p14:creationId xmlns:p14="http://schemas.microsoft.com/office/powerpoint/2010/main" val="359561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FBA2-11B4-32D5-4661-A18EE474FDC4}"/>
              </a:ext>
            </a:extLst>
          </p:cNvPr>
          <p:cNvSpPr>
            <a:spLocks noGrp="1"/>
          </p:cNvSpPr>
          <p:nvPr>
            <p:ph type="title"/>
          </p:nvPr>
        </p:nvSpPr>
        <p:spPr>
          <a:xfrm>
            <a:off x="639096" y="430549"/>
            <a:ext cx="9875520" cy="501445"/>
          </a:xfrm>
        </p:spPr>
        <p:txBody>
          <a:bodyPr>
            <a:noAutofit/>
          </a:bodyPr>
          <a:lstStyle/>
          <a:p>
            <a:r>
              <a:rPr lang="en-IN" sz="3600" b="1" i="0" dirty="0">
                <a:solidFill>
                  <a:srgbClr val="000000"/>
                </a:solidFill>
                <a:effectLst/>
                <a:highlight>
                  <a:srgbClr val="FFFFFF"/>
                </a:highlight>
                <a:latin typeface="Comic Sans MS" panose="030F0702030302020204" pitchFamily="66" charset="0"/>
              </a:rPr>
              <a:t>Alert Generation</a:t>
            </a:r>
            <a:endParaRPr lang="en-IN" sz="36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5BBC9E6-718F-0615-7E44-6FC93EBFF98F}"/>
              </a:ext>
            </a:extLst>
          </p:cNvPr>
          <p:cNvSpPr>
            <a:spLocks noGrp="1"/>
          </p:cNvSpPr>
          <p:nvPr>
            <p:ph idx="1"/>
          </p:nvPr>
        </p:nvSpPr>
        <p:spPr>
          <a:xfrm>
            <a:off x="956187" y="990988"/>
            <a:ext cx="9872871" cy="705853"/>
          </a:xfrm>
        </p:spPr>
        <p:txBody>
          <a:bodyPr>
            <a:normAutofit fontScale="85000" lnSpcReduction="20000"/>
          </a:bodyPr>
          <a:lstStyle/>
          <a:p>
            <a:r>
              <a:rPr lang="en-US" b="0" i="0" dirty="0">
                <a:solidFill>
                  <a:srgbClr val="000000"/>
                </a:solidFill>
                <a:effectLst/>
                <a:highlight>
                  <a:srgbClr val="FFFFFF"/>
                </a:highlight>
                <a:latin typeface="Comic Sans MS" panose="030F0702030302020204" pitchFamily="66" charset="0"/>
              </a:rPr>
              <a:t>Generate alerts for low balance or high expenditure periods.</a:t>
            </a:r>
          </a:p>
          <a:p>
            <a:r>
              <a:rPr lang="en-US" dirty="0">
                <a:solidFill>
                  <a:schemeClr val="accent6">
                    <a:lumMod val="75000"/>
                  </a:schemeClr>
                </a:solidFill>
                <a:latin typeface="Comic Sans MS" panose="030F0702030302020204" pitchFamily="66" charset="0"/>
              </a:rPr>
              <a:t>LOW balance Alert is created for transactions with amount &lt; Rs. 10</a:t>
            </a:r>
            <a:endParaRPr lang="en-IN" dirty="0">
              <a:solidFill>
                <a:schemeClr val="accent6">
                  <a:lumMod val="75000"/>
                </a:schemeClr>
              </a:solidFill>
              <a:latin typeface="Comic Sans MS" panose="030F0702030302020204" pitchFamily="66" charset="0"/>
            </a:endParaRPr>
          </a:p>
          <a:p>
            <a:pPr marL="45720" indent="0">
              <a:buNone/>
            </a:pPr>
            <a:endParaRPr lang="en-IN" dirty="0">
              <a:latin typeface="Comic Sans MS" panose="030F0702030302020204" pitchFamily="66" charset="0"/>
            </a:endParaRPr>
          </a:p>
        </p:txBody>
      </p:sp>
      <p:pic>
        <p:nvPicPr>
          <p:cNvPr id="6" name="Picture 5">
            <a:extLst>
              <a:ext uri="{FF2B5EF4-FFF2-40B4-BE49-F238E27FC236}">
                <a16:creationId xmlns:a16="http://schemas.microsoft.com/office/drawing/2014/main" id="{7DCFDC88-4CD8-3012-CF88-9C050FDB3FD0}"/>
              </a:ext>
            </a:extLst>
          </p:cNvPr>
          <p:cNvPicPr>
            <a:picLocks noChangeAspect="1"/>
          </p:cNvPicPr>
          <p:nvPr/>
        </p:nvPicPr>
        <p:blipFill>
          <a:blip r:embed="rId2"/>
          <a:stretch>
            <a:fillRect/>
          </a:stretch>
        </p:blipFill>
        <p:spPr>
          <a:xfrm>
            <a:off x="422787" y="1696841"/>
            <a:ext cx="8239432" cy="4876024"/>
          </a:xfrm>
          <a:prstGeom prst="rect">
            <a:avLst/>
          </a:prstGeom>
        </p:spPr>
      </p:pic>
      <p:sp>
        <p:nvSpPr>
          <p:cNvPr id="4" name="TextBox 3">
            <a:extLst>
              <a:ext uri="{FF2B5EF4-FFF2-40B4-BE49-F238E27FC236}">
                <a16:creationId xmlns:a16="http://schemas.microsoft.com/office/drawing/2014/main" id="{A939073D-FC84-5CE7-D5E1-DCEDBAA39E75}"/>
              </a:ext>
            </a:extLst>
          </p:cNvPr>
          <p:cNvSpPr txBox="1"/>
          <p:nvPr/>
        </p:nvSpPr>
        <p:spPr>
          <a:xfrm>
            <a:off x="9065341" y="681271"/>
            <a:ext cx="2703872"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A Low Alert is generated for transactions with amount less than Rs. 10.</a:t>
            </a:r>
          </a:p>
          <a:p>
            <a:pPr marL="285750" indent="-285750">
              <a:buFont typeface="Arial" panose="020B0604020202020204" pitchFamily="34" charset="0"/>
              <a:buChar char="•"/>
            </a:pPr>
            <a:r>
              <a:rPr lang="en-US" dirty="0">
                <a:latin typeface="Comic Sans MS" panose="030F0702030302020204" pitchFamily="66" charset="0"/>
              </a:rPr>
              <a:t>This table displays the type (Credit or Debit) of Low transactions along with mode and current balance.</a:t>
            </a:r>
          </a:p>
          <a:p>
            <a:pPr marL="285750" indent="-285750">
              <a:buFont typeface="Arial" panose="020B0604020202020204" pitchFamily="34" charset="0"/>
              <a:buChar char="•"/>
            </a:pPr>
            <a:r>
              <a:rPr lang="en-US" dirty="0">
                <a:latin typeface="Comic Sans MS" panose="030F0702030302020204" pitchFamily="66" charset="0"/>
              </a:rPr>
              <a:t>Since the number of low transaction are quite large the bank can decide to increase the limit for such transactions as they increases the non-beneficial traffic on the site.</a:t>
            </a:r>
            <a:endParaRPr lang="en-IN" dirty="0">
              <a:latin typeface="Comic Sans MS" panose="030F0702030302020204" pitchFamily="66" charset="0"/>
            </a:endParaRPr>
          </a:p>
        </p:txBody>
      </p:sp>
    </p:spTree>
    <p:extLst>
      <p:ext uri="{BB962C8B-B14F-4D97-AF65-F5344CB8AC3E}">
        <p14:creationId xmlns:p14="http://schemas.microsoft.com/office/powerpoint/2010/main" val="20172905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218</TotalTime>
  <Words>1470</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Comic Sans MS</vt:lpstr>
      <vt:lpstr>Corbel</vt:lpstr>
      <vt:lpstr>Helvetica Neue</vt:lpstr>
      <vt:lpstr>Basis</vt:lpstr>
      <vt:lpstr>ONE BHARAT  DS ASSIGNMENT Submission  By : Divjot kaur </vt:lpstr>
      <vt:lpstr>Bank Statement Analysis</vt:lpstr>
      <vt:lpstr>PowerPoint Presentation</vt:lpstr>
      <vt:lpstr>PowerPoint Presentation</vt:lpstr>
      <vt:lpstr>Balance Analysis</vt:lpstr>
      <vt:lpstr>Spending Patterns</vt:lpstr>
      <vt:lpstr>PowerPoint Presentation</vt:lpstr>
      <vt:lpstr>Income Analysis</vt:lpstr>
      <vt:lpstr>Alert Generation</vt:lpstr>
      <vt:lpstr>PowerPoint Presentation</vt:lpstr>
      <vt:lpstr>PowerPoint Presentation</vt:lpstr>
      <vt:lpstr>Churn Modelling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Office Supplies Data Analysis</vt:lpstr>
      <vt:lpstr>PowerPoint Presentation</vt:lpstr>
      <vt:lpstr>PowerPoint Presentation</vt:lpstr>
      <vt:lpstr>Customer Analysis</vt:lpstr>
      <vt:lpstr>PowerPoint Presentation</vt:lpstr>
      <vt:lpstr>Time Series Analysis</vt:lpstr>
      <vt:lpstr>Geographical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JASKIRAT BHULLAR</dc:creator>
  <cp:lastModifiedBy>JASKIRAT BHULLAR</cp:lastModifiedBy>
  <cp:revision>11</cp:revision>
  <dcterms:created xsi:type="dcterms:W3CDTF">2024-07-09T08:03:03Z</dcterms:created>
  <dcterms:modified xsi:type="dcterms:W3CDTF">2024-07-09T14:54:21Z</dcterms:modified>
</cp:coreProperties>
</file>