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2"/>
  </p:notesMasterIdLst>
  <p:sldIdLst>
    <p:sldId id="256" r:id="rId12"/>
    <p:sldId id="276" r:id="rId13"/>
    <p:sldId id="265" r:id="rId14"/>
    <p:sldId id="290" r:id="rId15"/>
    <p:sldId id="293" r:id="rId16"/>
    <p:sldId id="294" r:id="rId17"/>
    <p:sldId id="291" r:id="rId18"/>
    <p:sldId id="295" r:id="rId19"/>
    <p:sldId id="296"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1721E-E85C-4B03-90F5-A8F184CEEBD6}" v="5" dt="2020-10-15T18:27:19.952"/>
    <p1510:client id="{7F728461-0735-4DA0-A4D9-19086AA32C6F}" v="325" dt="2020-10-20T07:27:39.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6"/>
    <p:restoredTop sz="94434" autoAdjust="0"/>
  </p:normalViewPr>
  <p:slideViewPr>
    <p:cSldViewPr snapToGrid="0" snapToObjects="1">
      <p:cViewPr varScale="1">
        <p:scale>
          <a:sx n="70" d="100"/>
          <a:sy n="70"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snilesh071" userId="S::nsnilesh071_gmail.com#ext#@publicisgroupe.onmicrosoft.com::b3875d43-a56d-4cec-8632-bc659e6fea5e" providerId="AD" clId="Web-{65B1721E-E85C-4B03-90F5-A8F184CEEBD6}"/>
    <pc:docChg chg="modSld">
      <pc:chgData name="nsnilesh071" userId="S::nsnilesh071_gmail.com#ext#@publicisgroupe.onmicrosoft.com::b3875d43-a56d-4cec-8632-bc659e6fea5e" providerId="AD" clId="Web-{65B1721E-E85C-4B03-90F5-A8F184CEEBD6}" dt="2020-10-15T18:27:19.515" v="3" actId="20577"/>
      <pc:docMkLst>
        <pc:docMk/>
      </pc:docMkLst>
      <pc:sldChg chg="modSp">
        <pc:chgData name="nsnilesh071" userId="S::nsnilesh071_gmail.com#ext#@publicisgroupe.onmicrosoft.com::b3875d43-a56d-4cec-8632-bc659e6fea5e" providerId="AD" clId="Web-{65B1721E-E85C-4B03-90F5-A8F184CEEBD6}" dt="2020-10-15T18:27:19.515" v="2" actId="20577"/>
        <pc:sldMkLst>
          <pc:docMk/>
          <pc:sldMk cId="2298154036" sldId="294"/>
        </pc:sldMkLst>
        <pc:spChg chg="mod">
          <ac:chgData name="nsnilesh071" userId="S::nsnilesh071_gmail.com#ext#@publicisgroupe.onmicrosoft.com::b3875d43-a56d-4cec-8632-bc659e6fea5e" providerId="AD" clId="Web-{65B1721E-E85C-4B03-90F5-A8F184CEEBD6}" dt="2020-10-15T18:27:19.515" v="2" actId="20577"/>
          <ac:spMkLst>
            <pc:docMk/>
            <pc:sldMk cId="2298154036" sldId="294"/>
            <ac:spMk id="2" creationId="{00000000-0000-0000-0000-000000000000}"/>
          </ac:spMkLst>
        </pc:spChg>
      </pc:sldChg>
    </pc:docChg>
  </pc:docChgLst>
  <pc:docChgLst>
    <pc:chgData name="anandshanya97" userId="S::anandshanya97_gmail.com#ext#@publicisgroupe.onmicrosoft.com::f1023063-278e-46c0-a89e-df707c959ea2" providerId="AD" clId="Web-{7F728461-0735-4DA0-A4D9-19086AA32C6F}"/>
    <pc:docChg chg="addSld delSld modSld">
      <pc:chgData name="anandshanya97" userId="S::anandshanya97_gmail.com#ext#@publicisgroupe.onmicrosoft.com::f1023063-278e-46c0-a89e-df707c959ea2" providerId="AD" clId="Web-{7F728461-0735-4DA0-A4D9-19086AA32C6F}" dt="2020-10-20T07:27:37.723" v="320" actId="20577"/>
      <pc:docMkLst>
        <pc:docMk/>
      </pc:docMkLst>
      <pc:sldChg chg="modSp new del">
        <pc:chgData name="anandshanya97" userId="S::anandshanya97_gmail.com#ext#@publicisgroupe.onmicrosoft.com::f1023063-278e-46c0-a89e-df707c959ea2" providerId="AD" clId="Web-{7F728461-0735-4DA0-A4D9-19086AA32C6F}" dt="2020-10-20T07:18:47.199" v="33"/>
        <pc:sldMkLst>
          <pc:docMk/>
          <pc:sldMk cId="176756655" sldId="296"/>
        </pc:sldMkLst>
        <pc:spChg chg="mod">
          <ac:chgData name="anandshanya97" userId="S::anandshanya97_gmail.com#ext#@publicisgroupe.onmicrosoft.com::f1023063-278e-46c0-a89e-df707c959ea2" providerId="AD" clId="Web-{7F728461-0735-4DA0-A4D9-19086AA32C6F}" dt="2020-10-20T07:17:40.634" v="25" actId="20577"/>
          <ac:spMkLst>
            <pc:docMk/>
            <pc:sldMk cId="176756655" sldId="296"/>
            <ac:spMk id="2" creationId="{EC640661-FCAD-4A81-9762-0FC09DA76C50}"/>
          </ac:spMkLst>
        </pc:spChg>
        <pc:spChg chg="mod">
          <ac:chgData name="anandshanya97" userId="S::anandshanya97_gmail.com#ext#@publicisgroupe.onmicrosoft.com::f1023063-278e-46c0-a89e-df707c959ea2" providerId="AD" clId="Web-{7F728461-0735-4DA0-A4D9-19086AA32C6F}" dt="2020-10-20T07:18:38.105" v="32" actId="1076"/>
          <ac:spMkLst>
            <pc:docMk/>
            <pc:sldMk cId="176756655" sldId="296"/>
            <ac:spMk id="3" creationId="{39E3BF2E-9861-4442-8643-EF79D6AC4B41}"/>
          </ac:spMkLst>
        </pc:spChg>
      </pc:sldChg>
      <pc:sldChg chg="modSp new">
        <pc:chgData name="anandshanya97" userId="S::anandshanya97_gmail.com#ext#@publicisgroupe.onmicrosoft.com::f1023063-278e-46c0-a89e-df707c959ea2" providerId="AD" clId="Web-{7F728461-0735-4DA0-A4D9-19086AA32C6F}" dt="2020-10-20T07:27:37.723" v="320" actId="20577"/>
        <pc:sldMkLst>
          <pc:docMk/>
          <pc:sldMk cId="1953011250" sldId="296"/>
        </pc:sldMkLst>
        <pc:spChg chg="mod">
          <ac:chgData name="anandshanya97" userId="S::anandshanya97_gmail.com#ext#@publicisgroupe.onmicrosoft.com::f1023063-278e-46c0-a89e-df707c959ea2" providerId="AD" clId="Web-{7F728461-0735-4DA0-A4D9-19086AA32C6F}" dt="2020-10-20T07:27:34.270" v="319" actId="20577"/>
          <ac:spMkLst>
            <pc:docMk/>
            <pc:sldMk cId="1953011250" sldId="296"/>
            <ac:spMk id="2" creationId="{C0EEB0E3-A29B-48D9-8D73-CB435DC12B5A}"/>
          </ac:spMkLst>
        </pc:spChg>
        <pc:spChg chg="mod">
          <ac:chgData name="anandshanya97" userId="S::anandshanya97_gmail.com#ext#@publicisgroupe.onmicrosoft.com::f1023063-278e-46c0-a89e-df707c959ea2" providerId="AD" clId="Web-{7F728461-0735-4DA0-A4D9-19086AA32C6F}" dt="2020-10-20T07:27:37.723" v="320" actId="20577"/>
          <ac:spMkLst>
            <pc:docMk/>
            <pc:sldMk cId="1953011250" sldId="296"/>
            <ac:spMk id="3" creationId="{151BD7D9-7157-4844-A866-6081B18DDE44}"/>
          </ac:spMkLst>
        </pc:spChg>
        <pc:spChg chg="mod">
          <ac:chgData name="anandshanya97" userId="S::anandshanya97_gmail.com#ext#@publicisgroupe.onmicrosoft.com::f1023063-278e-46c0-a89e-df707c959ea2" providerId="AD" clId="Web-{7F728461-0735-4DA0-A4D9-19086AA32C6F}" dt="2020-10-20T07:20:16.500" v="51" actId="20577"/>
          <ac:spMkLst>
            <pc:docMk/>
            <pc:sldMk cId="1953011250" sldId="296"/>
            <ac:spMk id="4" creationId="{91CE89E5-8142-4B68-B7E2-35A602262870}"/>
          </ac:spMkLst>
        </pc:spChg>
      </pc:sldChg>
      <pc:sldChg chg="modSp new del">
        <pc:chgData name="anandshanya97" userId="S::anandshanya97_gmail.com#ext#@publicisgroupe.onmicrosoft.com::f1023063-278e-46c0-a89e-df707c959ea2" providerId="AD" clId="Web-{7F728461-0735-4DA0-A4D9-19086AA32C6F}" dt="2020-10-20T07:16:49.100" v="7"/>
        <pc:sldMkLst>
          <pc:docMk/>
          <pc:sldMk cId="3664239501" sldId="296"/>
        </pc:sldMkLst>
        <pc:spChg chg="mod">
          <ac:chgData name="anandshanya97" userId="S::anandshanya97_gmail.com#ext#@publicisgroupe.onmicrosoft.com::f1023063-278e-46c0-a89e-df707c959ea2" providerId="AD" clId="Web-{7F728461-0735-4DA0-A4D9-19086AA32C6F}" dt="2020-10-20T07:16:11.583" v="6" actId="20577"/>
          <ac:spMkLst>
            <pc:docMk/>
            <pc:sldMk cId="3664239501" sldId="296"/>
            <ac:spMk id="2" creationId="{71BA98EC-8126-4E0A-B249-9A3A33082A67}"/>
          </ac:spMkLst>
        </pc:spChg>
      </pc:sldChg>
      <pc:sldChg chg="modSp new del">
        <pc:chgData name="anandshanya97" userId="S::anandshanya97_gmail.com#ext#@publicisgroupe.onmicrosoft.com::f1023063-278e-46c0-a89e-df707c959ea2" providerId="AD" clId="Web-{7F728461-0735-4DA0-A4D9-19086AA32C6F}" dt="2020-10-20T07:17:07.992" v="10"/>
        <pc:sldMkLst>
          <pc:docMk/>
          <pc:sldMk cId="4158435050" sldId="296"/>
        </pc:sldMkLst>
        <pc:spChg chg="mod">
          <ac:chgData name="anandshanya97" userId="S::anandshanya97_gmail.com#ext#@publicisgroupe.onmicrosoft.com::f1023063-278e-46c0-a89e-df707c959ea2" providerId="AD" clId="Web-{7F728461-0735-4DA0-A4D9-19086AA32C6F}" dt="2020-10-20T07:17:04.132" v="9" actId="1076"/>
          <ac:spMkLst>
            <pc:docMk/>
            <pc:sldMk cId="4158435050" sldId="296"/>
            <ac:spMk id="3" creationId="{ED28F27A-6A89-4233-8767-DC7DD7672C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https://www.twilio.com/docs/whatsapp/sandbox</a:t>
            </a:r>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2992041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p:txBody>
          <a:bodyPr/>
          <a:lstStyle/>
          <a:p>
            <a:r>
              <a:rPr lang="en-US" dirty="0"/>
              <a:t>Rasa WhatsApp </a:t>
            </a:r>
            <a:r>
              <a:rPr lang="en-US" dirty="0" err="1"/>
              <a:t>Chatbot</a:t>
            </a:r>
            <a:br>
              <a:rPr lang="en-US" dirty="0"/>
            </a:br>
            <a:br>
              <a:rPr lang="en-US" dirty="0"/>
            </a:br>
            <a:r>
              <a:rPr lang="en-US" sz="1600" dirty="0" err="1"/>
              <a:t>Nilesh</a:t>
            </a:r>
            <a:r>
              <a:rPr lang="en-US" sz="1600" dirty="0"/>
              <a:t> </a:t>
            </a:r>
            <a:r>
              <a:rPr lang="en-US" sz="1600" dirty="0" err="1"/>
              <a:t>Suthar</a:t>
            </a:r>
            <a:br>
              <a:rPr lang="en-US" sz="1600" dirty="0"/>
            </a:br>
            <a:r>
              <a:rPr lang="en-US" sz="1600" dirty="0" err="1"/>
              <a:t>Shanya</a:t>
            </a:r>
            <a:r>
              <a:rPr lang="en-US" sz="1600" dirty="0"/>
              <a:t> </a:t>
            </a:r>
            <a:r>
              <a:rPr lang="en-US" sz="1600" dirty="0" err="1"/>
              <a:t>Anand</a:t>
            </a:r>
            <a:r>
              <a:rPr lang="en-US" sz="4800" dirty="0"/>
              <a:t> </a:t>
            </a:r>
            <a:endParaRPr lang="en-US" sz="4400"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October 14, 2020</a:t>
            </a:r>
          </a:p>
        </p:txBody>
      </p:sp>
    </p:spTree>
    <p:extLst>
      <p:ext uri="{BB962C8B-B14F-4D97-AF65-F5344CB8AC3E}">
        <p14:creationId xmlns:p14="http://schemas.microsoft.com/office/powerpoint/2010/main" val="9727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p:txBody>
          <a:bodyPr/>
          <a:lstStyle/>
          <a:p>
            <a:r>
              <a:rPr lang="en-US" dirty="0">
                <a:solidFill>
                  <a:schemeClr val="accent1"/>
                </a:solidFill>
              </a:rPr>
              <a:t>Installation and setup</a:t>
            </a:r>
          </a:p>
        </p:txBody>
      </p:sp>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
        <p:nvSpPr>
          <p:cNvPr id="2" name="TextBox 1"/>
          <p:cNvSpPr txBox="1"/>
          <p:nvPr/>
        </p:nvSpPr>
        <p:spPr>
          <a:xfrm>
            <a:off x="528034" y="1326524"/>
            <a:ext cx="10869769"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t>Install Rasa Open Source using pip (requires Python 3.6, 3.7 or 3.8)</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Create a new project by running</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Dependencies for </a:t>
            </a:r>
            <a:r>
              <a:rPr lang="en-US" dirty="0" err="1"/>
              <a:t>spaCy</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r>
              <a:rPr lang="en-US" dirty="0"/>
              <a:t>This will install Rasa Open Source as well as </a:t>
            </a:r>
            <a:r>
              <a:rPr lang="en-US" dirty="0" err="1"/>
              <a:t>spaCy</a:t>
            </a:r>
            <a:r>
              <a:rPr lang="en-US" dirty="0"/>
              <a:t> and its language model for the English language.</a:t>
            </a:r>
          </a:p>
          <a:p>
            <a:pPr marL="342900" indent="-342900">
              <a:buAutoNum type="arabicPeriod"/>
            </a:pPr>
            <a:endParaRPr lang="en-US" dirty="0"/>
          </a:p>
          <a:p>
            <a:pPr marL="342900" indent="-342900">
              <a:buAutoNum type="arabicPeriod"/>
            </a:pPr>
            <a:endParaRPr lang="en-US" dirty="0"/>
          </a:p>
        </p:txBody>
      </p:sp>
      <p:pic>
        <p:nvPicPr>
          <p:cNvPr id="3" name="Picture 2"/>
          <p:cNvPicPr>
            <a:picLocks noChangeAspect="1"/>
          </p:cNvPicPr>
          <p:nvPr/>
        </p:nvPicPr>
        <p:blipFill rotWithShape="1">
          <a:blip r:embed="rId2"/>
          <a:srcRect r="20777"/>
          <a:stretch/>
        </p:blipFill>
        <p:spPr>
          <a:xfrm>
            <a:off x="1019173" y="1814394"/>
            <a:ext cx="3584755" cy="523875"/>
          </a:xfrm>
          <a:prstGeom prst="rect">
            <a:avLst/>
          </a:prstGeom>
        </p:spPr>
      </p:pic>
      <p:pic>
        <p:nvPicPr>
          <p:cNvPr id="6" name="Picture 5"/>
          <p:cNvPicPr>
            <a:picLocks noChangeAspect="1"/>
          </p:cNvPicPr>
          <p:nvPr/>
        </p:nvPicPr>
        <p:blipFill>
          <a:blip r:embed="rId3"/>
          <a:stretch>
            <a:fillRect/>
          </a:stretch>
        </p:blipFill>
        <p:spPr>
          <a:xfrm>
            <a:off x="1013003" y="3173183"/>
            <a:ext cx="3590925" cy="514350"/>
          </a:xfrm>
          <a:prstGeom prst="rect">
            <a:avLst/>
          </a:prstGeom>
        </p:spPr>
      </p:pic>
      <p:pic>
        <p:nvPicPr>
          <p:cNvPr id="7" name="Picture 6"/>
          <p:cNvPicPr>
            <a:picLocks noChangeAspect="1"/>
          </p:cNvPicPr>
          <p:nvPr/>
        </p:nvPicPr>
        <p:blipFill>
          <a:blip r:embed="rId4"/>
          <a:stretch>
            <a:fillRect/>
          </a:stretch>
        </p:blipFill>
        <p:spPr>
          <a:xfrm>
            <a:off x="1013003" y="4502081"/>
            <a:ext cx="4705350" cy="981075"/>
          </a:xfrm>
          <a:prstGeom prst="rect">
            <a:avLst/>
          </a:prstGeom>
        </p:spPr>
      </p:pic>
    </p:spTree>
    <p:extLst>
      <p:ext uri="{BB962C8B-B14F-4D97-AF65-F5344CB8AC3E}">
        <p14:creationId xmlns:p14="http://schemas.microsoft.com/office/powerpoint/2010/main" val="168122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p:txBody>
          <a:bodyPr/>
          <a:lstStyle/>
          <a:p>
            <a:r>
              <a:rPr lang="en-US" dirty="0">
                <a:solidFill>
                  <a:schemeClr val="accent1"/>
                </a:solidFill>
              </a:rPr>
              <a:t>Customization</a:t>
            </a:r>
          </a:p>
        </p:txBody>
      </p:sp>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2" name="TextBox 1"/>
          <p:cNvSpPr txBox="1"/>
          <p:nvPr/>
        </p:nvSpPr>
        <p:spPr>
          <a:xfrm>
            <a:off x="685800" y="1287887"/>
            <a:ext cx="1054303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The following command trains a Rasa Open Source model:</a:t>
            </a:r>
          </a:p>
          <a:p>
            <a:endParaRPr lang="en-US" dirty="0"/>
          </a:p>
          <a:p>
            <a:endParaRPr lang="en-US" dirty="0"/>
          </a:p>
          <a:p>
            <a:endParaRPr lang="en-US" dirty="0"/>
          </a:p>
          <a:p>
            <a:endParaRPr lang="en-US" dirty="0"/>
          </a:p>
          <a:p>
            <a:pPr marL="285750" indent="-285750">
              <a:buFont typeface="Wingdings" panose="05000000000000000000" pitchFamily="2" charset="2"/>
              <a:buChar char="Ø"/>
            </a:pPr>
            <a:r>
              <a:rPr lang="en-US" dirty="0"/>
              <a:t>Our Directory after Rasa initialization</a:t>
            </a:r>
          </a:p>
          <a:p>
            <a:pPr marL="342900" indent="-342900">
              <a:buAutoNum type="arabicPeriod" startAt="5"/>
            </a:pPr>
            <a:endParaRPr lang="en-US" dirty="0"/>
          </a:p>
          <a:p>
            <a:pPr marL="342900" indent="-342900">
              <a:buAutoNum type="arabicPeriod" startAt="5"/>
            </a:pPr>
            <a:endParaRPr lang="en-US" dirty="0"/>
          </a:p>
        </p:txBody>
      </p:sp>
      <p:pic>
        <p:nvPicPr>
          <p:cNvPr id="3" name="Picture 2"/>
          <p:cNvPicPr>
            <a:picLocks noChangeAspect="1"/>
          </p:cNvPicPr>
          <p:nvPr/>
        </p:nvPicPr>
        <p:blipFill>
          <a:blip r:embed="rId2"/>
          <a:stretch>
            <a:fillRect/>
          </a:stretch>
        </p:blipFill>
        <p:spPr>
          <a:xfrm>
            <a:off x="1087393" y="1890908"/>
            <a:ext cx="3571875" cy="485775"/>
          </a:xfrm>
          <a:prstGeom prst="rect">
            <a:avLst/>
          </a:prstGeom>
        </p:spPr>
      </p:pic>
      <p:pic>
        <p:nvPicPr>
          <p:cNvPr id="6" name="Picture 5"/>
          <p:cNvPicPr>
            <a:picLocks noChangeAspect="1"/>
          </p:cNvPicPr>
          <p:nvPr/>
        </p:nvPicPr>
        <p:blipFill>
          <a:blip r:embed="rId3"/>
          <a:stretch>
            <a:fillRect/>
          </a:stretch>
        </p:blipFill>
        <p:spPr>
          <a:xfrm>
            <a:off x="1087393" y="3070136"/>
            <a:ext cx="4067175" cy="3448050"/>
          </a:xfrm>
          <a:prstGeom prst="rect">
            <a:avLst/>
          </a:prstGeom>
        </p:spPr>
      </p:pic>
    </p:spTree>
    <p:extLst>
      <p:ext uri="{BB962C8B-B14F-4D97-AF65-F5344CB8AC3E}">
        <p14:creationId xmlns:p14="http://schemas.microsoft.com/office/powerpoint/2010/main" val="294345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p:txBody>
          <a:bodyPr/>
          <a:lstStyle/>
          <a:p>
            <a:r>
              <a:rPr lang="en-US" dirty="0">
                <a:solidFill>
                  <a:schemeClr val="accent1"/>
                </a:solidFill>
              </a:rPr>
              <a:t>Customization</a:t>
            </a:r>
          </a:p>
        </p:txBody>
      </p:sp>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2" name="TextBox 1"/>
          <p:cNvSpPr txBox="1"/>
          <p:nvPr/>
        </p:nvSpPr>
        <p:spPr>
          <a:xfrm>
            <a:off x="685800" y="2505317"/>
            <a:ext cx="319033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Add your intents in nlu.md</a:t>
            </a:r>
          </a:p>
        </p:txBody>
      </p:sp>
      <p:pic>
        <p:nvPicPr>
          <p:cNvPr id="7" name="Picture 6"/>
          <p:cNvPicPr>
            <a:picLocks noChangeAspect="1"/>
          </p:cNvPicPr>
          <p:nvPr/>
        </p:nvPicPr>
        <p:blipFill rotWithShape="1">
          <a:blip r:embed="rId2"/>
          <a:srcRect b="52169"/>
          <a:stretch/>
        </p:blipFill>
        <p:spPr>
          <a:xfrm>
            <a:off x="685799" y="2983891"/>
            <a:ext cx="4040661" cy="1175985"/>
          </a:xfrm>
          <a:prstGeom prst="rect">
            <a:avLst/>
          </a:prstGeom>
        </p:spPr>
      </p:pic>
      <p:pic>
        <p:nvPicPr>
          <p:cNvPr id="8" name="Picture 7"/>
          <p:cNvPicPr>
            <a:picLocks noChangeAspect="1"/>
          </p:cNvPicPr>
          <p:nvPr/>
        </p:nvPicPr>
        <p:blipFill>
          <a:blip r:embed="rId3"/>
          <a:stretch>
            <a:fillRect/>
          </a:stretch>
        </p:blipFill>
        <p:spPr>
          <a:xfrm>
            <a:off x="5746241" y="3168558"/>
            <a:ext cx="6055715" cy="3233136"/>
          </a:xfrm>
          <a:prstGeom prst="rect">
            <a:avLst/>
          </a:prstGeom>
        </p:spPr>
      </p:pic>
      <p:pic>
        <p:nvPicPr>
          <p:cNvPr id="9" name="Picture 8"/>
          <p:cNvPicPr>
            <a:picLocks noChangeAspect="1"/>
          </p:cNvPicPr>
          <p:nvPr/>
        </p:nvPicPr>
        <p:blipFill>
          <a:blip r:embed="rId4"/>
          <a:stretch>
            <a:fillRect/>
          </a:stretch>
        </p:blipFill>
        <p:spPr>
          <a:xfrm>
            <a:off x="983959" y="5030092"/>
            <a:ext cx="1913787" cy="1522571"/>
          </a:xfrm>
          <a:prstGeom prst="rect">
            <a:avLst/>
          </a:prstGeom>
        </p:spPr>
      </p:pic>
      <p:sp>
        <p:nvSpPr>
          <p:cNvPr id="10" name="TextBox 9"/>
          <p:cNvSpPr txBox="1"/>
          <p:nvPr/>
        </p:nvSpPr>
        <p:spPr>
          <a:xfrm>
            <a:off x="685800" y="4513126"/>
            <a:ext cx="322982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Add dialogue in stories.md</a:t>
            </a:r>
          </a:p>
        </p:txBody>
      </p:sp>
      <p:sp>
        <p:nvSpPr>
          <p:cNvPr id="12" name="TextBox 11"/>
          <p:cNvSpPr txBox="1"/>
          <p:nvPr/>
        </p:nvSpPr>
        <p:spPr>
          <a:xfrm>
            <a:off x="5746242" y="2799225"/>
            <a:ext cx="4448636"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Add response actions in </a:t>
            </a:r>
            <a:r>
              <a:rPr lang="en-US" dirty="0" err="1"/>
              <a:t>domain.yml</a:t>
            </a:r>
            <a:endParaRPr lang="en-US" dirty="0"/>
          </a:p>
        </p:txBody>
      </p:sp>
      <p:sp>
        <p:nvSpPr>
          <p:cNvPr id="14" name="TextBox 13"/>
          <p:cNvSpPr txBox="1"/>
          <p:nvPr/>
        </p:nvSpPr>
        <p:spPr>
          <a:xfrm>
            <a:off x="1867437" y="1214627"/>
            <a:ext cx="9034261" cy="1077218"/>
          </a:xfrm>
          <a:prstGeom prst="rect">
            <a:avLst/>
          </a:prstGeom>
          <a:noFill/>
        </p:spPr>
        <p:txBody>
          <a:bodyPr wrap="square" rtlCol="0">
            <a:spAutoFit/>
          </a:bodyPr>
          <a:lstStyle/>
          <a:p>
            <a:r>
              <a:rPr lang="en-US" sz="1600" dirty="0"/>
              <a:t>Flow of customization -</a:t>
            </a:r>
          </a:p>
          <a:p>
            <a:pPr marL="285750" indent="-285750">
              <a:buFont typeface="Wingdings" panose="05000000000000000000" pitchFamily="2" charset="2"/>
              <a:buChar char="§"/>
            </a:pPr>
            <a:r>
              <a:rPr lang="en-US" sz="1600" dirty="0"/>
              <a:t>News intent is added in nlu.md</a:t>
            </a:r>
          </a:p>
          <a:p>
            <a:pPr marL="285750" indent="-285750">
              <a:buFont typeface="Wingdings" panose="05000000000000000000" pitchFamily="2" charset="2"/>
              <a:buChar char="§"/>
            </a:pPr>
            <a:r>
              <a:rPr lang="en-US" sz="1600" dirty="0"/>
              <a:t>Two dialogues (</a:t>
            </a:r>
            <a:r>
              <a:rPr lang="en-US" sz="1600" dirty="0" err="1"/>
              <a:t>utter_ofc</a:t>
            </a:r>
            <a:r>
              <a:rPr lang="en-US" sz="1600" dirty="0"/>
              <a:t>, </a:t>
            </a:r>
            <a:r>
              <a:rPr lang="en-US" sz="1600" dirty="0" err="1"/>
              <a:t>action_get_news</a:t>
            </a:r>
            <a:r>
              <a:rPr lang="en-US" sz="1600" dirty="0"/>
              <a:t>) added for news intent in stories.md</a:t>
            </a:r>
          </a:p>
          <a:p>
            <a:pPr marL="285750" indent="-285750">
              <a:buFont typeface="Wingdings" panose="05000000000000000000" pitchFamily="2" charset="2"/>
              <a:buChar char="§"/>
            </a:pPr>
            <a:r>
              <a:rPr lang="en-US" sz="1600" dirty="0"/>
              <a:t>Details of </a:t>
            </a:r>
            <a:r>
              <a:rPr lang="en-US" sz="1600" dirty="0" err="1"/>
              <a:t>utter_ofc</a:t>
            </a:r>
            <a:r>
              <a:rPr lang="en-US" sz="1600" dirty="0"/>
              <a:t> action added in </a:t>
            </a:r>
            <a:r>
              <a:rPr lang="en-US" sz="1600" dirty="0" err="1"/>
              <a:t>domain.yml</a:t>
            </a:r>
            <a:r>
              <a:rPr lang="en-US" sz="1600" dirty="0"/>
              <a:t> and </a:t>
            </a:r>
            <a:r>
              <a:rPr lang="en-US" sz="1600" dirty="0" err="1"/>
              <a:t>action_get_news</a:t>
            </a:r>
            <a:r>
              <a:rPr lang="en-US" sz="1600" dirty="0"/>
              <a:t> will be added in action.py</a:t>
            </a:r>
          </a:p>
        </p:txBody>
      </p:sp>
    </p:spTree>
    <p:extLst>
      <p:ext uri="{BB962C8B-B14F-4D97-AF65-F5344CB8AC3E}">
        <p14:creationId xmlns:p14="http://schemas.microsoft.com/office/powerpoint/2010/main" val="247801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a:xfrm>
            <a:off x="685800" y="685800"/>
            <a:ext cx="10817352" cy="370268"/>
          </a:xfrm>
        </p:spPr>
        <p:txBody>
          <a:bodyPr/>
          <a:lstStyle/>
          <a:p>
            <a:r>
              <a:rPr lang="en-US" dirty="0">
                <a:solidFill>
                  <a:schemeClr val="accent1"/>
                </a:solidFill>
              </a:rPr>
              <a:t>WhatsApp Integration Tools</a:t>
            </a:r>
          </a:p>
        </p:txBody>
      </p:sp>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2" name="TextBox 1"/>
          <p:cNvSpPr txBox="1"/>
          <p:nvPr/>
        </p:nvSpPr>
        <p:spPr>
          <a:xfrm>
            <a:off x="758133" y="1287887"/>
            <a:ext cx="10543032" cy="5139869"/>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u="sng" dirty="0"/>
              <a:t>Twilio WhatsApp Sandbox </a:t>
            </a:r>
            <a:r>
              <a:rPr lang="en-US" dirty="0"/>
              <a:t>- </a:t>
            </a:r>
            <a:r>
              <a:rPr lang="en-US" sz="1600" dirty="0"/>
              <a:t>The Twilio Sandbox for WhatsApp is a pre-configured environment available through the Twilio Console in which you can prototype sending outbound messages, replying to incoming messages, and configuring things like message delivery callbacks. While you wait for your WhatsApp Business Profile to be connected with your Twilio phone number, it's a quick way to test out the functionality of the WhatsApp Business API with Twilio</a:t>
            </a:r>
            <a:r>
              <a:rPr lang="en-US" dirty="0"/>
              <a:t>.</a:t>
            </a:r>
          </a:p>
          <a:p>
            <a:pPr algn="just"/>
            <a:endParaRPr lang="en-US" dirty="0"/>
          </a:p>
          <a:p>
            <a:pPr marL="285750" indent="-285750" algn="just">
              <a:buFont typeface="Wingdings" panose="05000000000000000000" pitchFamily="2" charset="2"/>
              <a:buChar char="Ø"/>
            </a:pPr>
            <a:r>
              <a:rPr lang="en-US" u="sng" dirty="0"/>
              <a:t>Ngrok</a:t>
            </a:r>
            <a:r>
              <a:rPr lang="en-US" dirty="0"/>
              <a:t> - </a:t>
            </a:r>
            <a:r>
              <a:rPr lang="en-US" sz="1600" dirty="0"/>
              <a:t>ngrok allows you to expose a web server running on your local machine to the internet. Just tell ngrok what port your web server is listening on. It helps us in connecting our rasa chatbot server to a public URL which will eventually connect to Twilio WhatsApp number.</a:t>
            </a:r>
          </a:p>
          <a:p>
            <a:pPr algn="just"/>
            <a:endParaRPr lang="en-US" sz="1600" dirty="0"/>
          </a:p>
          <a:p>
            <a:pPr marL="285750" indent="-285750" algn="just">
              <a:buFont typeface="Wingdings" panose="05000000000000000000" pitchFamily="2" charset="2"/>
              <a:buChar char="Ø"/>
            </a:pPr>
            <a:r>
              <a:rPr lang="en-US" sz="1600" dirty="0"/>
              <a:t>Run this is ngrok application – ngrok http 4567   (you can replace 4567 with any port address). You will get the output something like this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lvl="1" algn="just"/>
            <a:r>
              <a:rPr lang="en-US" sz="1600" dirty="0"/>
              <a:t>Pick the Forwarding ngrok id – </a:t>
            </a:r>
            <a:r>
              <a:rPr lang="en-US" sz="1600" u="sng" dirty="0"/>
              <a:t>http://xxxxxxxxx.ngrok.io </a:t>
            </a:r>
            <a:r>
              <a:rPr lang="en-US" sz="1600" dirty="0"/>
              <a:t>and enter this in place of &lt;host&gt;:&lt;port&gt; in below command</a:t>
            </a:r>
          </a:p>
          <a:p>
            <a:pPr lvl="1" algn="just"/>
            <a:r>
              <a:rPr lang="en-US" sz="1600" b="1" dirty="0"/>
              <a:t>https://&lt;host&gt;:&lt;port&gt;/webhooks/twilio/webhook</a:t>
            </a:r>
            <a:endParaRPr lang="en-US" b="1" dirty="0"/>
          </a:p>
        </p:txBody>
      </p:sp>
      <p:pic>
        <p:nvPicPr>
          <p:cNvPr id="7" name="Picture 6"/>
          <p:cNvPicPr>
            <a:picLocks noChangeAspect="1"/>
          </p:cNvPicPr>
          <p:nvPr/>
        </p:nvPicPr>
        <p:blipFill>
          <a:blip r:embed="rId3"/>
          <a:stretch>
            <a:fillRect/>
          </a:stretch>
        </p:blipFill>
        <p:spPr>
          <a:xfrm>
            <a:off x="3180640" y="4398335"/>
            <a:ext cx="4438650" cy="981075"/>
          </a:xfrm>
          <a:prstGeom prst="rect">
            <a:avLst/>
          </a:prstGeom>
        </p:spPr>
      </p:pic>
    </p:spTree>
    <p:extLst>
      <p:ext uri="{BB962C8B-B14F-4D97-AF65-F5344CB8AC3E}">
        <p14:creationId xmlns:p14="http://schemas.microsoft.com/office/powerpoint/2010/main" val="229815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6" name="Title 4">
            <a:extLst>
              <a:ext uri="{FF2B5EF4-FFF2-40B4-BE49-F238E27FC236}">
                <a16:creationId xmlns:a16="http://schemas.microsoft.com/office/drawing/2014/main" id="{61B322A8-2225-D141-97FF-BF558C601359}"/>
              </a:ext>
            </a:extLst>
          </p:cNvPr>
          <p:cNvSpPr>
            <a:spLocks noGrp="1"/>
          </p:cNvSpPr>
          <p:nvPr>
            <p:ph type="title"/>
          </p:nvPr>
        </p:nvSpPr>
        <p:spPr>
          <a:xfrm>
            <a:off x="685800" y="685800"/>
            <a:ext cx="10817352" cy="370268"/>
          </a:xfrm>
        </p:spPr>
        <p:txBody>
          <a:bodyPr/>
          <a:lstStyle/>
          <a:p>
            <a:r>
              <a:rPr lang="en-US" dirty="0">
                <a:solidFill>
                  <a:schemeClr val="accent1"/>
                </a:solidFill>
              </a:rPr>
              <a:t>Twilio</a:t>
            </a:r>
          </a:p>
        </p:txBody>
      </p:sp>
      <p:sp>
        <p:nvSpPr>
          <p:cNvPr id="2" name="TextBox 1"/>
          <p:cNvSpPr txBox="1"/>
          <p:nvPr/>
        </p:nvSpPr>
        <p:spPr>
          <a:xfrm>
            <a:off x="562970" y="3960766"/>
            <a:ext cx="949543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Enter the </a:t>
            </a:r>
            <a:r>
              <a:rPr lang="en-US" dirty="0" err="1"/>
              <a:t>Webhook</a:t>
            </a:r>
            <a:r>
              <a:rPr lang="en-US" dirty="0"/>
              <a:t> in the </a:t>
            </a:r>
            <a:r>
              <a:rPr lang="en-US" dirty="0" err="1"/>
              <a:t>webhook</a:t>
            </a:r>
            <a:r>
              <a:rPr lang="en-US" dirty="0"/>
              <a:t> section of </a:t>
            </a:r>
            <a:r>
              <a:rPr lang="en-US" dirty="0" err="1"/>
              <a:t>twilio</a:t>
            </a:r>
            <a:r>
              <a:rPr lang="en-US" dirty="0"/>
              <a:t> website like below:</a:t>
            </a:r>
          </a:p>
        </p:txBody>
      </p:sp>
      <p:pic>
        <p:nvPicPr>
          <p:cNvPr id="7" name="Picture 6"/>
          <p:cNvPicPr>
            <a:picLocks noChangeAspect="1"/>
          </p:cNvPicPr>
          <p:nvPr/>
        </p:nvPicPr>
        <p:blipFill rotWithShape="1">
          <a:blip r:embed="rId2"/>
          <a:srcRect b="32608"/>
          <a:stretch/>
        </p:blipFill>
        <p:spPr>
          <a:xfrm>
            <a:off x="562970" y="4416299"/>
            <a:ext cx="6667500" cy="1996341"/>
          </a:xfrm>
          <a:prstGeom prst="rect">
            <a:avLst/>
          </a:prstGeom>
        </p:spPr>
      </p:pic>
      <p:sp>
        <p:nvSpPr>
          <p:cNvPr id="9" name="TextBox 8"/>
          <p:cNvSpPr txBox="1"/>
          <p:nvPr/>
        </p:nvSpPr>
        <p:spPr>
          <a:xfrm>
            <a:off x="5158854" y="6572275"/>
            <a:ext cx="6537277" cy="369332"/>
          </a:xfrm>
          <a:prstGeom prst="rect">
            <a:avLst/>
          </a:prstGeom>
          <a:noFill/>
        </p:spPr>
        <p:txBody>
          <a:bodyPr wrap="square" rtlCol="0">
            <a:spAutoFit/>
          </a:bodyPr>
          <a:lstStyle/>
          <a:p>
            <a:r>
              <a:rPr lang="en-US" sz="1400" dirty="0"/>
              <a:t>Please refer to the official Twilio documentation for details of the above process</a:t>
            </a:r>
            <a:r>
              <a:rPr lang="en-US" dirty="0"/>
              <a:t>.</a:t>
            </a:r>
          </a:p>
        </p:txBody>
      </p:sp>
      <p:pic>
        <p:nvPicPr>
          <p:cNvPr id="1028" name="Picture 4" descr="Image for post"/>
          <p:cNvPicPr>
            <a:picLocks noChangeAspect="1" noChangeArrowheads="1"/>
          </p:cNvPicPr>
          <p:nvPr/>
        </p:nvPicPr>
        <p:blipFill rotWithShape="1">
          <a:blip r:embed="rId3">
            <a:extLst>
              <a:ext uri="{28A0092B-C50C-407E-A947-70E740481C1C}">
                <a14:useLocalDpi xmlns:a14="http://schemas.microsoft.com/office/drawing/2010/main" val="0"/>
              </a:ext>
            </a:extLst>
          </a:blip>
          <a:srcRect t="6817" b="24295"/>
          <a:stretch/>
        </p:blipFill>
        <p:spPr bwMode="auto">
          <a:xfrm>
            <a:off x="562970" y="1642447"/>
            <a:ext cx="6873022" cy="21836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2970" y="1164591"/>
            <a:ext cx="949543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Get your Twilio WhatsApp number by following below image</a:t>
            </a:r>
          </a:p>
        </p:txBody>
      </p:sp>
    </p:spTree>
    <p:extLst>
      <p:ext uri="{BB962C8B-B14F-4D97-AF65-F5344CB8AC3E}">
        <p14:creationId xmlns:p14="http://schemas.microsoft.com/office/powerpoint/2010/main" val="101221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4EB50F-2FCC-4444-A9BF-E6CE3A2E70D6}"/>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6" name="Title 4">
            <a:extLst>
              <a:ext uri="{FF2B5EF4-FFF2-40B4-BE49-F238E27FC236}">
                <a16:creationId xmlns:a16="http://schemas.microsoft.com/office/drawing/2014/main" id="{61B322A8-2225-D141-97FF-BF558C601359}"/>
              </a:ext>
            </a:extLst>
          </p:cNvPr>
          <p:cNvSpPr>
            <a:spLocks noGrp="1"/>
          </p:cNvSpPr>
          <p:nvPr>
            <p:ph type="title"/>
          </p:nvPr>
        </p:nvSpPr>
        <p:spPr>
          <a:xfrm>
            <a:off x="685800" y="685800"/>
            <a:ext cx="10817352" cy="370268"/>
          </a:xfrm>
        </p:spPr>
        <p:txBody>
          <a:bodyPr/>
          <a:lstStyle/>
          <a:p>
            <a:r>
              <a:rPr lang="en-US" dirty="0">
                <a:solidFill>
                  <a:schemeClr val="accent1"/>
                </a:solidFill>
              </a:rPr>
              <a:t>Final Step</a:t>
            </a:r>
          </a:p>
        </p:txBody>
      </p:sp>
      <p:sp>
        <p:nvSpPr>
          <p:cNvPr id="11" name="TextBox 10"/>
          <p:cNvSpPr txBox="1"/>
          <p:nvPr/>
        </p:nvSpPr>
        <p:spPr>
          <a:xfrm>
            <a:off x="562970" y="1211353"/>
            <a:ext cx="1113316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Twilio Console has “</a:t>
            </a:r>
            <a:r>
              <a:rPr lang="en-US" dirty="0" err="1"/>
              <a:t>account_sid</a:t>
            </a:r>
            <a:r>
              <a:rPr lang="en-US" dirty="0"/>
              <a:t>” and “</a:t>
            </a:r>
            <a:r>
              <a:rPr lang="en-US" dirty="0" err="1"/>
              <a:t>auth_token</a:t>
            </a:r>
            <a:r>
              <a:rPr lang="en-US" dirty="0"/>
              <a:t>”. Add them along with WhatsApp number in the </a:t>
            </a:r>
            <a:r>
              <a:rPr lang="en-US" b="1" i="1" dirty="0" err="1"/>
              <a:t>credential.yml</a:t>
            </a:r>
            <a:r>
              <a:rPr lang="en-US" dirty="0"/>
              <a:t> file like below:</a:t>
            </a:r>
          </a:p>
        </p:txBody>
      </p:sp>
      <p:pic>
        <p:nvPicPr>
          <p:cNvPr id="3" name="Picture 2"/>
          <p:cNvPicPr>
            <a:picLocks noChangeAspect="1"/>
          </p:cNvPicPr>
          <p:nvPr/>
        </p:nvPicPr>
        <p:blipFill>
          <a:blip r:embed="rId2"/>
          <a:stretch>
            <a:fillRect/>
          </a:stretch>
        </p:blipFill>
        <p:spPr>
          <a:xfrm>
            <a:off x="2148883" y="2266140"/>
            <a:ext cx="5518742" cy="948328"/>
          </a:xfrm>
          <a:prstGeom prst="rect">
            <a:avLst/>
          </a:prstGeom>
        </p:spPr>
      </p:pic>
      <p:sp>
        <p:nvSpPr>
          <p:cNvPr id="10" name="TextBox 9"/>
          <p:cNvSpPr txBox="1"/>
          <p:nvPr/>
        </p:nvSpPr>
        <p:spPr>
          <a:xfrm>
            <a:off x="562970" y="3610591"/>
            <a:ext cx="11133161"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Add </a:t>
            </a:r>
            <a:r>
              <a:rPr lang="en-US" dirty="0" err="1"/>
              <a:t>webhook</a:t>
            </a:r>
            <a:r>
              <a:rPr lang="en-US" dirty="0"/>
              <a:t> address - – </a:t>
            </a:r>
            <a:r>
              <a:rPr lang="en-US" u="sng" dirty="0"/>
              <a:t>http://xxxxxxxxx.ngrok.io/ </a:t>
            </a:r>
            <a:r>
              <a:rPr lang="en-US" u="sng" dirty="0" err="1"/>
              <a:t>webhooks</a:t>
            </a:r>
            <a:r>
              <a:rPr lang="en-US" u="sng" dirty="0"/>
              <a:t>/</a:t>
            </a:r>
            <a:r>
              <a:rPr lang="en-US" u="sng" dirty="0" err="1"/>
              <a:t>twilio</a:t>
            </a:r>
            <a:r>
              <a:rPr lang="en-US" u="sng" dirty="0"/>
              <a:t>/</a:t>
            </a:r>
            <a:r>
              <a:rPr lang="en-US" u="sng" dirty="0" err="1"/>
              <a:t>webhook</a:t>
            </a:r>
            <a:r>
              <a:rPr lang="en-US" dirty="0"/>
              <a:t> in the </a:t>
            </a:r>
            <a:r>
              <a:rPr lang="en-US" b="1" i="1" dirty="0" err="1"/>
              <a:t>endpoint.yml</a:t>
            </a:r>
            <a:r>
              <a:rPr lang="en-US" dirty="0"/>
              <a:t> file under </a:t>
            </a:r>
            <a:r>
              <a:rPr lang="en-US" i="1" dirty="0" err="1"/>
              <a:t>action_endpoint</a:t>
            </a:r>
            <a:r>
              <a:rPr lang="en-US" dirty="0"/>
              <a:t> section.</a:t>
            </a:r>
          </a:p>
          <a:p>
            <a:endParaRPr lang="en-US" dirty="0"/>
          </a:p>
          <a:p>
            <a:pPr marL="285750" indent="-285750">
              <a:buFont typeface="Wingdings" panose="05000000000000000000" pitchFamily="2" charset="2"/>
              <a:buChar char="Ø"/>
            </a:pPr>
            <a:r>
              <a:rPr lang="en-US" dirty="0"/>
              <a:t>Open 2 Rasa environment Command Lines and run these commands – </a:t>
            </a:r>
          </a:p>
          <a:p>
            <a:endParaRPr lang="en-US" dirty="0"/>
          </a:p>
          <a:p>
            <a:pPr lvl="2"/>
            <a:r>
              <a:rPr lang="en-US" dirty="0"/>
              <a:t>rasa run -m models --enable-</a:t>
            </a:r>
            <a:r>
              <a:rPr lang="en-US" dirty="0" err="1"/>
              <a:t>api</a:t>
            </a:r>
            <a:r>
              <a:rPr lang="en-US" dirty="0"/>
              <a:t> --</a:t>
            </a:r>
            <a:r>
              <a:rPr lang="en-US" dirty="0" err="1"/>
              <a:t>cors</a:t>
            </a:r>
            <a:r>
              <a:rPr lang="en-US" dirty="0"/>
              <a:t> "*" –debug</a:t>
            </a:r>
          </a:p>
          <a:p>
            <a:pPr lvl="2"/>
            <a:r>
              <a:rPr lang="en-US" dirty="0"/>
              <a:t>rasa run actions </a:t>
            </a:r>
          </a:p>
          <a:p>
            <a:endParaRPr lang="en-US" dirty="0"/>
          </a:p>
          <a:p>
            <a:pPr marL="285750" indent="-285750">
              <a:buFont typeface="Wingdings" panose="05000000000000000000" pitchFamily="2" charset="2"/>
              <a:buChar char="Ø"/>
            </a:pPr>
            <a:r>
              <a:rPr lang="en-US" dirty="0"/>
              <a:t>Now you can use your chatbot on WhatsApp using the number provided by Twilio. Happy Chatting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387387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B0E3-A29B-48D9-8D73-CB435DC12B5A}"/>
              </a:ext>
            </a:extLst>
          </p:cNvPr>
          <p:cNvSpPr>
            <a:spLocks noGrp="1"/>
          </p:cNvSpPr>
          <p:nvPr>
            <p:ph type="title"/>
          </p:nvPr>
        </p:nvSpPr>
        <p:spPr>
          <a:xfrm>
            <a:off x="685800" y="1381205"/>
            <a:ext cx="5411809" cy="4277263"/>
          </a:xfrm>
        </p:spPr>
        <p:txBody>
          <a:bodyPr/>
          <a:lstStyle/>
          <a:p>
            <a:r>
              <a:rPr lang="en-US" sz="2400" dirty="0">
                <a:latin typeface="Futura Next Medium"/>
              </a:rPr>
              <a:t>Pros :</a:t>
            </a:r>
            <a:br>
              <a:rPr lang="en-US" sz="2400" dirty="0">
                <a:latin typeface="Futura Next Medium"/>
              </a:rPr>
            </a:br>
            <a:br>
              <a:rPr lang="en-US" sz="2400" dirty="0">
                <a:latin typeface="Futura Next Medium"/>
              </a:rPr>
            </a:br>
            <a:r>
              <a:rPr lang="en-US" sz="2400" dirty="0">
                <a:latin typeface="Futura Next Medium"/>
              </a:rPr>
              <a:t>1. Easy to Customize </a:t>
            </a:r>
            <a:r>
              <a:rPr lang="en-US" sz="2400" dirty="0" err="1">
                <a:latin typeface="Futura Next Medium"/>
              </a:rPr>
              <a:t>eg</a:t>
            </a:r>
            <a:r>
              <a:rPr lang="en-US" sz="2400" dirty="0">
                <a:latin typeface="Futura Next Medium"/>
              </a:rPr>
              <a:t>, we can use our own customize policy to select a particular action.</a:t>
            </a:r>
            <a:br>
              <a:rPr lang="en-US" sz="2400" dirty="0">
                <a:latin typeface="Futura Next Medium"/>
              </a:rPr>
            </a:br>
            <a:r>
              <a:rPr lang="en-US" sz="2400" dirty="0">
                <a:latin typeface="Futura Next Medium"/>
              </a:rPr>
              <a:t>2. Easy to deploy, Rasa do most of the heavy lifting for us.</a:t>
            </a:r>
            <a:br>
              <a:rPr lang="en-US" sz="2400" dirty="0">
                <a:latin typeface="Futura Next Medium"/>
              </a:rPr>
            </a:br>
            <a:r>
              <a:rPr lang="en-US" sz="2400" dirty="0">
                <a:latin typeface="Futura Next Medium"/>
              </a:rPr>
              <a:t>3. Easy to organize stories and domains. </a:t>
            </a:r>
            <a:br>
              <a:rPr lang="en-US" sz="2400" dirty="0">
                <a:latin typeface="Futura Next Medium"/>
              </a:rPr>
            </a:br>
            <a:r>
              <a:rPr lang="en-US" sz="2400" dirty="0">
                <a:latin typeface="Futura Next Medium"/>
              </a:rPr>
              <a:t>4. CI/CD is included in it.</a:t>
            </a:r>
            <a:endParaRPr lang="en-US" dirty="0"/>
          </a:p>
        </p:txBody>
      </p:sp>
      <p:sp>
        <p:nvSpPr>
          <p:cNvPr id="3" name="Text Placeholder 2">
            <a:extLst>
              <a:ext uri="{FF2B5EF4-FFF2-40B4-BE49-F238E27FC236}">
                <a16:creationId xmlns:a16="http://schemas.microsoft.com/office/drawing/2014/main" id="{151BD7D9-7157-4844-A866-6081B18DDE44}"/>
              </a:ext>
            </a:extLst>
          </p:cNvPr>
          <p:cNvSpPr>
            <a:spLocks noGrp="1"/>
          </p:cNvSpPr>
          <p:nvPr>
            <p:ph type="body" sz="quarter" idx="10"/>
          </p:nvPr>
        </p:nvSpPr>
        <p:spPr>
          <a:xfrm>
            <a:off x="6177893" y="1384369"/>
            <a:ext cx="5320026" cy="4275825"/>
          </a:xfrm>
        </p:spPr>
        <p:txBody>
          <a:bodyPr vert="horz" lIns="0" tIns="0" rIns="0" bIns="0" numCol="1" spcCol="384048" rtlCol="0" anchor="t">
            <a:noAutofit/>
          </a:bodyPr>
          <a:lstStyle/>
          <a:p>
            <a:endParaRPr lang="en-US" sz="2400" dirty="0"/>
          </a:p>
          <a:p>
            <a:r>
              <a:rPr lang="en-US" sz="2400" dirty="0"/>
              <a:t>Cons :</a:t>
            </a:r>
          </a:p>
          <a:p>
            <a:endParaRPr lang="en-US" sz="2400" dirty="0"/>
          </a:p>
          <a:p>
            <a:r>
              <a:rPr lang="en-US" sz="2400" dirty="0"/>
              <a:t>1. No Versioning, we have to use git for that.</a:t>
            </a:r>
          </a:p>
        </p:txBody>
      </p:sp>
      <p:sp>
        <p:nvSpPr>
          <p:cNvPr id="4" name="Subtitle 3">
            <a:extLst>
              <a:ext uri="{FF2B5EF4-FFF2-40B4-BE49-F238E27FC236}">
                <a16:creationId xmlns:a16="http://schemas.microsoft.com/office/drawing/2014/main" id="{91CE89E5-8142-4B68-B7E2-35A602262870}"/>
              </a:ext>
            </a:extLst>
          </p:cNvPr>
          <p:cNvSpPr>
            <a:spLocks noGrp="1"/>
          </p:cNvSpPr>
          <p:nvPr>
            <p:ph type="subTitle" idx="11"/>
          </p:nvPr>
        </p:nvSpPr>
        <p:spPr>
          <a:xfrm>
            <a:off x="685743" y="728472"/>
            <a:ext cx="10812176" cy="543580"/>
          </a:xfrm>
        </p:spPr>
        <p:txBody>
          <a:bodyPr/>
          <a:lstStyle/>
          <a:p>
            <a:r>
              <a:rPr lang="en-US" sz="2400" dirty="0">
                <a:latin typeface="Futura Next DemiBold"/>
              </a:rPr>
              <a:t>Pros and Cons </a:t>
            </a:r>
            <a:endParaRPr lang="en-US"/>
          </a:p>
        </p:txBody>
      </p:sp>
      <p:sp>
        <p:nvSpPr>
          <p:cNvPr id="5" name="Slide Number Placeholder 4">
            <a:extLst>
              <a:ext uri="{FF2B5EF4-FFF2-40B4-BE49-F238E27FC236}">
                <a16:creationId xmlns:a16="http://schemas.microsoft.com/office/drawing/2014/main" id="{4F1840A8-6D72-4142-8036-492E5E59434A}"/>
              </a:ext>
            </a:extLst>
          </p:cNvPr>
          <p:cNvSpPr>
            <a:spLocks noGrp="1"/>
          </p:cNvSpPr>
          <p:nvPr>
            <p:ph type="sldNum" sz="quarter" idx="12"/>
          </p:nvPr>
        </p:nvSpPr>
        <p:spPr/>
        <p:txBody>
          <a:bodyPr/>
          <a:lstStyle/>
          <a:p>
            <a:fld id="{58B792A5-9BAE-6942-BFE1-9FCDB51EA51E}" type="slidenum">
              <a:rPr lang="en-US" smtClean="0"/>
              <a:pPr/>
              <a:t>9</a:t>
            </a:fld>
            <a:endParaRPr lang="en-US" dirty="0"/>
          </a:p>
        </p:txBody>
      </p:sp>
    </p:spTree>
    <p:extLst>
      <p:ext uri="{BB962C8B-B14F-4D97-AF65-F5344CB8AC3E}">
        <p14:creationId xmlns:p14="http://schemas.microsoft.com/office/powerpoint/2010/main" val="195301125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B3DBB3C01E9847BDE9141BFF99C475" ma:contentTypeVersion="6" ma:contentTypeDescription="Create a new document." ma:contentTypeScope="" ma:versionID="c7ce391f946552011f63c03a683ce929">
  <xsd:schema xmlns:xsd="http://www.w3.org/2001/XMLSchema" xmlns:xs="http://www.w3.org/2001/XMLSchema" xmlns:p="http://schemas.microsoft.com/office/2006/metadata/properties" xmlns:ns2="80a6b5a2-c25c-4b83-a65f-453f2c1e316c" targetNamespace="http://schemas.microsoft.com/office/2006/metadata/properties" ma:root="true" ma:fieldsID="1085a86b4a635df89530824875c8484a" ns2:_="">
    <xsd:import namespace="80a6b5a2-c25c-4b83-a65f-453f2c1e31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6b5a2-c25c-4b83-a65f-453f2c1e31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0EBA1C-F085-45FB-9254-0696C9631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6b5a2-c25c-4b83-a65f-453f2c1e31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CCCBE7-9EF1-4D9F-B8AE-7F0A61F30B67}">
  <ds:schemaRefs>
    <ds:schemaRef ds:uri="http://schemas.microsoft.com/sharepoint/v3/contenttype/forms"/>
  </ds:schemaRefs>
</ds:datastoreItem>
</file>

<file path=customXml/itemProps3.xml><?xml version="1.0" encoding="utf-8"?>
<ds:datastoreItem xmlns:ds="http://schemas.openxmlformats.org/officeDocument/2006/customXml" ds:itemID="{7098301E-5DE2-4E71-B265-4AEF0067CE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731</TotalTime>
  <Words>443</Words>
  <Application>Microsoft Office PowerPoint</Application>
  <PresentationFormat>Widescreen</PresentationFormat>
  <Paragraphs>70</Paragraphs>
  <Slides>10</Slides>
  <Notes>1</Notes>
  <HiddenSlides>0</HiddenSlides>
  <MMClips>0</MMClips>
  <ScaleCrop>false</ScaleCrop>
  <HeadingPairs>
    <vt:vector size="4" baseType="variant">
      <vt:variant>
        <vt:lpstr>Theme</vt:lpstr>
      </vt:variant>
      <vt:variant>
        <vt:i4>8</vt:i4>
      </vt:variant>
      <vt:variant>
        <vt:lpstr>Slide Titles</vt:lpstr>
      </vt:variant>
      <vt:variant>
        <vt:i4>10</vt:i4>
      </vt:variant>
    </vt:vector>
  </HeadingPairs>
  <TitlesOfParts>
    <vt:vector size="18" baseType="lpstr">
      <vt:lpstr>Brand Mark</vt:lpstr>
      <vt:lpstr>Cover</vt:lpstr>
      <vt:lpstr>Agenda</vt:lpstr>
      <vt:lpstr>Divider</vt:lpstr>
      <vt:lpstr>Quote</vt:lpstr>
      <vt:lpstr>Voice</vt:lpstr>
      <vt:lpstr>Content</vt:lpstr>
      <vt:lpstr>Back Cover</vt:lpstr>
      <vt:lpstr>PowerPoint Presentation</vt:lpstr>
      <vt:lpstr>Rasa WhatsApp Chatbot  Nilesh Suthar Shanya Anand </vt:lpstr>
      <vt:lpstr>Installation and setup</vt:lpstr>
      <vt:lpstr>Customization</vt:lpstr>
      <vt:lpstr>Customization</vt:lpstr>
      <vt:lpstr>WhatsApp Integration Tools</vt:lpstr>
      <vt:lpstr>Twilio</vt:lpstr>
      <vt:lpstr>Final Step</vt:lpstr>
      <vt:lpstr>Pros :  1. Easy to Customize eg, we can use our own customize policy to select a particular action. 2. Easy to deploy, Rasa do most of the heavy lifting for us. 3. Easy to organize stories and domains.  4. CI/CD is included in 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Nilesh Suthar</cp:lastModifiedBy>
  <cp:revision>211</cp:revision>
  <dcterms:created xsi:type="dcterms:W3CDTF">2018-11-16T01:56:21Z</dcterms:created>
  <dcterms:modified xsi:type="dcterms:W3CDTF">2020-10-20T07:27:42Z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srimr</vt:lpwstr>
  </property>
  <property fmtid="{D5CDD505-2E9C-101B-9397-08002B2CF9AE}" pid="5" name="Jive_VersionGuid">
    <vt:lpwstr>55825def-608f-44e6-b363-112d20bce16d</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0x010100BAB3DBB3C01E9847BDE9141BFF99C475</vt:lpwstr>
  </property>
</Properties>
</file>