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2" r:id="rId10"/>
    <p:sldId id="263"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00"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7F671-5298-4108-B97F-A986986D9A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4D03EBB-4690-4AF7-8E05-7406C4DFD723}">
      <dgm:prSet custT="1"/>
      <dgm:spPr/>
      <dgm:t>
        <a:bodyPr/>
        <a:lstStyle/>
        <a:p>
          <a:r>
            <a:rPr lang="es-CO" sz="1800" dirty="0">
              <a:latin typeface="Arial" panose="020B0604020202020204" pitchFamily="34" charset="0"/>
              <a:cs typeface="Arial" panose="020B0604020202020204" pitchFamily="34" charset="0"/>
            </a:rPr>
            <a:t>Al momento de comparar estos dos métodos de interpolación se tuvo en cuenta: Cantidad de puntos, facilidad de comprensión e implementación.</a:t>
          </a:r>
          <a:endParaRPr lang="en-US" sz="1800" dirty="0">
            <a:latin typeface="Arial" panose="020B0604020202020204" pitchFamily="34" charset="0"/>
            <a:cs typeface="Arial" panose="020B0604020202020204" pitchFamily="34" charset="0"/>
          </a:endParaRPr>
        </a:p>
      </dgm:t>
    </dgm:pt>
    <dgm:pt modelId="{9BC445FF-0523-418F-A40B-E6D3E461A939}" type="parTrans" cxnId="{B617FF06-C3B3-4ED5-B67A-09C00ABE95CB}">
      <dgm:prSet/>
      <dgm:spPr/>
      <dgm:t>
        <a:bodyPr/>
        <a:lstStyle/>
        <a:p>
          <a:endParaRPr lang="en-US"/>
        </a:p>
      </dgm:t>
    </dgm:pt>
    <dgm:pt modelId="{2EFF9C86-C68E-42A8-B9BC-35738A43920C}" type="sibTrans" cxnId="{B617FF06-C3B3-4ED5-B67A-09C00ABE95CB}">
      <dgm:prSet/>
      <dgm:spPr/>
      <dgm:t>
        <a:bodyPr/>
        <a:lstStyle/>
        <a:p>
          <a:endParaRPr lang="en-US"/>
        </a:p>
      </dgm:t>
    </dgm:pt>
    <dgm:pt modelId="{940A1357-DD18-401B-8D23-B11B2AD1D834}">
      <dgm:prSet custT="1"/>
      <dgm:spPr/>
      <dgm:t>
        <a:bodyPr/>
        <a:lstStyle/>
        <a:p>
          <a:r>
            <a:rPr lang="es-CO" sz="1800" dirty="0">
              <a:latin typeface="Arial" panose="020B0604020202020204" pitchFamily="34" charset="0"/>
              <a:cs typeface="Arial" panose="020B0604020202020204" pitchFamily="34" charset="0"/>
            </a:rPr>
            <a:t>Graficas sencillas: Bézier -&gt; 11 puntos /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-&gt; 24 puntos</a:t>
          </a:r>
          <a:endParaRPr lang="en-US" sz="1800" dirty="0">
            <a:latin typeface="Arial" panose="020B0604020202020204" pitchFamily="34" charset="0"/>
            <a:cs typeface="Arial" panose="020B0604020202020204" pitchFamily="34" charset="0"/>
          </a:endParaRPr>
        </a:p>
      </dgm:t>
    </dgm:pt>
    <dgm:pt modelId="{F6ECCFAB-61EE-4DD2-9F76-A1206FEBE073}" type="parTrans" cxnId="{7EBED91D-BA56-4636-8E8A-5A00E699CD6F}">
      <dgm:prSet/>
      <dgm:spPr/>
      <dgm:t>
        <a:bodyPr/>
        <a:lstStyle/>
        <a:p>
          <a:endParaRPr lang="en-US"/>
        </a:p>
      </dgm:t>
    </dgm:pt>
    <dgm:pt modelId="{0A294161-D6BC-4CC7-BA01-F2A288DCD53B}" type="sibTrans" cxnId="{7EBED91D-BA56-4636-8E8A-5A00E699CD6F}">
      <dgm:prSet/>
      <dgm:spPr/>
      <dgm:t>
        <a:bodyPr/>
        <a:lstStyle/>
        <a:p>
          <a:endParaRPr lang="en-US"/>
        </a:p>
      </dgm:t>
    </dgm:pt>
    <dgm:pt modelId="{E1C5399E-A609-4E26-980D-43869659FE82}">
      <dgm:prSet custT="1"/>
      <dgm:spPr/>
      <dgm:t>
        <a:bodyPr/>
        <a:lstStyle/>
        <a:p>
          <a:r>
            <a:rPr lang="es-CO" sz="1800" dirty="0">
              <a:latin typeface="Arial" panose="020B0604020202020204" pitchFamily="34" charset="0"/>
              <a:cs typeface="Arial" panose="020B0604020202020204" pitchFamily="34" charset="0"/>
            </a:rPr>
            <a:t>Graficas con volumen: Bézier -&gt; 79 puntos /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-&gt; 81 puntos</a:t>
          </a:r>
          <a:endParaRPr lang="en-US" sz="1800" dirty="0">
            <a:latin typeface="Arial" panose="020B0604020202020204" pitchFamily="34" charset="0"/>
            <a:cs typeface="Arial" panose="020B0604020202020204" pitchFamily="34" charset="0"/>
          </a:endParaRPr>
        </a:p>
      </dgm:t>
    </dgm:pt>
    <dgm:pt modelId="{7437D931-62B0-4B08-8646-7DA76DF1008F}" type="parTrans" cxnId="{D6CB2302-5E43-445B-B6B4-03AD4549B061}">
      <dgm:prSet/>
      <dgm:spPr/>
      <dgm:t>
        <a:bodyPr/>
        <a:lstStyle/>
        <a:p>
          <a:endParaRPr lang="en-US"/>
        </a:p>
      </dgm:t>
    </dgm:pt>
    <dgm:pt modelId="{9A0C47E3-8A42-4C35-A73B-5B384AEA5495}" type="sibTrans" cxnId="{D6CB2302-5E43-445B-B6B4-03AD4549B061}">
      <dgm:prSet/>
      <dgm:spPr/>
      <dgm:t>
        <a:bodyPr/>
        <a:lstStyle/>
        <a:p>
          <a:endParaRPr lang="en-US"/>
        </a:p>
      </dgm:t>
    </dgm:pt>
    <dgm:pt modelId="{B8AC5206-B567-4AFE-83E9-9CC0C700DDEB}">
      <dgm:prSet custT="1"/>
      <dgm:spPr/>
      <dgm:t>
        <a:bodyPr/>
        <a:lstStyle/>
        <a:p>
          <a:r>
            <a:rPr lang="es-CO" sz="1800" dirty="0">
              <a:latin typeface="Arial" panose="020B0604020202020204" pitchFamily="34" charset="0"/>
              <a:cs typeface="Arial" panose="020B0604020202020204" pitchFamily="34" charset="0"/>
            </a:rPr>
            <a:t>Se puede decir que el método de </a:t>
          </a:r>
          <a:r>
            <a:rPr lang="es-CO" sz="1800" dirty="0" err="1">
              <a:latin typeface="Arial" panose="020B0604020202020204" pitchFamily="34" charset="0"/>
              <a:cs typeface="Arial" panose="020B0604020202020204" pitchFamily="34" charset="0"/>
            </a:rPr>
            <a:t>Splines</a:t>
          </a:r>
          <a:r>
            <a:rPr lang="es-CO" sz="1800" dirty="0">
              <a:latin typeface="Arial" panose="020B0604020202020204" pitchFamily="34" charset="0"/>
              <a:cs typeface="Arial" panose="020B0604020202020204" pitchFamily="34" charset="0"/>
            </a:rPr>
            <a:t> es más fácil de comprender puesto que la gráfica no depende de ningún polígono de control, contrario a las curvas de Bézier, lo cual facilita mucho su entendimiento.</a:t>
          </a:r>
          <a:endParaRPr lang="en-US" sz="1800" dirty="0">
            <a:latin typeface="Arial" panose="020B0604020202020204" pitchFamily="34" charset="0"/>
            <a:cs typeface="Arial" panose="020B0604020202020204" pitchFamily="34" charset="0"/>
          </a:endParaRPr>
        </a:p>
      </dgm:t>
    </dgm:pt>
    <dgm:pt modelId="{416AFBFD-E244-4E77-BDF3-A8A25A1C97D4}" type="parTrans" cxnId="{4DA21BEC-3DCD-439D-A4C1-FDCD5FC5FB4F}">
      <dgm:prSet/>
      <dgm:spPr/>
      <dgm:t>
        <a:bodyPr/>
        <a:lstStyle/>
        <a:p>
          <a:endParaRPr lang="en-US"/>
        </a:p>
      </dgm:t>
    </dgm:pt>
    <dgm:pt modelId="{02DDA7F6-AB7D-4641-A29A-404091872753}" type="sibTrans" cxnId="{4DA21BEC-3DCD-439D-A4C1-FDCD5FC5FB4F}">
      <dgm:prSet/>
      <dgm:spPr/>
      <dgm:t>
        <a:bodyPr/>
        <a:lstStyle/>
        <a:p>
          <a:endParaRPr lang="en-US"/>
        </a:p>
      </dgm:t>
    </dgm:pt>
    <dgm:pt modelId="{651861B4-865D-46E1-895D-C32A3252BB0C}">
      <dgm:prSet custT="1"/>
      <dgm:spPr/>
      <dgm:t>
        <a:bodyPr/>
        <a:lstStyle/>
        <a:p>
          <a:r>
            <a:rPr lang="es-CO" sz="1800" dirty="0">
              <a:latin typeface="Arial" panose="020B0604020202020204" pitchFamily="34" charset="0"/>
              <a:cs typeface="Arial" panose="020B0604020202020204" pitchFamily="34" charset="0"/>
            </a:rPr>
            <a:t>Sin embargo, esto muchas veces daña la figura ya que muchas veces se cometen errores al pasar los puntos y este retorna líneas sin sentido. Mientras que para las curvas de Bézier solo se necesita manejar los cuatro puntos del polígono de control. </a:t>
          </a:r>
          <a:endParaRPr lang="en-US" sz="1800" dirty="0">
            <a:latin typeface="Arial" panose="020B0604020202020204" pitchFamily="34" charset="0"/>
            <a:cs typeface="Arial" panose="020B0604020202020204" pitchFamily="34" charset="0"/>
          </a:endParaRPr>
        </a:p>
      </dgm:t>
    </dgm:pt>
    <dgm:pt modelId="{3D195740-8649-4B3A-93F1-BA3CCBD193CB}" type="parTrans" cxnId="{2A84C00E-AEF8-4DCB-A180-63CE9E504286}">
      <dgm:prSet/>
      <dgm:spPr/>
      <dgm:t>
        <a:bodyPr/>
        <a:lstStyle/>
        <a:p>
          <a:endParaRPr lang="en-US"/>
        </a:p>
      </dgm:t>
    </dgm:pt>
    <dgm:pt modelId="{3D90B8A8-1B7D-49B8-8691-892BB0543026}" type="sibTrans" cxnId="{2A84C00E-AEF8-4DCB-A180-63CE9E504286}">
      <dgm:prSet/>
      <dgm:spPr/>
      <dgm:t>
        <a:bodyPr/>
        <a:lstStyle/>
        <a:p>
          <a:endParaRPr lang="en-US"/>
        </a:p>
      </dgm:t>
    </dgm:pt>
    <dgm:pt modelId="{BA8067FF-04F8-4DAA-AAF5-F5CDE26ABC74}" type="pres">
      <dgm:prSet presAssocID="{2D57F671-5298-4108-B97F-A986986D9A58}" presName="vert0" presStyleCnt="0">
        <dgm:presLayoutVars>
          <dgm:dir/>
          <dgm:animOne val="branch"/>
          <dgm:animLvl val="lvl"/>
        </dgm:presLayoutVars>
      </dgm:prSet>
      <dgm:spPr/>
    </dgm:pt>
    <dgm:pt modelId="{41389C55-D3E8-433E-B86A-82EF2082BC35}" type="pres">
      <dgm:prSet presAssocID="{54D03EBB-4690-4AF7-8E05-7406C4DFD723}" presName="thickLine" presStyleLbl="alignNode1" presStyleIdx="0" presStyleCnt="5"/>
      <dgm:spPr/>
    </dgm:pt>
    <dgm:pt modelId="{8A3D61E7-7970-4687-A122-A3CE15519E8D}" type="pres">
      <dgm:prSet presAssocID="{54D03EBB-4690-4AF7-8E05-7406C4DFD723}" presName="horz1" presStyleCnt="0"/>
      <dgm:spPr/>
    </dgm:pt>
    <dgm:pt modelId="{4E201084-7CEA-456B-9241-35448D5608F5}" type="pres">
      <dgm:prSet presAssocID="{54D03EBB-4690-4AF7-8E05-7406C4DFD723}" presName="tx1" presStyleLbl="revTx" presStyleIdx="0" presStyleCnt="5"/>
      <dgm:spPr/>
    </dgm:pt>
    <dgm:pt modelId="{71462294-A30B-4864-B127-1A9B0E2C807A}" type="pres">
      <dgm:prSet presAssocID="{54D03EBB-4690-4AF7-8E05-7406C4DFD723}" presName="vert1" presStyleCnt="0"/>
      <dgm:spPr/>
    </dgm:pt>
    <dgm:pt modelId="{91A65806-A570-4AAC-8CC9-E18D75ACB136}" type="pres">
      <dgm:prSet presAssocID="{940A1357-DD18-401B-8D23-B11B2AD1D834}" presName="thickLine" presStyleLbl="alignNode1" presStyleIdx="1" presStyleCnt="5"/>
      <dgm:spPr/>
    </dgm:pt>
    <dgm:pt modelId="{20CA3016-4AC8-48E1-A7B1-81A934835CF1}" type="pres">
      <dgm:prSet presAssocID="{940A1357-DD18-401B-8D23-B11B2AD1D834}" presName="horz1" presStyleCnt="0"/>
      <dgm:spPr/>
    </dgm:pt>
    <dgm:pt modelId="{2C4FADE3-9786-427B-9326-913A5D9816CA}" type="pres">
      <dgm:prSet presAssocID="{940A1357-DD18-401B-8D23-B11B2AD1D834}" presName="tx1" presStyleLbl="revTx" presStyleIdx="1" presStyleCnt="5"/>
      <dgm:spPr/>
    </dgm:pt>
    <dgm:pt modelId="{6433DB6D-498C-4011-A8C7-F9D17498DBFD}" type="pres">
      <dgm:prSet presAssocID="{940A1357-DD18-401B-8D23-B11B2AD1D834}" presName="vert1" presStyleCnt="0"/>
      <dgm:spPr/>
    </dgm:pt>
    <dgm:pt modelId="{DDBA4116-DCE2-4C2F-A255-FFD96E7572CE}" type="pres">
      <dgm:prSet presAssocID="{E1C5399E-A609-4E26-980D-43869659FE82}" presName="thickLine" presStyleLbl="alignNode1" presStyleIdx="2" presStyleCnt="5"/>
      <dgm:spPr/>
    </dgm:pt>
    <dgm:pt modelId="{DA5BC78C-531B-4EC1-A8FC-858330A7B734}" type="pres">
      <dgm:prSet presAssocID="{E1C5399E-A609-4E26-980D-43869659FE82}" presName="horz1" presStyleCnt="0"/>
      <dgm:spPr/>
    </dgm:pt>
    <dgm:pt modelId="{9C22EACE-74C5-405E-ADC0-EF5F794B29D9}" type="pres">
      <dgm:prSet presAssocID="{E1C5399E-A609-4E26-980D-43869659FE82}" presName="tx1" presStyleLbl="revTx" presStyleIdx="2" presStyleCnt="5"/>
      <dgm:spPr/>
    </dgm:pt>
    <dgm:pt modelId="{8E7258AA-EB12-421E-8B5C-7A126D60C985}" type="pres">
      <dgm:prSet presAssocID="{E1C5399E-A609-4E26-980D-43869659FE82}" presName="vert1" presStyleCnt="0"/>
      <dgm:spPr/>
    </dgm:pt>
    <dgm:pt modelId="{BB64ED3E-2EB9-4B7C-84ED-C4C76F2AC852}" type="pres">
      <dgm:prSet presAssocID="{B8AC5206-B567-4AFE-83E9-9CC0C700DDEB}" presName="thickLine" presStyleLbl="alignNode1" presStyleIdx="3" presStyleCnt="5"/>
      <dgm:spPr/>
    </dgm:pt>
    <dgm:pt modelId="{6CE4CF88-0C60-496C-A4F6-1E9082D2C296}" type="pres">
      <dgm:prSet presAssocID="{B8AC5206-B567-4AFE-83E9-9CC0C700DDEB}" presName="horz1" presStyleCnt="0"/>
      <dgm:spPr/>
    </dgm:pt>
    <dgm:pt modelId="{3A4CF7E1-4C18-4290-8C1D-716772AA776F}" type="pres">
      <dgm:prSet presAssocID="{B8AC5206-B567-4AFE-83E9-9CC0C700DDEB}" presName="tx1" presStyleLbl="revTx" presStyleIdx="3" presStyleCnt="5"/>
      <dgm:spPr/>
    </dgm:pt>
    <dgm:pt modelId="{31D0B229-8247-41FE-B5C6-0AF14AB8B43E}" type="pres">
      <dgm:prSet presAssocID="{B8AC5206-B567-4AFE-83E9-9CC0C700DDEB}" presName="vert1" presStyleCnt="0"/>
      <dgm:spPr/>
    </dgm:pt>
    <dgm:pt modelId="{7A036E87-71D4-438E-876C-3EB52FFA6279}" type="pres">
      <dgm:prSet presAssocID="{651861B4-865D-46E1-895D-C32A3252BB0C}" presName="thickLine" presStyleLbl="alignNode1" presStyleIdx="4" presStyleCnt="5"/>
      <dgm:spPr/>
    </dgm:pt>
    <dgm:pt modelId="{9808B1C2-6BE4-4349-80C6-5A004D287CC3}" type="pres">
      <dgm:prSet presAssocID="{651861B4-865D-46E1-895D-C32A3252BB0C}" presName="horz1" presStyleCnt="0"/>
      <dgm:spPr/>
    </dgm:pt>
    <dgm:pt modelId="{200DBE95-8A98-419C-AACC-FABF5A6776AD}" type="pres">
      <dgm:prSet presAssocID="{651861B4-865D-46E1-895D-C32A3252BB0C}" presName="tx1" presStyleLbl="revTx" presStyleIdx="4" presStyleCnt="5"/>
      <dgm:spPr/>
    </dgm:pt>
    <dgm:pt modelId="{23000709-3ED6-4BB5-80CA-65C3E7A71F9D}" type="pres">
      <dgm:prSet presAssocID="{651861B4-865D-46E1-895D-C32A3252BB0C}" presName="vert1" presStyleCnt="0"/>
      <dgm:spPr/>
    </dgm:pt>
  </dgm:ptLst>
  <dgm:cxnLst>
    <dgm:cxn modelId="{D6CB2302-5E43-445B-B6B4-03AD4549B061}" srcId="{2D57F671-5298-4108-B97F-A986986D9A58}" destId="{E1C5399E-A609-4E26-980D-43869659FE82}" srcOrd="2" destOrd="0" parTransId="{7437D931-62B0-4B08-8646-7DA76DF1008F}" sibTransId="{9A0C47E3-8A42-4C35-A73B-5B384AEA5495}"/>
    <dgm:cxn modelId="{B617FF06-C3B3-4ED5-B67A-09C00ABE95CB}" srcId="{2D57F671-5298-4108-B97F-A986986D9A58}" destId="{54D03EBB-4690-4AF7-8E05-7406C4DFD723}" srcOrd="0" destOrd="0" parTransId="{9BC445FF-0523-418F-A40B-E6D3E461A939}" sibTransId="{2EFF9C86-C68E-42A8-B9BC-35738A43920C}"/>
    <dgm:cxn modelId="{2A84C00E-AEF8-4DCB-A180-63CE9E504286}" srcId="{2D57F671-5298-4108-B97F-A986986D9A58}" destId="{651861B4-865D-46E1-895D-C32A3252BB0C}" srcOrd="4" destOrd="0" parTransId="{3D195740-8649-4B3A-93F1-BA3CCBD193CB}" sibTransId="{3D90B8A8-1B7D-49B8-8691-892BB0543026}"/>
    <dgm:cxn modelId="{7EBED91D-BA56-4636-8E8A-5A00E699CD6F}" srcId="{2D57F671-5298-4108-B97F-A986986D9A58}" destId="{940A1357-DD18-401B-8D23-B11B2AD1D834}" srcOrd="1" destOrd="0" parTransId="{F6ECCFAB-61EE-4DD2-9F76-A1206FEBE073}" sibTransId="{0A294161-D6BC-4CC7-BA01-F2A288DCD53B}"/>
    <dgm:cxn modelId="{B5799462-8E72-4B24-9B01-82315177D931}" type="presOf" srcId="{54D03EBB-4690-4AF7-8E05-7406C4DFD723}" destId="{4E201084-7CEA-456B-9241-35448D5608F5}" srcOrd="0" destOrd="0" presId="urn:microsoft.com/office/officeart/2008/layout/LinedList"/>
    <dgm:cxn modelId="{6DDC8C7F-01E2-4F30-9363-E376CE18691C}" type="presOf" srcId="{B8AC5206-B567-4AFE-83E9-9CC0C700DDEB}" destId="{3A4CF7E1-4C18-4290-8C1D-716772AA776F}" srcOrd="0" destOrd="0" presId="urn:microsoft.com/office/officeart/2008/layout/LinedList"/>
    <dgm:cxn modelId="{FB7511BE-AA46-43C0-99A2-88FA974FBB6B}" type="presOf" srcId="{E1C5399E-A609-4E26-980D-43869659FE82}" destId="{9C22EACE-74C5-405E-ADC0-EF5F794B29D9}" srcOrd="0" destOrd="0" presId="urn:microsoft.com/office/officeart/2008/layout/LinedList"/>
    <dgm:cxn modelId="{D7E171CF-16A0-4458-ACF3-F244CB576D4B}" type="presOf" srcId="{651861B4-865D-46E1-895D-C32A3252BB0C}" destId="{200DBE95-8A98-419C-AACC-FABF5A6776AD}" srcOrd="0" destOrd="0" presId="urn:microsoft.com/office/officeart/2008/layout/LinedList"/>
    <dgm:cxn modelId="{4DA21BEC-3DCD-439D-A4C1-FDCD5FC5FB4F}" srcId="{2D57F671-5298-4108-B97F-A986986D9A58}" destId="{B8AC5206-B567-4AFE-83E9-9CC0C700DDEB}" srcOrd="3" destOrd="0" parTransId="{416AFBFD-E244-4E77-BDF3-A8A25A1C97D4}" sibTransId="{02DDA7F6-AB7D-4641-A29A-404091872753}"/>
    <dgm:cxn modelId="{97DD1FEC-270B-4A71-8A1F-D2ADE9C281B3}" type="presOf" srcId="{940A1357-DD18-401B-8D23-B11B2AD1D834}" destId="{2C4FADE3-9786-427B-9326-913A5D9816CA}" srcOrd="0" destOrd="0" presId="urn:microsoft.com/office/officeart/2008/layout/LinedList"/>
    <dgm:cxn modelId="{89F6A0F2-9374-46C3-9F4A-747BA9BCD82A}" type="presOf" srcId="{2D57F671-5298-4108-B97F-A986986D9A58}" destId="{BA8067FF-04F8-4DAA-AAF5-F5CDE26ABC74}" srcOrd="0" destOrd="0" presId="urn:microsoft.com/office/officeart/2008/layout/LinedList"/>
    <dgm:cxn modelId="{B9DA3560-F395-4EA5-A6EA-E699A13F6455}" type="presParOf" srcId="{BA8067FF-04F8-4DAA-AAF5-F5CDE26ABC74}" destId="{41389C55-D3E8-433E-B86A-82EF2082BC35}" srcOrd="0" destOrd="0" presId="urn:microsoft.com/office/officeart/2008/layout/LinedList"/>
    <dgm:cxn modelId="{27F4576E-1C77-42C5-82C3-D100F489BB27}" type="presParOf" srcId="{BA8067FF-04F8-4DAA-AAF5-F5CDE26ABC74}" destId="{8A3D61E7-7970-4687-A122-A3CE15519E8D}" srcOrd="1" destOrd="0" presId="urn:microsoft.com/office/officeart/2008/layout/LinedList"/>
    <dgm:cxn modelId="{D5EFC677-4153-4B60-A28F-F7E07E8DB667}" type="presParOf" srcId="{8A3D61E7-7970-4687-A122-A3CE15519E8D}" destId="{4E201084-7CEA-456B-9241-35448D5608F5}" srcOrd="0" destOrd="0" presId="urn:microsoft.com/office/officeart/2008/layout/LinedList"/>
    <dgm:cxn modelId="{2ED08C6F-808A-431E-8CE2-4937C164316A}" type="presParOf" srcId="{8A3D61E7-7970-4687-A122-A3CE15519E8D}" destId="{71462294-A30B-4864-B127-1A9B0E2C807A}" srcOrd="1" destOrd="0" presId="urn:microsoft.com/office/officeart/2008/layout/LinedList"/>
    <dgm:cxn modelId="{8543F9A0-ED9E-4AD8-8112-0F9085701681}" type="presParOf" srcId="{BA8067FF-04F8-4DAA-AAF5-F5CDE26ABC74}" destId="{91A65806-A570-4AAC-8CC9-E18D75ACB136}" srcOrd="2" destOrd="0" presId="urn:microsoft.com/office/officeart/2008/layout/LinedList"/>
    <dgm:cxn modelId="{D551F669-124B-474F-AD2B-E1CECA0C6ED2}" type="presParOf" srcId="{BA8067FF-04F8-4DAA-AAF5-F5CDE26ABC74}" destId="{20CA3016-4AC8-48E1-A7B1-81A934835CF1}" srcOrd="3" destOrd="0" presId="urn:microsoft.com/office/officeart/2008/layout/LinedList"/>
    <dgm:cxn modelId="{F89440C5-10BE-42F0-AF91-9B6F3AEE3DCE}" type="presParOf" srcId="{20CA3016-4AC8-48E1-A7B1-81A934835CF1}" destId="{2C4FADE3-9786-427B-9326-913A5D9816CA}" srcOrd="0" destOrd="0" presId="urn:microsoft.com/office/officeart/2008/layout/LinedList"/>
    <dgm:cxn modelId="{2E36F2F7-EE1E-4A61-8384-2B4742F9848E}" type="presParOf" srcId="{20CA3016-4AC8-48E1-A7B1-81A934835CF1}" destId="{6433DB6D-498C-4011-A8C7-F9D17498DBFD}" srcOrd="1" destOrd="0" presId="urn:microsoft.com/office/officeart/2008/layout/LinedList"/>
    <dgm:cxn modelId="{15E43A8C-63D1-4C0A-BE6C-46244F3DABA5}" type="presParOf" srcId="{BA8067FF-04F8-4DAA-AAF5-F5CDE26ABC74}" destId="{DDBA4116-DCE2-4C2F-A255-FFD96E7572CE}" srcOrd="4" destOrd="0" presId="urn:microsoft.com/office/officeart/2008/layout/LinedList"/>
    <dgm:cxn modelId="{771C2036-F5FD-4D6C-A796-F1EFC519152A}" type="presParOf" srcId="{BA8067FF-04F8-4DAA-AAF5-F5CDE26ABC74}" destId="{DA5BC78C-531B-4EC1-A8FC-858330A7B734}" srcOrd="5" destOrd="0" presId="urn:microsoft.com/office/officeart/2008/layout/LinedList"/>
    <dgm:cxn modelId="{F2FC0533-C332-410D-BA52-1C2E5DF83DC1}" type="presParOf" srcId="{DA5BC78C-531B-4EC1-A8FC-858330A7B734}" destId="{9C22EACE-74C5-405E-ADC0-EF5F794B29D9}" srcOrd="0" destOrd="0" presId="urn:microsoft.com/office/officeart/2008/layout/LinedList"/>
    <dgm:cxn modelId="{266DB85B-971C-4078-B5FA-CA40080D06F1}" type="presParOf" srcId="{DA5BC78C-531B-4EC1-A8FC-858330A7B734}" destId="{8E7258AA-EB12-421E-8B5C-7A126D60C985}" srcOrd="1" destOrd="0" presId="urn:microsoft.com/office/officeart/2008/layout/LinedList"/>
    <dgm:cxn modelId="{C9D620D7-5CDB-4228-8049-7AB832E56B56}" type="presParOf" srcId="{BA8067FF-04F8-4DAA-AAF5-F5CDE26ABC74}" destId="{BB64ED3E-2EB9-4B7C-84ED-C4C76F2AC852}" srcOrd="6" destOrd="0" presId="urn:microsoft.com/office/officeart/2008/layout/LinedList"/>
    <dgm:cxn modelId="{5B56395F-FB83-4007-B19D-0FA27FC1E0D2}" type="presParOf" srcId="{BA8067FF-04F8-4DAA-AAF5-F5CDE26ABC74}" destId="{6CE4CF88-0C60-496C-A4F6-1E9082D2C296}" srcOrd="7" destOrd="0" presId="urn:microsoft.com/office/officeart/2008/layout/LinedList"/>
    <dgm:cxn modelId="{209FF131-33CC-4531-B6A3-8E30272B5F50}" type="presParOf" srcId="{6CE4CF88-0C60-496C-A4F6-1E9082D2C296}" destId="{3A4CF7E1-4C18-4290-8C1D-716772AA776F}" srcOrd="0" destOrd="0" presId="urn:microsoft.com/office/officeart/2008/layout/LinedList"/>
    <dgm:cxn modelId="{A4292A8E-8494-4227-89AE-A73017568BF0}" type="presParOf" srcId="{6CE4CF88-0C60-496C-A4F6-1E9082D2C296}" destId="{31D0B229-8247-41FE-B5C6-0AF14AB8B43E}" srcOrd="1" destOrd="0" presId="urn:microsoft.com/office/officeart/2008/layout/LinedList"/>
    <dgm:cxn modelId="{4ADCC98F-CCF4-49E1-8D09-F54203127824}" type="presParOf" srcId="{BA8067FF-04F8-4DAA-AAF5-F5CDE26ABC74}" destId="{7A036E87-71D4-438E-876C-3EB52FFA6279}" srcOrd="8" destOrd="0" presId="urn:microsoft.com/office/officeart/2008/layout/LinedList"/>
    <dgm:cxn modelId="{48395DC2-36F2-4603-B714-AF283DAC6B49}" type="presParOf" srcId="{BA8067FF-04F8-4DAA-AAF5-F5CDE26ABC74}" destId="{9808B1C2-6BE4-4349-80C6-5A004D287CC3}" srcOrd="9" destOrd="0" presId="urn:microsoft.com/office/officeart/2008/layout/LinedList"/>
    <dgm:cxn modelId="{A8B18D14-D349-47DB-A735-64219F6555DE}" type="presParOf" srcId="{9808B1C2-6BE4-4349-80C6-5A004D287CC3}" destId="{200DBE95-8A98-419C-AACC-FABF5A6776AD}" srcOrd="0" destOrd="0" presId="urn:microsoft.com/office/officeart/2008/layout/LinedList"/>
    <dgm:cxn modelId="{2B5E3B7E-E7A9-49B6-84B9-EF5E7908156E}" type="presParOf" srcId="{9808B1C2-6BE4-4349-80C6-5A004D287CC3}" destId="{23000709-3ED6-4BB5-80CA-65C3E7A71F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89C55-D3E8-433E-B86A-82EF2082BC35}">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01084-7CEA-456B-9241-35448D5608F5}">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Al momento de comparar estos dos métodos de interpolación se tuvo en cuenta: Cantidad de puntos, facilidad de comprensión e implementación.</a:t>
          </a:r>
          <a:endParaRPr lang="en-US" sz="1800" kern="1200" dirty="0">
            <a:latin typeface="Arial" panose="020B0604020202020204" pitchFamily="34" charset="0"/>
            <a:cs typeface="Arial" panose="020B0604020202020204" pitchFamily="34" charset="0"/>
          </a:endParaRPr>
        </a:p>
      </dsp:txBody>
      <dsp:txXfrm>
        <a:off x="0" y="623"/>
        <a:ext cx="6492875" cy="1020830"/>
      </dsp:txXfrm>
    </dsp:sp>
    <dsp:sp modelId="{91A65806-A570-4AAC-8CC9-E18D75ACB136}">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FADE3-9786-427B-9326-913A5D9816C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Graficas sencillas: Bézier -&gt; 11 puntos /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-&gt; 24 puntos</a:t>
          </a:r>
          <a:endParaRPr lang="en-US" sz="1800" kern="1200" dirty="0">
            <a:latin typeface="Arial" panose="020B0604020202020204" pitchFamily="34" charset="0"/>
            <a:cs typeface="Arial" panose="020B0604020202020204" pitchFamily="34" charset="0"/>
          </a:endParaRPr>
        </a:p>
      </dsp:txBody>
      <dsp:txXfrm>
        <a:off x="0" y="1021453"/>
        <a:ext cx="6492875" cy="1020830"/>
      </dsp:txXfrm>
    </dsp:sp>
    <dsp:sp modelId="{DDBA4116-DCE2-4C2F-A255-FFD96E7572CE}">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2EACE-74C5-405E-ADC0-EF5F794B29D9}">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Graficas con volumen: Bézier -&gt; 79 puntos /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-&gt; 81 puntos</a:t>
          </a:r>
          <a:endParaRPr lang="en-US" sz="1800" kern="1200" dirty="0">
            <a:latin typeface="Arial" panose="020B0604020202020204" pitchFamily="34" charset="0"/>
            <a:cs typeface="Arial" panose="020B0604020202020204" pitchFamily="34" charset="0"/>
          </a:endParaRPr>
        </a:p>
      </dsp:txBody>
      <dsp:txXfrm>
        <a:off x="0" y="2042284"/>
        <a:ext cx="6492875" cy="1020830"/>
      </dsp:txXfrm>
    </dsp:sp>
    <dsp:sp modelId="{BB64ED3E-2EB9-4B7C-84ED-C4C76F2AC852}">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CF7E1-4C18-4290-8C1D-716772AA776F}">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Se puede decir que el método de </a:t>
          </a:r>
          <a:r>
            <a:rPr lang="es-CO" sz="1800" kern="1200" dirty="0" err="1">
              <a:latin typeface="Arial" panose="020B0604020202020204" pitchFamily="34" charset="0"/>
              <a:cs typeface="Arial" panose="020B0604020202020204" pitchFamily="34" charset="0"/>
            </a:rPr>
            <a:t>Splines</a:t>
          </a:r>
          <a:r>
            <a:rPr lang="es-CO" sz="1800" kern="1200" dirty="0">
              <a:latin typeface="Arial" panose="020B0604020202020204" pitchFamily="34" charset="0"/>
              <a:cs typeface="Arial" panose="020B0604020202020204" pitchFamily="34" charset="0"/>
            </a:rPr>
            <a:t> es más fácil de comprender puesto que la gráfica no depende de ningún polígono de control, contrario a las curvas de Bézier, lo cual facilita mucho su entendimiento.</a:t>
          </a:r>
          <a:endParaRPr lang="en-US" sz="1800" kern="1200" dirty="0">
            <a:latin typeface="Arial" panose="020B0604020202020204" pitchFamily="34" charset="0"/>
            <a:cs typeface="Arial" panose="020B0604020202020204" pitchFamily="34" charset="0"/>
          </a:endParaRPr>
        </a:p>
      </dsp:txBody>
      <dsp:txXfrm>
        <a:off x="0" y="3063115"/>
        <a:ext cx="6492875" cy="1020830"/>
      </dsp:txXfrm>
    </dsp:sp>
    <dsp:sp modelId="{7A036E87-71D4-438E-876C-3EB52FFA6279}">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DBE95-8A98-419C-AACC-FABF5A6776AD}">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Sin embargo, esto muchas veces daña la figura ya que muchas veces se cometen errores al pasar los puntos y este retorna líneas sin sentido. Mientras que para las curvas de Bézier solo se necesita manejar los cuatro puntos del polígono de control. </a:t>
          </a:r>
          <a:endParaRPr lang="en-US" sz="1800" kern="1200" dirty="0">
            <a:latin typeface="Arial" panose="020B0604020202020204" pitchFamily="34" charset="0"/>
            <a:cs typeface="Arial" panose="020B0604020202020204" pitchFamily="34" charset="0"/>
          </a:endParaRP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5B58E-A0DC-4A6E-88F5-A573830BABB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C65154-48DC-4E04-B220-4872B2315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DB70A87-8351-4626-8661-FFEA363D22A1}"/>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9A11873D-D598-4362-9A76-06443EBE19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6BB1C58-6772-439C-A83D-F642D1205699}"/>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206177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D27D5-604E-4B4C-9312-3255EE37053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ED879E-1155-4DF3-B76E-579D0E8B1E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651A73-7C9E-4268-A964-CC49A0A9830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7054E800-325A-403B-8CF7-7D811949EA5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CC291FD-D844-4792-9C17-D57B0E7FCD0B}"/>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60444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C2264B-997F-41B4-BE7E-5C96CF67D6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84759C-B402-450D-93FF-09F7CF4D394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11D5DA-6038-4E39-8679-75CCEFBC9EC3}"/>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2628C006-0D89-4735-A466-3B49C10D5E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1EDC3C-CA2F-43E9-9363-F400F503933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43452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EB465-E2CC-4A48-AED5-6970C76144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2547D3-942D-447F-83B8-921869F7956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E5EBB26-5914-458E-A7EA-50CDF7ECD64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A3D4D654-AFC1-4116-8DBA-0C658235783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4E3CA9-C881-470C-A9CF-5B37F71CE6EE}"/>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0072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72C41-6850-4B2A-B019-4D05398CD8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BEA4074-92B5-4A20-801E-C7B4747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EB7144-F64E-41E6-94EB-B23A13D5CDC9}"/>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2067B665-6CC9-49C7-8D7C-0929CC56CC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504AE5-F8E2-4B87-9391-E080156782B0}"/>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8715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F3712-7FC2-4151-831D-3625DF3F862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7D105F6-9F8E-4DF6-82AB-6BE698AB1B5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C03C34D-06B1-4568-A5E3-ADC7ECA2ED1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8EEDB44-00F2-4100-AE86-FACD94A3DC00}"/>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09181512-F175-4F85-BEB4-FF742AA6F70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4DF5A66-DF97-4084-87A5-BC7725076628}"/>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19205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9F811-B6A5-482D-8F66-16DE7C2F0B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A51A27D-EE1E-4ACB-934E-B9EC2F40E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03C48BE-9698-4512-9AA8-4993E2A79B4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CD38A70-4045-4902-BB19-4DD849D6B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B55B1F-1CEC-430D-8771-3269EBE5EC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95B903B-E328-4F28-A3C8-B6E14B69A665}"/>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8" name="Marcador de pie de página 7">
            <a:extLst>
              <a:ext uri="{FF2B5EF4-FFF2-40B4-BE49-F238E27FC236}">
                <a16:creationId xmlns:a16="http://schemas.microsoft.com/office/drawing/2014/main" id="{4AF0320B-7F2D-4C3B-A8D2-3D615FBB9F0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2953CBF-ABAA-4E16-A247-BDFEE2786F5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397439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E8641-83D2-434B-9C2E-8CA9606E1A4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F802A81-1699-4957-AFF0-23B77359A8BF}"/>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4" name="Marcador de pie de página 3">
            <a:extLst>
              <a:ext uri="{FF2B5EF4-FFF2-40B4-BE49-F238E27FC236}">
                <a16:creationId xmlns:a16="http://schemas.microsoft.com/office/drawing/2014/main" id="{62A0E015-F9F4-4D19-81BF-16787DF468F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603EE2E-203C-4435-A15A-6CDF6A8F3573}"/>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82056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7C11BB-23E1-4861-BC62-230BAABA631C}"/>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3" name="Marcador de pie de página 2">
            <a:extLst>
              <a:ext uri="{FF2B5EF4-FFF2-40B4-BE49-F238E27FC236}">
                <a16:creationId xmlns:a16="http://schemas.microsoft.com/office/drawing/2014/main" id="{F43C7DE8-FFC9-469A-9130-58A76CD3A5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6ED1774-A344-4E86-BB5A-CACE3DBDE14A}"/>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288165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AA313-B20A-4A63-8CBE-ACAA9E7CD3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825825D-BF35-4DE2-B496-A02111C77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817DFCD-429C-4F5A-9178-D69993DB3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1565FD-3577-4B3A-BE4B-02CC30F2BBE6}"/>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3BCD6C20-79F0-4D51-BE9A-75A67AC378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5A94DF7-770E-4F16-ABD9-8D4126FF48B1}"/>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50978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FB84-DE01-4933-8BA7-7F0F32FB2F2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7B59977-16C1-4C01-A2B9-791A60E75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0873D01-5C4D-4F2B-833D-262E9801F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89DF0E-9506-4239-985B-74EB1FF57C15}"/>
              </a:ext>
            </a:extLst>
          </p:cNvPr>
          <p:cNvSpPr>
            <a:spLocks noGrp="1"/>
          </p:cNvSpPr>
          <p:nvPr>
            <p:ph type="dt" sz="half" idx="10"/>
          </p:nvPr>
        </p:nvSpPr>
        <p:spPr/>
        <p:txBody>
          <a:bodyPr/>
          <a:lstStyle/>
          <a:p>
            <a:fld id="{C8DD7704-FEDA-4C94-B6AD-1EC81340D7F4}" type="datetimeFigureOut">
              <a:rPr lang="es-CO" smtClean="0"/>
              <a:t>19/04/2020</a:t>
            </a:fld>
            <a:endParaRPr lang="es-CO"/>
          </a:p>
        </p:txBody>
      </p:sp>
      <p:sp>
        <p:nvSpPr>
          <p:cNvPr id="6" name="Marcador de pie de página 5">
            <a:extLst>
              <a:ext uri="{FF2B5EF4-FFF2-40B4-BE49-F238E27FC236}">
                <a16:creationId xmlns:a16="http://schemas.microsoft.com/office/drawing/2014/main" id="{188F0ECA-FD11-4A26-82A3-8C09F706F56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F1CCD15-ABC6-4FBE-9280-A6B8F04F8B15}"/>
              </a:ext>
            </a:extLst>
          </p:cNvPr>
          <p:cNvSpPr>
            <a:spLocks noGrp="1"/>
          </p:cNvSpPr>
          <p:nvPr>
            <p:ph type="sldNum" sz="quarter" idx="12"/>
          </p:nvPr>
        </p:nvSpPr>
        <p:spPr/>
        <p:txBody>
          <a:bodyPr/>
          <a:lstStyle/>
          <a:p>
            <a:fld id="{15547D7D-6D3F-4168-B073-EE8F575248FD}" type="slidenum">
              <a:rPr lang="es-CO" smtClean="0"/>
              <a:t>‹Nº›</a:t>
            </a:fld>
            <a:endParaRPr lang="es-CO"/>
          </a:p>
        </p:txBody>
      </p:sp>
    </p:spTree>
    <p:extLst>
      <p:ext uri="{BB962C8B-B14F-4D97-AF65-F5344CB8AC3E}">
        <p14:creationId xmlns:p14="http://schemas.microsoft.com/office/powerpoint/2010/main" val="169129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31F7C3-EC33-44EF-B318-B3C37791F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89D8F5B-4C51-4C72-B087-1B9F2EA46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0991C91-5291-4E49-9E8B-655B68111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D7704-FEDA-4C94-B6AD-1EC81340D7F4}" type="datetimeFigureOut">
              <a:rPr lang="es-CO" smtClean="0"/>
              <a:t>19/04/2020</a:t>
            </a:fld>
            <a:endParaRPr lang="es-CO"/>
          </a:p>
        </p:txBody>
      </p:sp>
      <p:sp>
        <p:nvSpPr>
          <p:cNvPr id="5" name="Marcador de pie de página 4">
            <a:extLst>
              <a:ext uri="{FF2B5EF4-FFF2-40B4-BE49-F238E27FC236}">
                <a16:creationId xmlns:a16="http://schemas.microsoft.com/office/drawing/2014/main" id="{BE58F85A-E851-483D-8E52-38BA6380F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EF7ACA3-53E5-49DC-BFFC-1ACD1EEDD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47D7D-6D3F-4168-B073-EE8F575248FD}" type="slidenum">
              <a:rPr lang="es-CO" smtClean="0"/>
              <a:t>‹Nº›</a:t>
            </a:fld>
            <a:endParaRPr lang="es-CO"/>
          </a:p>
        </p:txBody>
      </p:sp>
    </p:spTree>
    <p:extLst>
      <p:ext uri="{BB962C8B-B14F-4D97-AF65-F5344CB8AC3E}">
        <p14:creationId xmlns:p14="http://schemas.microsoft.com/office/powerpoint/2010/main" val="113613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92CDB-A406-40CF-A32D-8D1B5C16E4D2}"/>
              </a:ext>
            </a:extLst>
          </p:cNvPr>
          <p:cNvSpPr>
            <a:spLocks noGrp="1"/>
          </p:cNvSpPr>
          <p:nvPr>
            <p:ph type="ctrTitle"/>
          </p:nvPr>
        </p:nvSpPr>
        <p:spPr/>
        <p:txBody>
          <a:bodyPr/>
          <a:lstStyle/>
          <a:p>
            <a:r>
              <a:rPr lang="es-CO" dirty="0"/>
              <a:t>Reto 2 – Interpolación</a:t>
            </a:r>
            <a:br>
              <a:rPr lang="es-CO" dirty="0"/>
            </a:br>
            <a:r>
              <a:rPr lang="es-CO" dirty="0"/>
              <a:t>Análisis </a:t>
            </a:r>
            <a:r>
              <a:rPr lang="es-CO" dirty="0" err="1"/>
              <a:t>Númerico</a:t>
            </a:r>
            <a:endParaRPr lang="es-CO" dirty="0"/>
          </a:p>
        </p:txBody>
      </p:sp>
      <p:sp>
        <p:nvSpPr>
          <p:cNvPr id="3" name="Subtítulo 2">
            <a:extLst>
              <a:ext uri="{FF2B5EF4-FFF2-40B4-BE49-F238E27FC236}">
                <a16:creationId xmlns:a16="http://schemas.microsoft.com/office/drawing/2014/main" id="{2C898B95-67BA-498E-BF0E-C9D356FD4C8B}"/>
              </a:ext>
            </a:extLst>
          </p:cNvPr>
          <p:cNvSpPr>
            <a:spLocks noGrp="1"/>
          </p:cNvSpPr>
          <p:nvPr>
            <p:ph type="subTitle" idx="1"/>
          </p:nvPr>
        </p:nvSpPr>
        <p:spPr/>
        <p:txBody>
          <a:bodyPr/>
          <a:lstStyle/>
          <a:p>
            <a:r>
              <a:rPr lang="es-CO" dirty="0"/>
              <a:t>Gabriel Andrés Niño Carvajal</a:t>
            </a:r>
          </a:p>
          <a:p>
            <a:r>
              <a:rPr lang="es-CO" dirty="0"/>
              <a:t>Juliana García Mogollón</a:t>
            </a:r>
          </a:p>
        </p:txBody>
      </p:sp>
    </p:spTree>
    <p:extLst>
      <p:ext uri="{BB962C8B-B14F-4D97-AF65-F5344CB8AC3E}">
        <p14:creationId xmlns:p14="http://schemas.microsoft.com/office/powerpoint/2010/main" val="170019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F59C00-B1A3-470C-B037-2C7FEAACA6E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Splines normales</a:t>
            </a:r>
          </a:p>
        </p:txBody>
      </p:sp>
      <p:sp>
        <p:nvSpPr>
          <p:cNvPr id="3" name="Marcador de contenido 2">
            <a:extLst>
              <a:ext uri="{FF2B5EF4-FFF2-40B4-BE49-F238E27FC236}">
                <a16:creationId xmlns:a16="http://schemas.microsoft.com/office/drawing/2014/main" id="{4CA85312-EE72-481A-BAB9-E40FF1CEC8EF}"/>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rgbClr val="E7E6E6"/>
                </a:solidFill>
              </a:rPr>
              <a:t>Se </a:t>
            </a:r>
            <a:r>
              <a:rPr lang="en-US" sz="2000" dirty="0" err="1">
                <a:solidFill>
                  <a:srgbClr val="E7E6E6"/>
                </a:solidFill>
              </a:rPr>
              <a:t>necesitaron</a:t>
            </a:r>
            <a:r>
              <a:rPr lang="en-US" sz="2000" dirty="0">
                <a:solidFill>
                  <a:srgbClr val="E7E6E6"/>
                </a:solidFill>
              </a:rPr>
              <a:t> 24 puntos </a:t>
            </a:r>
          </a:p>
        </p:txBody>
      </p:sp>
      <p:pic>
        <p:nvPicPr>
          <p:cNvPr id="4104" name="Picture 8">
            <a:extLst>
              <a:ext uri="{FF2B5EF4-FFF2-40B4-BE49-F238E27FC236}">
                <a16:creationId xmlns:a16="http://schemas.microsoft.com/office/drawing/2014/main" id="{B86ED4E0-95FA-4D34-93C1-962CFE7F3F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712084"/>
            <a:ext cx="3425609" cy="31889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CAC9A87-0408-49D0-9B03-7DEADE5578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5711" y="712084"/>
            <a:ext cx="3887646" cy="3253837"/>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15EA6B95-0293-44C6-ADCC-981421369E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72150" y="330045"/>
            <a:ext cx="1579066"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0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84870F7E-CC61-46A5-A3CD-351BA0D4B0F8}"/>
              </a:ext>
            </a:extLst>
          </p:cNvPr>
          <p:cNvSpPr>
            <a:spLocks noGrp="1"/>
          </p:cNvSpPr>
          <p:nvPr>
            <p:ph type="title"/>
          </p:nvPr>
        </p:nvSpPr>
        <p:spPr>
          <a:xfrm>
            <a:off x="535020" y="685800"/>
            <a:ext cx="2780271" cy="5105400"/>
          </a:xfrm>
        </p:spPr>
        <p:txBody>
          <a:bodyPr>
            <a:normAutofit/>
          </a:bodyPr>
          <a:lstStyle/>
          <a:p>
            <a:r>
              <a:rPr lang="es-CO" sz="3700">
                <a:solidFill>
                  <a:srgbClr val="FFFFFF"/>
                </a:solidFill>
              </a:rPr>
              <a:t>Conclusiones</a:t>
            </a:r>
          </a:p>
        </p:txBody>
      </p:sp>
      <p:graphicFrame>
        <p:nvGraphicFramePr>
          <p:cNvPr id="5" name="Marcador de contenido 2">
            <a:extLst>
              <a:ext uri="{FF2B5EF4-FFF2-40B4-BE49-F238E27FC236}">
                <a16:creationId xmlns:a16="http://schemas.microsoft.com/office/drawing/2014/main" id="{7230B0BB-E16B-4AE5-8291-BAB66415DB0F}"/>
              </a:ext>
            </a:extLst>
          </p:cNvPr>
          <p:cNvGraphicFramePr>
            <a:graphicFrameLocks noGrp="1"/>
          </p:cNvGraphicFramePr>
          <p:nvPr>
            <p:ph idx="1"/>
            <p:extLst>
              <p:ext uri="{D42A27DB-BD31-4B8C-83A1-F6EECF244321}">
                <p14:modId xmlns:p14="http://schemas.microsoft.com/office/powerpoint/2010/main" val="36582538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3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5E752-A511-48E0-BFDD-E2CEB941305A}"/>
              </a:ext>
            </a:extLst>
          </p:cNvPr>
          <p:cNvSpPr>
            <a:spLocks noGrp="1"/>
          </p:cNvSpPr>
          <p:nvPr>
            <p:ph type="title"/>
          </p:nvPr>
        </p:nvSpPr>
        <p:spPr>
          <a:xfrm>
            <a:off x="6746628" y="1783959"/>
            <a:ext cx="4645250" cy="2889114"/>
          </a:xfrm>
        </p:spPr>
        <p:txBody>
          <a:bodyPr vert="horz" lIns="91440" tIns="45720" rIns="91440" bIns="45720" rtlCol="0" anchor="b">
            <a:normAutofit fontScale="90000"/>
          </a:bodyPr>
          <a:lstStyle/>
          <a:p>
            <a:r>
              <a:rPr lang="en-US" sz="6000" b="1" dirty="0" err="1">
                <a:latin typeface="Arial" panose="020B0604020202020204" pitchFamily="34" charset="0"/>
                <a:cs typeface="Arial" panose="020B0604020202020204" pitchFamily="34" charset="0"/>
              </a:rPr>
              <a:t>Objeto</a:t>
            </a:r>
            <a:r>
              <a:rPr lang="en-US" sz="6000" b="1" dirty="0">
                <a:latin typeface="Arial" panose="020B0604020202020204" pitchFamily="34" charset="0"/>
                <a:cs typeface="Arial" panose="020B0604020202020204" pitchFamily="34" charset="0"/>
              </a:rPr>
              <a:t> que se </a:t>
            </a:r>
            <a:r>
              <a:rPr lang="en-US" sz="6000" b="1" dirty="0" err="1">
                <a:latin typeface="Arial" panose="020B0604020202020204" pitchFamily="34" charset="0"/>
                <a:cs typeface="Arial" panose="020B0604020202020204" pitchFamily="34" charset="0"/>
              </a:rPr>
              <a:t>va</a:t>
            </a:r>
            <a:r>
              <a:rPr lang="en-US" sz="6000" b="1" dirty="0">
                <a:latin typeface="Arial" panose="020B0604020202020204" pitchFamily="34" charset="0"/>
                <a:cs typeface="Arial" panose="020B0604020202020204" pitchFamily="34" charset="0"/>
              </a:rPr>
              <a:t> a interpolar </a:t>
            </a:r>
            <a:r>
              <a:rPr lang="en-US" sz="6000" b="1" dirty="0" err="1">
                <a:latin typeface="Arial" panose="020B0604020202020204" pitchFamily="34" charset="0"/>
                <a:cs typeface="Arial" panose="020B0604020202020204" pitchFamily="34" charset="0"/>
              </a:rPr>
              <a:t>en</a:t>
            </a:r>
            <a:r>
              <a:rPr lang="en-US" sz="6000" b="1" dirty="0">
                <a:latin typeface="Arial" panose="020B0604020202020204" pitchFamily="34" charset="0"/>
                <a:cs typeface="Arial" panose="020B0604020202020204" pitchFamily="34" charset="0"/>
              </a:rPr>
              <a:t> RStudio</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Marcador de contenido 6" descr="Imagen que contiene taza, vajilla, tabla, café&#10;&#10;Descripción generada automáticamente">
            <a:extLst>
              <a:ext uri="{FF2B5EF4-FFF2-40B4-BE49-F238E27FC236}">
                <a16:creationId xmlns:a16="http://schemas.microsoft.com/office/drawing/2014/main" id="{7BA7E95A-3835-4ED9-B380-13B67C30E6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05" r="7454"/>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628519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6413262"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6110122"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381E534-8327-41BE-BACF-1C5B2B248516}"/>
              </a:ext>
            </a:extLst>
          </p:cNvPr>
          <p:cNvSpPr>
            <a:spLocks noGrp="1"/>
          </p:cNvSpPr>
          <p:nvPr>
            <p:ph type="title"/>
          </p:nvPr>
        </p:nvSpPr>
        <p:spPr>
          <a:xfrm>
            <a:off x="804671" y="2903393"/>
            <a:ext cx="3607841" cy="2625537"/>
          </a:xfrm>
        </p:spPr>
        <p:txBody>
          <a:bodyPr anchor="b">
            <a:normAutofit/>
          </a:bodyPr>
          <a:lstStyle/>
          <a:p>
            <a:r>
              <a:rPr lang="es-CO" sz="4800" b="1" dirty="0">
                <a:latin typeface="Arial" panose="020B0604020202020204" pitchFamily="34" charset="0"/>
                <a:cs typeface="Arial" panose="020B0604020202020204" pitchFamily="34" charset="0"/>
              </a:rPr>
              <a:t>El Reto</a:t>
            </a:r>
          </a:p>
        </p:txBody>
      </p:sp>
      <p:sp>
        <p:nvSpPr>
          <p:cNvPr id="3" name="Marcador de contenido 2">
            <a:extLst>
              <a:ext uri="{FF2B5EF4-FFF2-40B4-BE49-F238E27FC236}">
                <a16:creationId xmlns:a16="http://schemas.microsoft.com/office/drawing/2014/main" id="{702B1B3C-74F2-4426-B285-A4CABA3E486C}"/>
              </a:ext>
            </a:extLst>
          </p:cNvPr>
          <p:cNvSpPr>
            <a:spLocks noGrp="1"/>
          </p:cNvSpPr>
          <p:nvPr>
            <p:ph idx="1"/>
          </p:nvPr>
        </p:nvSpPr>
        <p:spPr>
          <a:xfrm>
            <a:off x="6570921" y="600741"/>
            <a:ext cx="4959662" cy="5673450"/>
          </a:xfrm>
        </p:spPr>
        <p:txBody>
          <a:bodyPr anchor="ctr">
            <a:normAutofit lnSpcReduction="10000"/>
          </a:bodyPr>
          <a:lstStyle/>
          <a:p>
            <a:r>
              <a:rPr lang="es-CO" sz="2400" dirty="0">
                <a:latin typeface="Arial" panose="020B0604020202020204" pitchFamily="34" charset="0"/>
                <a:cs typeface="Arial" panose="020B0604020202020204" pitchFamily="34" charset="0"/>
              </a:rPr>
              <a:t>Para la realización de este reto se utilizaron distintas maneras de interpolación. Se graficó el mortero en R utilizando </a:t>
            </a:r>
            <a:r>
              <a:rPr lang="es-CO" sz="2400" i="1" dirty="0" err="1">
                <a:latin typeface="Arial" panose="020B0604020202020204" pitchFamily="34" charset="0"/>
                <a:cs typeface="Arial" panose="020B0604020202020204" pitchFamily="34" charset="0"/>
              </a:rPr>
              <a:t>Splines</a:t>
            </a:r>
            <a:r>
              <a:rPr lang="es-CO" sz="2400" dirty="0">
                <a:latin typeface="Arial" panose="020B0604020202020204" pitchFamily="34" charset="0"/>
                <a:cs typeface="Arial" panose="020B0604020202020204" pitchFamily="34" charset="0"/>
              </a:rPr>
              <a:t> normales y haciendo uso de las curvas de Bézier.  </a:t>
            </a:r>
          </a:p>
          <a:p>
            <a:r>
              <a:rPr lang="es-CO" sz="2400" dirty="0">
                <a:latin typeface="Arial" panose="020B0604020202020204" pitchFamily="34" charset="0"/>
                <a:cs typeface="Arial" panose="020B0604020202020204" pitchFamily="34" charset="0"/>
              </a:rPr>
              <a:t>Para poder llevar esto a cabo fue necesario la utilización de las librerías </a:t>
            </a:r>
            <a:r>
              <a:rPr lang="es-CO" sz="2400" i="1" dirty="0" err="1">
                <a:latin typeface="Arial" panose="020B0604020202020204" pitchFamily="34" charset="0"/>
                <a:cs typeface="Arial" panose="020B0604020202020204" pitchFamily="34" charset="0"/>
              </a:rPr>
              <a:t>gridBezier</a:t>
            </a:r>
            <a:r>
              <a:rPr lang="es-CO" sz="2400" i="1" dirty="0">
                <a:latin typeface="Arial" panose="020B0604020202020204" pitchFamily="34" charset="0"/>
                <a:cs typeface="Arial" panose="020B0604020202020204" pitchFamily="34" charset="0"/>
              </a:rPr>
              <a:t>, </a:t>
            </a:r>
            <a:r>
              <a:rPr lang="es-CO" sz="2400" i="1" dirty="0" err="1">
                <a:latin typeface="Arial" panose="020B0604020202020204" pitchFamily="34" charset="0"/>
                <a:cs typeface="Arial" panose="020B0604020202020204" pitchFamily="34" charset="0"/>
              </a:rPr>
              <a:t>vwline</a:t>
            </a:r>
            <a:r>
              <a:rPr lang="es-CO" sz="2400" dirty="0">
                <a:latin typeface="Arial" panose="020B0604020202020204" pitchFamily="34" charset="0"/>
                <a:cs typeface="Arial" panose="020B0604020202020204" pitchFamily="34" charset="0"/>
              </a:rPr>
              <a:t>.</a:t>
            </a:r>
          </a:p>
          <a:p>
            <a:r>
              <a:rPr lang="es-CO" sz="2400" dirty="0">
                <a:latin typeface="Arial" panose="020B0604020202020204" pitchFamily="34" charset="0"/>
                <a:cs typeface="Arial" panose="020B0604020202020204" pitchFamily="34" charset="0"/>
              </a:rPr>
              <a:t>Además, fue necesario dividir la figura en cuatro cuadrantes iguales para facilitar el reto. Una vez se tuviera un cuadrante construido era cuestión de reflejar dicho cuadrante en los tres restantes para obtener la figura completa. </a:t>
            </a:r>
            <a:endParaRPr lang="es-CO"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3132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E7A2D7-3A46-457F-8280-672151CA1769}"/>
              </a:ext>
            </a:extLst>
          </p:cNvPr>
          <p:cNvSpPr>
            <a:spLocks noGrp="1"/>
          </p:cNvSpPr>
          <p:nvPr>
            <p:ph type="title"/>
          </p:nvPr>
        </p:nvSpPr>
        <p:spPr>
          <a:xfrm>
            <a:off x="8954062" y="1227258"/>
            <a:ext cx="2906246" cy="4403484"/>
          </a:xfrm>
        </p:spPr>
        <p:txBody>
          <a:bodyPr vert="horz" lIns="91440" tIns="45720" rIns="91440" bIns="45720" rtlCol="0" anchor="ctr">
            <a:normAutofit/>
          </a:bodyPr>
          <a:lstStyle/>
          <a:p>
            <a:r>
              <a:rPr lang="en-US" sz="2400" dirty="0">
                <a:solidFill>
                  <a:srgbClr val="FFFFFF"/>
                </a:solidFill>
                <a:latin typeface="Arial" panose="020B0604020202020204" pitchFamily="34" charset="0"/>
                <a:cs typeface="Arial" panose="020B0604020202020204" pitchFamily="34" charset="0"/>
              </a:rPr>
              <a:t>Mediante el </a:t>
            </a:r>
            <a:r>
              <a:rPr lang="en-US" sz="2400" dirty="0" err="1">
                <a:solidFill>
                  <a:srgbClr val="FFFFFF"/>
                </a:solidFill>
                <a:latin typeface="Arial" panose="020B0604020202020204" pitchFamily="34" charset="0"/>
                <a:cs typeface="Arial" panose="020B0604020202020204" pitchFamily="34" charset="0"/>
              </a:rPr>
              <a:t>programa</a:t>
            </a:r>
            <a:r>
              <a:rPr lang="en-US" sz="2400" dirty="0">
                <a:solidFill>
                  <a:srgbClr val="FFFFFF"/>
                </a:solidFill>
                <a:latin typeface="Arial" panose="020B0604020202020204" pitchFamily="34" charset="0"/>
                <a:cs typeface="Arial" panose="020B0604020202020204" pitchFamily="34" charset="0"/>
              </a:rPr>
              <a:t> Paint 3D se </a:t>
            </a:r>
            <a:r>
              <a:rPr lang="en-US" sz="2400" dirty="0" err="1">
                <a:solidFill>
                  <a:srgbClr val="FFFFFF"/>
                </a:solidFill>
                <a:latin typeface="Arial" panose="020B0604020202020204" pitchFamily="34" charset="0"/>
                <a:cs typeface="Arial" panose="020B0604020202020204" pitchFamily="34" charset="0"/>
              </a:rPr>
              <a:t>dibuja</a:t>
            </a:r>
            <a:r>
              <a:rPr lang="en-US" sz="2400" dirty="0">
                <a:solidFill>
                  <a:srgbClr val="FFFFFF"/>
                </a:solidFill>
                <a:latin typeface="Arial" panose="020B0604020202020204" pitchFamily="34" charset="0"/>
                <a:cs typeface="Arial" panose="020B0604020202020204" pitchFamily="34" charset="0"/>
              </a:rPr>
              <a:t> un </a:t>
            </a:r>
            <a:r>
              <a:rPr lang="en-US" sz="2400" dirty="0" err="1">
                <a:solidFill>
                  <a:srgbClr val="FFFFFF"/>
                </a:solidFill>
                <a:latin typeface="Arial" panose="020B0604020202020204" pitchFamily="34" charset="0"/>
                <a:cs typeface="Arial" panose="020B0604020202020204" pitchFamily="34" charset="0"/>
              </a:rPr>
              <a:t>esqueleto</a:t>
            </a:r>
            <a:r>
              <a:rPr lang="en-US" sz="2400" dirty="0">
                <a:solidFill>
                  <a:srgbClr val="FFFFFF"/>
                </a:solidFill>
                <a:latin typeface="Arial" panose="020B0604020202020204" pitchFamily="34" charset="0"/>
                <a:cs typeface="Arial" panose="020B0604020202020204" pitchFamily="34" charset="0"/>
              </a:rPr>
              <a:t> de uno de los </a:t>
            </a:r>
            <a:r>
              <a:rPr lang="en-US" sz="2400" dirty="0" err="1">
                <a:solidFill>
                  <a:srgbClr val="FFFFFF"/>
                </a:solidFill>
                <a:latin typeface="Arial" panose="020B0604020202020204" pitchFamily="34" charset="0"/>
                <a:cs typeface="Arial" panose="020B0604020202020204" pitchFamily="34" charset="0"/>
              </a:rPr>
              <a:t>cuadrantes</a:t>
            </a:r>
            <a:r>
              <a:rPr lang="en-US" sz="2400" dirty="0">
                <a:solidFill>
                  <a:srgbClr val="FFFFFF"/>
                </a:solidFill>
                <a:latin typeface="Arial" panose="020B0604020202020204" pitchFamily="34" charset="0"/>
                <a:cs typeface="Arial" panose="020B0604020202020204" pitchFamily="34" charset="0"/>
              </a:rPr>
              <a:t> y se </a:t>
            </a:r>
            <a:r>
              <a:rPr lang="en-US" sz="2400" dirty="0" err="1">
                <a:solidFill>
                  <a:srgbClr val="FFFFFF"/>
                </a:solidFill>
                <a:latin typeface="Arial" panose="020B0604020202020204" pitchFamily="34" charset="0"/>
                <a:cs typeface="Arial" panose="020B0604020202020204" pitchFamily="34" charset="0"/>
              </a:rPr>
              <a:t>dibuja</a:t>
            </a:r>
            <a:r>
              <a:rPr lang="en-US" sz="2400" dirty="0">
                <a:solidFill>
                  <a:srgbClr val="FFFFFF"/>
                </a:solidFill>
                <a:latin typeface="Arial" panose="020B0604020202020204" pitchFamily="34" charset="0"/>
                <a:cs typeface="Arial" panose="020B0604020202020204" pitchFamily="34" charset="0"/>
              </a:rPr>
              <a:t> un </a:t>
            </a:r>
            <a:r>
              <a:rPr lang="en-US" sz="2400" dirty="0" err="1">
                <a:solidFill>
                  <a:srgbClr val="FFFFFF"/>
                </a:solidFill>
                <a:latin typeface="Arial" panose="020B0604020202020204" pitchFamily="34" charset="0"/>
                <a:cs typeface="Arial" panose="020B0604020202020204" pitchFamily="34" charset="0"/>
              </a:rPr>
              <a:t>sistema</a:t>
            </a:r>
            <a:r>
              <a:rPr lang="en-US" sz="2400" dirty="0">
                <a:solidFill>
                  <a:srgbClr val="FFFFFF"/>
                </a:solidFill>
                <a:latin typeface="Arial" panose="020B0604020202020204" pitchFamily="34" charset="0"/>
                <a:cs typeface="Arial" panose="020B0604020202020204" pitchFamily="34" charset="0"/>
              </a:rPr>
              <a:t> de </a:t>
            </a:r>
            <a:r>
              <a:rPr lang="en-US" sz="2400" dirty="0" err="1">
                <a:solidFill>
                  <a:srgbClr val="FFFFFF"/>
                </a:solidFill>
                <a:latin typeface="Arial" panose="020B0604020202020204" pitchFamily="34" charset="0"/>
                <a:cs typeface="Arial" panose="020B0604020202020204" pitchFamily="34" charset="0"/>
              </a:rPr>
              <a:t>coordenadas</a:t>
            </a:r>
            <a:r>
              <a:rPr lang="en-US" sz="2400" dirty="0">
                <a:solidFill>
                  <a:srgbClr val="FFFFFF"/>
                </a:solidFill>
                <a:latin typeface="Arial" panose="020B0604020202020204" pitchFamily="34" charset="0"/>
                <a:cs typeface="Arial" panose="020B0604020202020204" pitchFamily="34" charset="0"/>
              </a:rPr>
              <a:t> </a:t>
            </a:r>
            <a:r>
              <a:rPr lang="en-US" sz="2400" dirty="0" err="1">
                <a:solidFill>
                  <a:srgbClr val="FFFFFF"/>
                </a:solidFill>
                <a:latin typeface="Arial" panose="020B0604020202020204" pitchFamily="34" charset="0"/>
                <a:cs typeface="Arial" panose="020B0604020202020204" pitchFamily="34" charset="0"/>
              </a:rPr>
              <a:t>como</a:t>
            </a:r>
            <a:r>
              <a:rPr lang="en-US" sz="2400" dirty="0">
                <a:solidFill>
                  <a:srgbClr val="FFFFFF"/>
                </a:solidFill>
                <a:latin typeface="Arial" panose="020B0604020202020204" pitchFamily="34" charset="0"/>
                <a:cs typeface="Arial" panose="020B0604020202020204" pitchFamily="34" charset="0"/>
              </a:rPr>
              <a:t> se </a:t>
            </a:r>
            <a:r>
              <a:rPr lang="en-US" sz="2400" dirty="0" err="1">
                <a:solidFill>
                  <a:srgbClr val="FFFFFF"/>
                </a:solidFill>
                <a:latin typeface="Arial" panose="020B0604020202020204" pitchFamily="34" charset="0"/>
                <a:cs typeface="Arial" panose="020B0604020202020204" pitchFamily="34" charset="0"/>
              </a:rPr>
              <a:t>observa</a:t>
            </a:r>
            <a:r>
              <a:rPr lang="en-US" sz="2400" dirty="0">
                <a:solidFill>
                  <a:srgbClr val="FFFFFF"/>
                </a:solidFill>
                <a:latin typeface="Arial" panose="020B0604020202020204" pitchFamily="34" charset="0"/>
                <a:cs typeface="Arial" panose="020B0604020202020204" pitchFamily="34" charset="0"/>
              </a:rPr>
              <a:t> </a:t>
            </a:r>
            <a:r>
              <a:rPr lang="en-US" sz="2400" dirty="0" err="1">
                <a:solidFill>
                  <a:srgbClr val="FFFFFF"/>
                </a:solidFill>
                <a:latin typeface="Arial" panose="020B0604020202020204" pitchFamily="34" charset="0"/>
                <a:cs typeface="Arial" panose="020B0604020202020204" pitchFamily="34" charset="0"/>
              </a:rPr>
              <a:t>en</a:t>
            </a:r>
            <a:r>
              <a:rPr lang="en-US" sz="2400" dirty="0">
                <a:solidFill>
                  <a:srgbClr val="FFFFFF"/>
                </a:solidFill>
                <a:latin typeface="Arial" panose="020B0604020202020204" pitchFamily="34" charset="0"/>
                <a:cs typeface="Arial" panose="020B0604020202020204" pitchFamily="34" charset="0"/>
              </a:rPr>
              <a:t> la imagen.</a:t>
            </a:r>
          </a:p>
        </p:txBody>
      </p:sp>
      <p:sp>
        <p:nvSpPr>
          <p:cNvPr id="13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7F43C2C-40AA-49B9-A19F-4798ED4DD4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448"/>
          <a:stretch/>
        </p:blipFill>
        <p:spPr bwMode="auto">
          <a:xfrm>
            <a:off x="493354" y="649224"/>
            <a:ext cx="8059158" cy="540973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9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38E8300-A902-4849-9766-A395B0135539}"/>
              </a:ext>
            </a:extLst>
          </p:cNvPr>
          <p:cNvSpPr>
            <a:spLocks noGrp="1"/>
          </p:cNvSpPr>
          <p:nvPr>
            <p:ph type="title"/>
          </p:nvPr>
        </p:nvSpPr>
        <p:spPr>
          <a:xfrm>
            <a:off x="2311147" y="365760"/>
            <a:ext cx="7569706" cy="1288238"/>
          </a:xfrm>
        </p:spPr>
        <p:txBody>
          <a:bodyPr anchor="ctr">
            <a:normAutofit/>
          </a:bodyPr>
          <a:lstStyle/>
          <a:p>
            <a:pPr algn="ctr"/>
            <a:r>
              <a:rPr lang="es-CO" dirty="0"/>
              <a:t>Coordenadas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C2E264D-7AF8-43AD-9B78-AD8A9D8CDBE0}"/>
                  </a:ext>
                </a:extLst>
              </p:cNvPr>
              <p:cNvSpPr>
                <a:spLocks noGrp="1"/>
              </p:cNvSpPr>
              <p:nvPr>
                <p:ph idx="1"/>
              </p:nvPr>
            </p:nvSpPr>
            <p:spPr>
              <a:xfrm>
                <a:off x="2165569" y="1956816"/>
                <a:ext cx="7860863" cy="4024884"/>
              </a:xfrm>
            </p:spPr>
            <p:txBody>
              <a:bodyPr anchor="t">
                <a:normAutofit fontScale="92500" lnSpcReduction="10000"/>
              </a:bodyPr>
              <a:lstStyle/>
              <a:p>
                <a:r>
                  <a:rPr lang="es-ES" sz="2400" dirty="0"/>
                  <a:t>Para lograr que la figura graficada fuera la misma de la imagen original, se hizo una medición de los puntos haciendo una regla de 3 con las coordenadas de los pixeles de la imagen ya que el programa Paint permite conocer esta información dependiendo  donde ubiquemos el cursor.</a:t>
                </a:r>
              </a:p>
              <a:p>
                <a:r>
                  <a:rPr lang="es-CO" sz="2400" dirty="0"/>
                  <a:t>Fórmula para X: </a:t>
                </a:r>
                <a14:m>
                  <m:oMath xmlns:m="http://schemas.openxmlformats.org/officeDocument/2006/math">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𝑃𝑖𝑥𝑒𝑙</m:t>
                            </m:r>
                          </m:e>
                          <m:sub>
                            <m:r>
                              <a:rPr lang="es-CO" sz="2400" b="0" i="1" smtClean="0">
                                <a:latin typeface="Cambria Math" panose="02040503050406030204" pitchFamily="18" charset="0"/>
                              </a:rPr>
                              <m:t>𝑥</m:t>
                            </m:r>
                            <m:r>
                              <a:rPr lang="es-CO" sz="2400" b="0" i="1" smtClean="0">
                                <a:latin typeface="Cambria Math" panose="02040503050406030204" pitchFamily="18" charset="0"/>
                              </a:rPr>
                              <m:t> </m:t>
                            </m:r>
                          </m:sub>
                        </m:sSub>
                        <m:r>
                          <a:rPr lang="es-CO" sz="2400" b="0" i="1" smtClean="0">
                            <a:latin typeface="Cambria Math" panose="02040503050406030204" pitchFamily="18" charset="0"/>
                          </a:rPr>
                          <m:t>−142</m:t>
                        </m:r>
                      </m:e>
                    </m:d>
                    <m:r>
                      <a:rPr lang="es-CO" sz="2400" b="0" i="1" smtClean="0">
                        <a:latin typeface="Cambria Math" panose="02040503050406030204" pitchFamily="18" charset="0"/>
                        <a:ea typeface="Cambria Math" panose="02040503050406030204" pitchFamily="18" charset="0"/>
                      </a:rPr>
                      <m:t>∗ </m:t>
                    </m:r>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0.75</m:t>
                        </m:r>
                      </m:num>
                      <m:den>
                        <m:r>
                          <a:rPr lang="es-CO" sz="2400" b="0" i="1" smtClean="0">
                            <a:latin typeface="Cambria Math" panose="02040503050406030204" pitchFamily="18" charset="0"/>
                            <a:ea typeface="Cambria Math" panose="02040503050406030204" pitchFamily="18" charset="0"/>
                          </a:rPr>
                          <m:t>865</m:t>
                        </m:r>
                      </m:den>
                    </m:f>
                  </m:oMath>
                </a14:m>
                <a:endParaRPr lang="es-CO" sz="2400" b="0" dirty="0">
                  <a:ea typeface="Cambria Math" panose="02040503050406030204" pitchFamily="18" charset="0"/>
                </a:endParaRPr>
              </a:p>
              <a:p>
                <a:r>
                  <a:rPr lang="es-CO" sz="2400" dirty="0"/>
                  <a:t>Fórmula para Y: </a:t>
                </a:r>
                <a14:m>
                  <m:oMath xmlns:m="http://schemas.openxmlformats.org/officeDocument/2006/math">
                    <m:d>
                      <m:dPr>
                        <m:ctrlPr>
                          <a:rPr lang="es-CO" sz="2400" b="0" i="1" smtClean="0">
                            <a:latin typeface="Cambria Math" panose="02040503050406030204" pitchFamily="18" charset="0"/>
                          </a:rPr>
                        </m:ctrlPr>
                      </m:dPr>
                      <m:e>
                        <m:r>
                          <a:rPr lang="es-CO" sz="2400" b="0" i="1" smtClean="0">
                            <a:latin typeface="Cambria Math" panose="02040503050406030204" pitchFamily="18" charset="0"/>
                          </a:rPr>
                          <m:t>677 −</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𝑃𝑖𝑥𝑒𝑙</m:t>
                            </m:r>
                          </m:e>
                          <m:sub>
                            <m:r>
                              <a:rPr lang="es-CO" sz="2400" b="0" i="1" smtClean="0">
                                <a:latin typeface="Cambria Math" panose="02040503050406030204" pitchFamily="18" charset="0"/>
                              </a:rPr>
                              <m:t>𝑦</m:t>
                            </m:r>
                          </m:sub>
                        </m:sSub>
                      </m:e>
                    </m:d>
                    <m:r>
                      <a:rPr lang="es-CO" sz="2400" b="0" i="1" smtClean="0">
                        <a:latin typeface="Cambria Math" panose="02040503050406030204" pitchFamily="18" charset="0"/>
                        <a:ea typeface="Cambria Math" panose="02040503050406030204" pitchFamily="18" charset="0"/>
                      </a:rPr>
                      <m:t>∗ </m:t>
                    </m:r>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0.55</m:t>
                        </m:r>
                      </m:num>
                      <m:den>
                        <m:r>
                          <a:rPr lang="es-CO" sz="2400" b="0" i="1" smtClean="0">
                            <a:latin typeface="Cambria Math" panose="02040503050406030204" pitchFamily="18" charset="0"/>
                            <a:ea typeface="Cambria Math" panose="02040503050406030204" pitchFamily="18" charset="0"/>
                          </a:rPr>
                          <m:t>638</m:t>
                        </m:r>
                      </m:den>
                    </m:f>
                  </m:oMath>
                </a14:m>
                <a:endParaRPr lang="es-CO" sz="2400" b="0" dirty="0">
                  <a:ea typeface="Cambria Math" panose="02040503050406030204" pitchFamily="18" charset="0"/>
                </a:endParaRPr>
              </a:p>
              <a:p>
                <a:endParaRPr lang="es-CO" sz="2400" b="0" dirty="0">
                  <a:ea typeface="Cambria Math" panose="02040503050406030204" pitchFamily="18" charset="0"/>
                </a:endParaRPr>
              </a:p>
              <a:p>
                <a:r>
                  <a:rPr lang="es-ES" sz="2400" b="0" dirty="0">
                    <a:ea typeface="Cambria Math" panose="02040503050406030204" pitchFamily="18" charset="0"/>
                  </a:rPr>
                  <a:t>Donde (</a:t>
                </a:r>
                <a:r>
                  <a:rPr lang="es-ES" sz="2400" b="0" dirty="0" err="1">
                    <a:ea typeface="Cambria Math" panose="02040503050406030204" pitchFamily="18" charset="0"/>
                  </a:rPr>
                  <a:t>x,y</a:t>
                </a:r>
                <a:r>
                  <a:rPr lang="es-ES" sz="2400" b="0" dirty="0">
                    <a:ea typeface="Cambria Math" panose="02040503050406030204" pitchFamily="18" charset="0"/>
                  </a:rPr>
                  <a:t>) representa un punto del mortero dentro del plano cartesiano establecido. Para los cálculos se utiliz</a:t>
                </a:r>
                <a:r>
                  <a:rPr lang="es-ES" sz="2400" dirty="0">
                    <a:ea typeface="Cambria Math" panose="02040503050406030204" pitchFamily="18" charset="0"/>
                  </a:rPr>
                  <a:t>ó</a:t>
                </a:r>
                <a:r>
                  <a:rPr lang="es-ES" sz="2400" b="0" dirty="0">
                    <a:ea typeface="Cambria Math" panose="02040503050406030204" pitchFamily="18" charset="0"/>
                  </a:rPr>
                  <a:t> una tolerancia de </a:t>
                </a:r>
                <a14:m>
                  <m:oMath xmlns:m="http://schemas.openxmlformats.org/officeDocument/2006/math">
                    <m:sSup>
                      <m:sSupPr>
                        <m:ctrlPr>
                          <a:rPr lang="es-ES" sz="2400" b="0" i="1" smtClean="0">
                            <a:latin typeface="Cambria Math" panose="02040503050406030204" pitchFamily="18" charset="0"/>
                            <a:ea typeface="Cambria Math" panose="02040503050406030204" pitchFamily="18" charset="0"/>
                          </a:rPr>
                        </m:ctrlPr>
                      </m:sSupPr>
                      <m:e>
                        <m:r>
                          <a:rPr lang="es-CO" sz="2400" b="0" i="1" smtClean="0">
                            <a:latin typeface="Cambria Math" panose="02040503050406030204" pitchFamily="18" charset="0"/>
                            <a:ea typeface="Cambria Math" panose="02040503050406030204" pitchFamily="18" charset="0"/>
                          </a:rPr>
                          <m:t>10</m:t>
                        </m:r>
                      </m:e>
                      <m:sup>
                        <m:r>
                          <a:rPr lang="es-CO" sz="2400" b="0" i="1" smtClean="0">
                            <a:latin typeface="Cambria Math" panose="02040503050406030204" pitchFamily="18" charset="0"/>
                            <a:ea typeface="Cambria Math" panose="02040503050406030204" pitchFamily="18" charset="0"/>
                          </a:rPr>
                          <m:t>−6</m:t>
                        </m:r>
                      </m:sup>
                    </m:sSup>
                    <m:r>
                      <a:rPr lang="es-CO" sz="2400" b="0" i="1" smtClean="0">
                        <a:latin typeface="Cambria Math" panose="02040503050406030204" pitchFamily="18" charset="0"/>
                        <a:ea typeface="Cambria Math" panose="02040503050406030204" pitchFamily="18" charset="0"/>
                      </a:rPr>
                      <m:t>.</m:t>
                    </m:r>
                  </m:oMath>
                </a14:m>
                <a:endParaRPr lang="es-CO" sz="2400" b="0" dirty="0">
                  <a:ea typeface="Cambria Math" panose="02040503050406030204" pitchFamily="18" charset="0"/>
                </a:endParaRPr>
              </a:p>
              <a:p>
                <a:pPr marL="0" indent="0">
                  <a:buNone/>
                </a:pPr>
                <a:endParaRPr lang="es-CO" sz="2400" dirty="0"/>
              </a:p>
            </p:txBody>
          </p:sp>
        </mc:Choice>
        <mc:Fallback xmlns="">
          <p:sp>
            <p:nvSpPr>
              <p:cNvPr id="3" name="Marcador de contenido 2">
                <a:extLst>
                  <a:ext uri="{FF2B5EF4-FFF2-40B4-BE49-F238E27FC236}">
                    <a16:creationId xmlns:a16="http://schemas.microsoft.com/office/drawing/2014/main" id="{7C2E264D-7AF8-43AD-9B78-AD8A9D8CDBE0}"/>
                  </a:ext>
                </a:extLst>
              </p:cNvPr>
              <p:cNvSpPr>
                <a:spLocks noGrp="1" noRot="1" noChangeAspect="1" noMove="1" noResize="1" noEditPoints="1" noAdjustHandles="1" noChangeArrowheads="1" noChangeShapeType="1" noTextEdit="1"/>
              </p:cNvSpPr>
              <p:nvPr>
                <p:ph idx="1"/>
              </p:nvPr>
            </p:nvSpPr>
            <p:spPr>
              <a:xfrm>
                <a:off x="2165569" y="1956816"/>
                <a:ext cx="7860863" cy="4024884"/>
              </a:xfrm>
              <a:blipFill>
                <a:blip r:embed="rId2"/>
                <a:stretch>
                  <a:fillRect l="-853" t="-2576"/>
                </a:stretch>
              </a:blipFill>
            </p:spPr>
            <p:txBody>
              <a:bodyPr/>
              <a:lstStyle/>
              <a:p>
                <a:r>
                  <a:rPr lang="es-CO">
                    <a:noFill/>
                  </a:rPr>
                  <a:t> </a:t>
                </a:r>
              </a:p>
            </p:txBody>
          </p:sp>
        </mc:Fallback>
      </mc:AlternateContent>
    </p:spTree>
    <p:extLst>
      <p:ext uri="{BB962C8B-B14F-4D97-AF65-F5344CB8AC3E}">
        <p14:creationId xmlns:p14="http://schemas.microsoft.com/office/powerpoint/2010/main" val="13664858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6DC1-A20C-4FE7-BDBA-23A26FDF7350}"/>
              </a:ext>
            </a:extLst>
          </p:cNvPr>
          <p:cNvSpPr>
            <a:spLocks noGrp="1"/>
          </p:cNvSpPr>
          <p:nvPr>
            <p:ph type="title"/>
          </p:nvPr>
        </p:nvSpPr>
        <p:spPr>
          <a:xfrm>
            <a:off x="6653600" y="1396289"/>
            <a:ext cx="5006336" cy="1325563"/>
          </a:xfrm>
        </p:spPr>
        <p:txBody>
          <a:bodyPr>
            <a:normAutofit/>
          </a:bodyPr>
          <a:lstStyle/>
          <a:p>
            <a:r>
              <a:rPr lang="es-CO"/>
              <a:t>Curvas de Bézier sencillo</a:t>
            </a:r>
            <a:endParaRPr lang="es-CO" dirty="0"/>
          </a:p>
        </p:txBody>
      </p:sp>
      <p:sp>
        <p:nvSpPr>
          <p:cNvPr id="5124"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9679C41D-63F1-4787-8DFF-84DA723B80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5125" y="286808"/>
            <a:ext cx="4003507" cy="481859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CA03ED3-2029-41C3-AB51-BCC87536DA04}"/>
              </a:ext>
            </a:extLst>
          </p:cNvPr>
          <p:cNvSpPr>
            <a:spLocks noGrp="1"/>
          </p:cNvSpPr>
          <p:nvPr>
            <p:ph idx="1"/>
          </p:nvPr>
        </p:nvSpPr>
        <p:spPr>
          <a:xfrm>
            <a:off x="6658044" y="2871982"/>
            <a:ext cx="5006336" cy="3181684"/>
          </a:xfrm>
        </p:spPr>
        <p:txBody>
          <a:bodyPr anchor="t">
            <a:normAutofit/>
          </a:bodyPr>
          <a:lstStyle/>
          <a:p>
            <a:r>
              <a:rPr lang="es-ES" sz="2400" dirty="0"/>
              <a:t>Se midieron los puntos más importantes para la </a:t>
            </a:r>
            <a:r>
              <a:rPr lang="es-ES" sz="2400" dirty="0" err="1"/>
              <a:t>ﬁgura</a:t>
            </a:r>
            <a:r>
              <a:rPr lang="es-ES" sz="2400" dirty="0"/>
              <a:t>, aquellos puntos que tienen a y b en su nombre son los puntos intermedios que ayudan a formar el polígono de control de cada curva de Bézier.</a:t>
            </a:r>
            <a:endParaRPr lang="es-CO" sz="2400" dirty="0"/>
          </a:p>
        </p:txBody>
      </p:sp>
    </p:spTree>
    <p:extLst>
      <p:ext uri="{BB962C8B-B14F-4D97-AF65-F5344CB8AC3E}">
        <p14:creationId xmlns:p14="http://schemas.microsoft.com/office/powerpoint/2010/main" val="21932119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97D0D-D516-4694-B1E3-8CA861D64D0C}"/>
              </a:ext>
            </a:extLst>
          </p:cNvPr>
          <p:cNvSpPr>
            <a:spLocks noGrp="1"/>
          </p:cNvSpPr>
          <p:nvPr>
            <p:ph type="title"/>
          </p:nvPr>
        </p:nvSpPr>
        <p:spPr>
          <a:xfrm>
            <a:off x="6598104" y="1396289"/>
            <a:ext cx="5034783" cy="1325563"/>
          </a:xfrm>
        </p:spPr>
        <p:txBody>
          <a:bodyPr vert="horz" lIns="91440" tIns="45720" rIns="91440" bIns="45720" rtlCol="0">
            <a:normAutofit/>
          </a:bodyPr>
          <a:lstStyle/>
          <a:p>
            <a:r>
              <a:rPr lang="en-US" err="1"/>
              <a:t>Curvas</a:t>
            </a:r>
            <a:r>
              <a:rPr lang="en-US"/>
              <a:t> de </a:t>
            </a:r>
            <a:r>
              <a:rPr lang="en-US" err="1"/>
              <a:t>Bézier</a:t>
            </a:r>
            <a:r>
              <a:rPr lang="en-US"/>
              <a:t> </a:t>
            </a:r>
            <a:r>
              <a:rPr lang="en-US" err="1"/>
              <a:t>sencillo</a:t>
            </a:r>
            <a:endParaRPr lang="en-US"/>
          </a:p>
        </p:txBody>
      </p:sp>
      <p:sp>
        <p:nvSpPr>
          <p:cNvPr id="137" name="Freeform: Shape 136">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8" name="Picture 4">
            <a:extLst>
              <a:ext uri="{FF2B5EF4-FFF2-40B4-BE49-F238E27FC236}">
                <a16:creationId xmlns:a16="http://schemas.microsoft.com/office/drawing/2014/main" id="{D467B57D-D4F0-4A22-B604-ED416459C0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9989" y="3868614"/>
            <a:ext cx="3171946" cy="228781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AEDDD6C-2A98-4117-8769-B1309B0782D9}"/>
              </a:ext>
            </a:extLst>
          </p:cNvPr>
          <p:cNvSpPr>
            <a:spLocks noGrp="1"/>
          </p:cNvSpPr>
          <p:nvPr>
            <p:ph idx="1"/>
          </p:nvPr>
        </p:nvSpPr>
        <p:spPr>
          <a:xfrm>
            <a:off x="6602549" y="2871982"/>
            <a:ext cx="5034784" cy="3181684"/>
          </a:xfrm>
        </p:spPr>
        <p:txBody>
          <a:bodyPr vert="horz" lIns="91440" tIns="45720" rIns="91440" bIns="45720" rtlCol="0" anchor="t">
            <a:normAutofit/>
          </a:bodyPr>
          <a:lstStyle/>
          <a:p>
            <a:pPr marL="0" indent="0">
              <a:buNone/>
            </a:pPr>
            <a:r>
              <a:rPr lang="es-ES" sz="1800">
                <a:latin typeface="Arial" panose="020B0604020202020204" pitchFamily="34" charset="0"/>
                <a:cs typeface="Arial" panose="020B0604020202020204" pitchFamily="34" charset="0"/>
              </a:rPr>
              <a:t>Estos puntos representan un único cuadrante del mortero, de acuerdo con la sugerencia de la profesora, se utilizo el punto base para hacer la rotación en el eje x.</a:t>
            </a:r>
          </a:p>
          <a:p>
            <a:pPr marL="0" indent="0">
              <a:buNone/>
            </a:pPr>
            <a:r>
              <a:rPr lang="es-ES" sz="1800">
                <a:latin typeface="Arial" panose="020B0604020202020204" pitchFamily="34" charset="0"/>
                <a:cs typeface="Arial" panose="020B0604020202020204" pitchFamily="34" charset="0"/>
              </a:rPr>
              <a:t>El punto p1 se utilizó para hacer la rotación en el eje y.</a:t>
            </a:r>
            <a:endParaRPr lang="en-US" sz="1800">
              <a:latin typeface="Arial" panose="020B0604020202020204" pitchFamily="34" charset="0"/>
              <a:cs typeface="Arial" panose="020B0604020202020204" pitchFamily="34" charset="0"/>
            </a:endParaRPr>
          </a:p>
        </p:txBody>
      </p:sp>
      <p:pic>
        <p:nvPicPr>
          <p:cNvPr id="6150" name="Picture 6">
            <a:extLst>
              <a:ext uri="{FF2B5EF4-FFF2-40B4-BE49-F238E27FC236}">
                <a16:creationId xmlns:a16="http://schemas.microsoft.com/office/drawing/2014/main" id="{614EBE82-40CC-4FEC-BD4B-1A83AAB55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86" y="212115"/>
            <a:ext cx="4538701" cy="365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964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B1CBA-3324-49EF-9F53-7A3AF827E768}"/>
              </a:ext>
            </a:extLst>
          </p:cNvPr>
          <p:cNvSpPr>
            <a:spLocks noGrp="1"/>
          </p:cNvSpPr>
          <p:nvPr>
            <p:ph type="title"/>
          </p:nvPr>
        </p:nvSpPr>
        <p:spPr>
          <a:xfrm>
            <a:off x="593660" y="599325"/>
            <a:ext cx="4399093" cy="1325563"/>
          </a:xfrm>
        </p:spPr>
        <p:txBody>
          <a:bodyPr>
            <a:normAutofit/>
          </a:bodyPr>
          <a:lstStyle/>
          <a:p>
            <a:r>
              <a:rPr lang="es-CO"/>
              <a:t>Splines con Volumen</a:t>
            </a:r>
          </a:p>
        </p:txBody>
      </p:sp>
      <p:sp>
        <p:nvSpPr>
          <p:cNvPr id="3" name="Marcador de contenido 2">
            <a:extLst>
              <a:ext uri="{FF2B5EF4-FFF2-40B4-BE49-F238E27FC236}">
                <a16:creationId xmlns:a16="http://schemas.microsoft.com/office/drawing/2014/main" id="{A195C2F5-7B41-47CA-A05E-61A0394D6DA0}"/>
              </a:ext>
            </a:extLst>
          </p:cNvPr>
          <p:cNvSpPr>
            <a:spLocks noGrp="1"/>
          </p:cNvSpPr>
          <p:nvPr>
            <p:ph idx="1"/>
          </p:nvPr>
        </p:nvSpPr>
        <p:spPr>
          <a:xfrm>
            <a:off x="555930" y="1969913"/>
            <a:ext cx="4399094" cy="3181684"/>
          </a:xfrm>
        </p:spPr>
        <p:txBody>
          <a:bodyPr anchor="t">
            <a:normAutofit/>
          </a:bodyPr>
          <a:lstStyle/>
          <a:p>
            <a:r>
              <a:rPr lang="es-ES" sz="2400" dirty="0"/>
              <a:t>Se necesitaron 31 puntos principales y 50 puntos intermedios para formar las curvas.</a:t>
            </a:r>
          </a:p>
          <a:p>
            <a:r>
              <a:rPr lang="es-ES" sz="2400" dirty="0"/>
              <a:t>Obteniendo como resultado:</a:t>
            </a:r>
          </a:p>
          <a:p>
            <a:endParaRPr lang="es-ES" sz="1800" dirty="0"/>
          </a:p>
          <a:p>
            <a:endParaRPr lang="es-CO" sz="1800" dirty="0"/>
          </a:p>
        </p:txBody>
      </p:sp>
      <p:sp>
        <p:nvSpPr>
          <p:cNvPr id="81" name="Freeform: Shape 8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A1944BFF-2ABF-4CF0-A08E-C23B37918B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1964" y="308617"/>
            <a:ext cx="1643848" cy="54794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82C0AA2-6A95-4D98-886C-83CD738B8B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5812" y="2029959"/>
            <a:ext cx="3876188" cy="29121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CB09F668-4D89-4F2B-AB5B-9B231393C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646" y="3822736"/>
            <a:ext cx="3496260" cy="296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157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65C58-A57A-415A-861A-08F64CC3E2CE}"/>
              </a:ext>
            </a:extLst>
          </p:cNvPr>
          <p:cNvSpPr>
            <a:spLocks noGrp="1"/>
          </p:cNvSpPr>
          <p:nvPr>
            <p:ph type="title"/>
          </p:nvPr>
        </p:nvSpPr>
        <p:spPr>
          <a:xfrm>
            <a:off x="838200" y="723578"/>
            <a:ext cx="4595071" cy="1645501"/>
          </a:xfrm>
        </p:spPr>
        <p:txBody>
          <a:bodyPr>
            <a:normAutofit/>
          </a:bodyPr>
          <a:lstStyle/>
          <a:p>
            <a:r>
              <a:rPr lang="es-CO" dirty="0"/>
              <a:t>Curvas de Bézier con volumen</a:t>
            </a:r>
          </a:p>
        </p:txBody>
      </p:sp>
      <p:sp>
        <p:nvSpPr>
          <p:cNvPr id="3" name="Marcador de contenido 2">
            <a:extLst>
              <a:ext uri="{FF2B5EF4-FFF2-40B4-BE49-F238E27FC236}">
                <a16:creationId xmlns:a16="http://schemas.microsoft.com/office/drawing/2014/main" id="{42A94801-84B3-4508-AC03-A86857F91F54}"/>
              </a:ext>
            </a:extLst>
          </p:cNvPr>
          <p:cNvSpPr>
            <a:spLocks noGrp="1"/>
          </p:cNvSpPr>
          <p:nvPr>
            <p:ph idx="1"/>
          </p:nvPr>
        </p:nvSpPr>
        <p:spPr>
          <a:xfrm>
            <a:off x="838200" y="2548467"/>
            <a:ext cx="4595071" cy="3628495"/>
          </a:xfrm>
        </p:spPr>
        <p:txBody>
          <a:bodyPr>
            <a:normAutofit/>
          </a:bodyPr>
          <a:lstStyle/>
          <a:p>
            <a:r>
              <a:rPr lang="es-ES" sz="3200" dirty="0"/>
              <a:t> Se necesitaron 31 puntos principales y 48 puntos intermedios para formar los polígonos de control de cada curva.</a:t>
            </a:r>
            <a:endParaRPr lang="es-CO" sz="3200" dirty="0"/>
          </a:p>
        </p:txBody>
      </p:sp>
      <p:sp>
        <p:nvSpPr>
          <p:cNvPr id="3080" name="Rectangle 191">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192">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2" name="Rectangle 19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a:extLst>
              <a:ext uri="{FF2B5EF4-FFF2-40B4-BE49-F238E27FC236}">
                <a16:creationId xmlns:a16="http://schemas.microsoft.com/office/drawing/2014/main" id="{D222D1C3-488D-4F06-89A7-AE9AA9FA12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5055" y="172408"/>
            <a:ext cx="1064167" cy="3129905"/>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194">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8" name="Picture 6">
            <a:extLst>
              <a:ext uri="{FF2B5EF4-FFF2-40B4-BE49-F238E27FC236}">
                <a16:creationId xmlns:a16="http://schemas.microsoft.com/office/drawing/2014/main" id="{FF8B7717-F854-4CFF-A699-B2964BAC59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88323" y="3656526"/>
            <a:ext cx="4295492" cy="3117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C1D7C366-68B3-4353-861E-530A05E1A9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89719" y="723578"/>
            <a:ext cx="3002281" cy="208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3623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510</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Cambria Math</vt:lpstr>
      <vt:lpstr>Tema de Office</vt:lpstr>
      <vt:lpstr>Reto 2 – Interpolación Análisis Númerico</vt:lpstr>
      <vt:lpstr>Objeto que se va a interpolar en RStudio</vt:lpstr>
      <vt:lpstr>El Reto</vt:lpstr>
      <vt:lpstr>Mediante el programa Paint 3D se dibuja un esqueleto de uno de los cuadrantes y se dibuja un sistema de coordenadas como se observa en la imagen.</vt:lpstr>
      <vt:lpstr>Coordenadas</vt:lpstr>
      <vt:lpstr>Curvas de Bézier sencillo</vt:lpstr>
      <vt:lpstr>Curvas de Bézier sencillo</vt:lpstr>
      <vt:lpstr>Splines con Volumen</vt:lpstr>
      <vt:lpstr>Curvas de Bézier con volumen</vt:lpstr>
      <vt:lpstr>Splines normales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2 – Interpolación Análisis Númerico</dc:title>
  <dc:creator>Gabriel Andres Niño Carvajal</dc:creator>
  <cp:lastModifiedBy>Juliana Garcia Mogollon</cp:lastModifiedBy>
  <cp:revision>2</cp:revision>
  <dcterms:created xsi:type="dcterms:W3CDTF">2020-04-19T15:05:18Z</dcterms:created>
  <dcterms:modified xsi:type="dcterms:W3CDTF">2020-04-19T15:21:34Z</dcterms:modified>
</cp:coreProperties>
</file>