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2"/>
    <p:sldId id="257" r:id="rId3"/>
    <p:sldId id="259" r:id="rId4"/>
    <p:sldId id="269" r:id="rId5"/>
    <p:sldId id="271" r:id="rId6"/>
    <p:sldId id="277" r:id="rId7"/>
    <p:sldId id="278" r:id="rId8"/>
    <p:sldId id="270" r:id="rId9"/>
    <p:sldId id="263" r:id="rId10"/>
    <p:sldId id="262" r:id="rId11"/>
    <p:sldId id="261" r:id="rId12"/>
    <p:sldId id="279" r:id="rId13"/>
    <p:sldId id="260" r:id="rId14"/>
    <p:sldId id="280" r:id="rId15"/>
    <p:sldId id="266" r:id="rId16"/>
    <p:sldId id="264" r:id="rId17"/>
    <p:sldId id="281" r:id="rId18"/>
    <p:sldId id="285" r:id="rId19"/>
    <p:sldId id="284" r:id="rId20"/>
    <p:sldId id="283" r:id="rId21"/>
    <p:sldId id="282" r:id="rId22"/>
    <p:sldId id="286" r:id="rId23"/>
    <p:sldId id="289" r:id="rId24"/>
    <p:sldId id="287" r:id="rId25"/>
    <p:sldId id="267" r:id="rId26"/>
    <p:sldId id="288" r:id="rId27"/>
    <p:sldId id="268"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107" autoAdjust="0"/>
  </p:normalViewPr>
  <p:slideViewPr>
    <p:cSldViewPr snapToGrid="0">
      <p:cViewPr varScale="1">
        <p:scale>
          <a:sx n="84" d="100"/>
          <a:sy n="84" d="100"/>
        </p:scale>
        <p:origin x="91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4620E4-CE01-46C0-AAD7-2DB38AD2089A}" type="datetimeFigureOut">
              <a:rPr lang="en-IN" smtClean="0"/>
              <a:pPr/>
              <a:t>27-04-2022</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373109-BE57-461A-BB97-06063D907154}" type="slidenum">
              <a:rPr lang="en-IN" smtClean="0"/>
              <a:pPr/>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4702D-BCB6-4625-B2F2-CFAF497F1C43}" type="datetimeFigureOut">
              <a:rPr lang="en-IN" smtClean="0"/>
              <a:pPr/>
              <a:t>27-04-2022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619BE-95E0-4293-B64B-49B0F5D4CEDD}" type="slidenum">
              <a:rPr lang="en-IN" smtClean="0"/>
              <a:pPr/>
              <a:t>‹#›</a:t>
            </a:fld>
            <a:endParaRPr lang="en-IN" dirty="0"/>
          </a:p>
        </p:txBody>
      </p:sp>
    </p:spTree>
    <p:extLst>
      <p:ext uri="{BB962C8B-B14F-4D97-AF65-F5344CB8AC3E}">
        <p14:creationId xmlns:p14="http://schemas.microsoft.com/office/powerpoint/2010/main" val="6671029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a:t>
            </a:fld>
            <a:endParaRPr lang="en-IN" dirty="0"/>
          </a:p>
        </p:txBody>
      </p:sp>
    </p:spTree>
    <p:extLst>
      <p:ext uri="{BB962C8B-B14F-4D97-AF65-F5344CB8AC3E}">
        <p14:creationId xmlns:p14="http://schemas.microsoft.com/office/powerpoint/2010/main" val="206570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10</a:t>
            </a:fld>
            <a:endParaRPr lang="en-IN" dirty="0"/>
          </a:p>
        </p:txBody>
      </p:sp>
    </p:spTree>
    <p:extLst>
      <p:ext uri="{BB962C8B-B14F-4D97-AF65-F5344CB8AC3E}">
        <p14:creationId xmlns:p14="http://schemas.microsoft.com/office/powerpoint/2010/main" val="3616043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11</a:t>
            </a:fld>
            <a:endParaRPr lang="en-IN" dirty="0"/>
          </a:p>
        </p:txBody>
      </p:sp>
    </p:spTree>
    <p:extLst>
      <p:ext uri="{BB962C8B-B14F-4D97-AF65-F5344CB8AC3E}">
        <p14:creationId xmlns:p14="http://schemas.microsoft.com/office/powerpoint/2010/main" val="3636128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12</a:t>
            </a:fld>
            <a:endParaRPr lang="en-IN" dirty="0"/>
          </a:p>
        </p:txBody>
      </p:sp>
    </p:spTree>
    <p:extLst>
      <p:ext uri="{BB962C8B-B14F-4D97-AF65-F5344CB8AC3E}">
        <p14:creationId xmlns:p14="http://schemas.microsoft.com/office/powerpoint/2010/main" val="3201214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13</a:t>
            </a:fld>
            <a:endParaRPr lang="en-IN" dirty="0"/>
          </a:p>
        </p:txBody>
      </p:sp>
    </p:spTree>
    <p:extLst>
      <p:ext uri="{BB962C8B-B14F-4D97-AF65-F5344CB8AC3E}">
        <p14:creationId xmlns:p14="http://schemas.microsoft.com/office/powerpoint/2010/main" val="2528112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14</a:t>
            </a:fld>
            <a:endParaRPr lang="en-IN" dirty="0"/>
          </a:p>
        </p:txBody>
      </p:sp>
    </p:spTree>
    <p:extLst>
      <p:ext uri="{BB962C8B-B14F-4D97-AF65-F5344CB8AC3E}">
        <p14:creationId xmlns:p14="http://schemas.microsoft.com/office/powerpoint/2010/main" val="489760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15</a:t>
            </a:fld>
            <a:endParaRPr lang="en-IN" dirty="0"/>
          </a:p>
        </p:txBody>
      </p:sp>
    </p:spTree>
    <p:extLst>
      <p:ext uri="{BB962C8B-B14F-4D97-AF65-F5344CB8AC3E}">
        <p14:creationId xmlns:p14="http://schemas.microsoft.com/office/powerpoint/2010/main" val="2865321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16</a:t>
            </a:fld>
            <a:endParaRPr lang="en-IN" dirty="0"/>
          </a:p>
        </p:txBody>
      </p:sp>
    </p:spTree>
    <p:extLst>
      <p:ext uri="{BB962C8B-B14F-4D97-AF65-F5344CB8AC3E}">
        <p14:creationId xmlns:p14="http://schemas.microsoft.com/office/powerpoint/2010/main" val="62943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17</a:t>
            </a:fld>
            <a:endParaRPr lang="en-IN" dirty="0"/>
          </a:p>
        </p:txBody>
      </p:sp>
    </p:spTree>
    <p:extLst>
      <p:ext uri="{BB962C8B-B14F-4D97-AF65-F5344CB8AC3E}">
        <p14:creationId xmlns:p14="http://schemas.microsoft.com/office/powerpoint/2010/main" val="3538703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18</a:t>
            </a:fld>
            <a:endParaRPr lang="en-IN" dirty="0"/>
          </a:p>
        </p:txBody>
      </p:sp>
    </p:spTree>
    <p:extLst>
      <p:ext uri="{BB962C8B-B14F-4D97-AF65-F5344CB8AC3E}">
        <p14:creationId xmlns:p14="http://schemas.microsoft.com/office/powerpoint/2010/main" val="4262209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19</a:t>
            </a:fld>
            <a:endParaRPr lang="en-IN" dirty="0"/>
          </a:p>
        </p:txBody>
      </p:sp>
    </p:spTree>
    <p:extLst>
      <p:ext uri="{BB962C8B-B14F-4D97-AF65-F5344CB8AC3E}">
        <p14:creationId xmlns:p14="http://schemas.microsoft.com/office/powerpoint/2010/main" val="2914833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a:t>
            </a:fld>
            <a:endParaRPr lang="en-IN" dirty="0"/>
          </a:p>
        </p:txBody>
      </p:sp>
    </p:spTree>
    <p:extLst>
      <p:ext uri="{BB962C8B-B14F-4D97-AF65-F5344CB8AC3E}">
        <p14:creationId xmlns:p14="http://schemas.microsoft.com/office/powerpoint/2010/main" val="38672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20</a:t>
            </a:fld>
            <a:endParaRPr lang="en-IN" dirty="0"/>
          </a:p>
        </p:txBody>
      </p:sp>
    </p:spTree>
    <p:extLst>
      <p:ext uri="{BB962C8B-B14F-4D97-AF65-F5344CB8AC3E}">
        <p14:creationId xmlns:p14="http://schemas.microsoft.com/office/powerpoint/2010/main" val="3842714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21</a:t>
            </a:fld>
            <a:endParaRPr lang="en-IN" dirty="0"/>
          </a:p>
        </p:txBody>
      </p:sp>
    </p:spTree>
    <p:extLst>
      <p:ext uri="{BB962C8B-B14F-4D97-AF65-F5344CB8AC3E}">
        <p14:creationId xmlns:p14="http://schemas.microsoft.com/office/powerpoint/2010/main" val="995025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22</a:t>
            </a:fld>
            <a:endParaRPr lang="en-IN" dirty="0"/>
          </a:p>
        </p:txBody>
      </p:sp>
    </p:spTree>
    <p:extLst>
      <p:ext uri="{BB962C8B-B14F-4D97-AF65-F5344CB8AC3E}">
        <p14:creationId xmlns:p14="http://schemas.microsoft.com/office/powerpoint/2010/main" val="364151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23</a:t>
            </a:fld>
            <a:endParaRPr lang="en-IN" dirty="0"/>
          </a:p>
        </p:txBody>
      </p:sp>
    </p:spTree>
    <p:extLst>
      <p:ext uri="{BB962C8B-B14F-4D97-AF65-F5344CB8AC3E}">
        <p14:creationId xmlns:p14="http://schemas.microsoft.com/office/powerpoint/2010/main" val="992572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24</a:t>
            </a:fld>
            <a:endParaRPr lang="en-IN" dirty="0"/>
          </a:p>
        </p:txBody>
      </p:sp>
    </p:spTree>
    <p:extLst>
      <p:ext uri="{BB962C8B-B14F-4D97-AF65-F5344CB8AC3E}">
        <p14:creationId xmlns:p14="http://schemas.microsoft.com/office/powerpoint/2010/main" val="2162004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25</a:t>
            </a:fld>
            <a:endParaRPr lang="en-IN" dirty="0"/>
          </a:p>
        </p:txBody>
      </p:sp>
    </p:spTree>
    <p:extLst>
      <p:ext uri="{BB962C8B-B14F-4D97-AF65-F5344CB8AC3E}">
        <p14:creationId xmlns:p14="http://schemas.microsoft.com/office/powerpoint/2010/main" val="3816749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26</a:t>
            </a:fld>
            <a:endParaRPr lang="en-IN" dirty="0"/>
          </a:p>
        </p:txBody>
      </p:sp>
    </p:spTree>
    <p:extLst>
      <p:ext uri="{BB962C8B-B14F-4D97-AF65-F5344CB8AC3E}">
        <p14:creationId xmlns:p14="http://schemas.microsoft.com/office/powerpoint/2010/main" val="2451456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27</a:t>
            </a:fld>
            <a:endParaRPr lang="en-IN" dirty="0"/>
          </a:p>
        </p:txBody>
      </p:sp>
    </p:spTree>
    <p:extLst>
      <p:ext uri="{BB962C8B-B14F-4D97-AF65-F5344CB8AC3E}">
        <p14:creationId xmlns:p14="http://schemas.microsoft.com/office/powerpoint/2010/main" val="946058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28</a:t>
            </a:fld>
            <a:endParaRPr lang="en-IN" dirty="0"/>
          </a:p>
        </p:txBody>
      </p:sp>
    </p:spTree>
    <p:extLst>
      <p:ext uri="{BB962C8B-B14F-4D97-AF65-F5344CB8AC3E}">
        <p14:creationId xmlns:p14="http://schemas.microsoft.com/office/powerpoint/2010/main" val="1058133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3</a:t>
            </a:fld>
            <a:endParaRPr lang="en-IN" dirty="0"/>
          </a:p>
        </p:txBody>
      </p:sp>
    </p:spTree>
    <p:extLst>
      <p:ext uri="{BB962C8B-B14F-4D97-AF65-F5344CB8AC3E}">
        <p14:creationId xmlns:p14="http://schemas.microsoft.com/office/powerpoint/2010/main" val="36851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4</a:t>
            </a:fld>
            <a:endParaRPr lang="en-IN" dirty="0"/>
          </a:p>
        </p:txBody>
      </p:sp>
    </p:spTree>
    <p:extLst>
      <p:ext uri="{BB962C8B-B14F-4D97-AF65-F5344CB8AC3E}">
        <p14:creationId xmlns:p14="http://schemas.microsoft.com/office/powerpoint/2010/main" val="3389073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5</a:t>
            </a:fld>
            <a:endParaRPr lang="en-IN" dirty="0"/>
          </a:p>
        </p:txBody>
      </p:sp>
    </p:spTree>
    <p:extLst>
      <p:ext uri="{BB962C8B-B14F-4D97-AF65-F5344CB8AC3E}">
        <p14:creationId xmlns:p14="http://schemas.microsoft.com/office/powerpoint/2010/main" val="3654080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6</a:t>
            </a:fld>
            <a:endParaRPr lang="en-IN" dirty="0"/>
          </a:p>
        </p:txBody>
      </p:sp>
    </p:spTree>
    <p:extLst>
      <p:ext uri="{BB962C8B-B14F-4D97-AF65-F5344CB8AC3E}">
        <p14:creationId xmlns:p14="http://schemas.microsoft.com/office/powerpoint/2010/main" val="248053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7</a:t>
            </a:fld>
            <a:endParaRPr lang="en-IN" dirty="0"/>
          </a:p>
        </p:txBody>
      </p:sp>
    </p:spTree>
    <p:extLst>
      <p:ext uri="{BB962C8B-B14F-4D97-AF65-F5344CB8AC3E}">
        <p14:creationId xmlns:p14="http://schemas.microsoft.com/office/powerpoint/2010/main" val="416605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8</a:t>
            </a:fld>
            <a:endParaRPr lang="en-IN" dirty="0"/>
          </a:p>
        </p:txBody>
      </p:sp>
    </p:spTree>
    <p:extLst>
      <p:ext uri="{BB962C8B-B14F-4D97-AF65-F5344CB8AC3E}">
        <p14:creationId xmlns:p14="http://schemas.microsoft.com/office/powerpoint/2010/main" val="62450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9</a:t>
            </a:fld>
            <a:endParaRPr lang="en-IN" dirty="0"/>
          </a:p>
        </p:txBody>
      </p:sp>
    </p:spTree>
    <p:extLst>
      <p:ext uri="{BB962C8B-B14F-4D97-AF65-F5344CB8AC3E}">
        <p14:creationId xmlns:p14="http://schemas.microsoft.com/office/powerpoint/2010/main" val="3966314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solidFill>
            <a:srgbClr val="0070C0"/>
          </a:solidFill>
        </p:spPr>
        <p:txBody>
          <a:bodyPr/>
          <a:lstStyle/>
          <a:p>
            <a:fld id="{9A9D13A5-C82C-4BA9-B35E-E2AF14E0E71D}" type="datetime1">
              <a:rPr lang="en-US" smtClean="0"/>
              <a:t>4/27/2022</a:t>
            </a:fld>
            <a:endParaRPr lang="en-US" dirty="0"/>
          </a:p>
        </p:txBody>
      </p:sp>
      <p:sp>
        <p:nvSpPr>
          <p:cNvPr id="5" name="Footer Placeholder 4"/>
          <p:cNvSpPr>
            <a:spLocks noGrp="1"/>
          </p:cNvSpPr>
          <p:nvPr>
            <p:ph type="ftr" sz="quarter" idx="11"/>
          </p:nvPr>
        </p:nvSpPr>
        <p:spPr>
          <a:solidFill>
            <a:srgbClr val="0070C0"/>
          </a:solidFill>
        </p:spPr>
        <p:txBody>
          <a:bodyPr/>
          <a:lstStyle/>
          <a:p>
            <a:r>
              <a:rPr lang="en-US" dirty="0"/>
              <a:t>School of Computing, Computer Science Department</a:t>
            </a:r>
          </a:p>
        </p:txBody>
      </p:sp>
      <p:sp>
        <p:nvSpPr>
          <p:cNvPr id="6" name="Slide Number Placeholder 5"/>
          <p:cNvSpPr>
            <a:spLocks noGrp="1"/>
          </p:cNvSpPr>
          <p:nvPr>
            <p:ph type="sldNum" sz="quarter" idx="12"/>
          </p:nvPr>
        </p:nvSpPr>
        <p:spPr>
          <a:solidFill>
            <a:srgbClr val="0070C0"/>
          </a:solidFill>
        </p:spPr>
        <p:txBody>
          <a:bodyPr/>
          <a:lstStyle/>
          <a:p>
            <a:fld id="{50C91C40-65BD-436B-B794-CF89343271E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B69BC-10E9-418A-B71B-3C135B50B181}" type="datetime1">
              <a:rPr lang="en-US" smtClean="0"/>
              <a:t>4/27/2022</a:t>
            </a:fld>
            <a:endParaRPr lang="en-US" dirty="0"/>
          </a:p>
        </p:txBody>
      </p:sp>
      <p:sp>
        <p:nvSpPr>
          <p:cNvPr id="5" name="Footer Placeholder 4"/>
          <p:cNvSpPr>
            <a:spLocks noGrp="1"/>
          </p:cNvSpPr>
          <p:nvPr>
            <p:ph type="ftr" sz="quarter" idx="11"/>
          </p:nvPr>
        </p:nvSpPr>
        <p:spPr/>
        <p:txBody>
          <a:bodyPr/>
          <a:lstStyle/>
          <a:p>
            <a:r>
              <a:rPr lang="en-US" dirty="0"/>
              <a:t>School of Computing, Computer Science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19A93-5146-4CAF-B875-80927F38529C}" type="datetime1">
              <a:rPr lang="en-US" smtClean="0"/>
              <a:t>4/27/2022</a:t>
            </a:fld>
            <a:endParaRPr lang="en-US" dirty="0"/>
          </a:p>
        </p:txBody>
      </p:sp>
      <p:sp>
        <p:nvSpPr>
          <p:cNvPr id="5" name="Footer Placeholder 4"/>
          <p:cNvSpPr>
            <a:spLocks noGrp="1"/>
          </p:cNvSpPr>
          <p:nvPr>
            <p:ph type="ftr" sz="quarter" idx="11"/>
          </p:nvPr>
        </p:nvSpPr>
        <p:spPr/>
        <p:txBody>
          <a:bodyPr/>
          <a:lstStyle/>
          <a:p>
            <a:r>
              <a:rPr lang="en-US" dirty="0"/>
              <a:t>School of Computing, Computer Science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85F26-0DAC-4E05-9361-50256BE39014}" type="datetime1">
              <a:rPr lang="en-US" smtClean="0"/>
              <a:t>4/27/2022</a:t>
            </a:fld>
            <a:endParaRPr lang="en-US" dirty="0"/>
          </a:p>
        </p:txBody>
      </p:sp>
      <p:sp>
        <p:nvSpPr>
          <p:cNvPr id="5" name="Footer Placeholder 4"/>
          <p:cNvSpPr>
            <a:spLocks noGrp="1"/>
          </p:cNvSpPr>
          <p:nvPr>
            <p:ph type="ftr" sz="quarter" idx="11"/>
          </p:nvPr>
        </p:nvSpPr>
        <p:spPr/>
        <p:txBody>
          <a:bodyPr/>
          <a:lstStyle/>
          <a:p>
            <a:r>
              <a:rPr lang="en-US" dirty="0"/>
              <a:t>School of Computing, Computer Science and engineering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83F13-C9EE-49C9-84B8-496BE361B0D8}" type="datetime1">
              <a:rPr lang="en-US" smtClean="0"/>
              <a:t>4/27/2022</a:t>
            </a:fld>
            <a:endParaRPr lang="en-US" dirty="0"/>
          </a:p>
        </p:txBody>
      </p:sp>
      <p:sp>
        <p:nvSpPr>
          <p:cNvPr id="5" name="Footer Placeholder 4"/>
          <p:cNvSpPr>
            <a:spLocks noGrp="1"/>
          </p:cNvSpPr>
          <p:nvPr>
            <p:ph type="ftr" sz="quarter" idx="11"/>
          </p:nvPr>
        </p:nvSpPr>
        <p:spPr/>
        <p:txBody>
          <a:bodyPr/>
          <a:lstStyle/>
          <a:p>
            <a:r>
              <a:rPr lang="en-US" dirty="0"/>
              <a:t>School of Computing, Computer Science Department</a:t>
            </a:r>
          </a:p>
        </p:txBody>
      </p:sp>
      <p:sp>
        <p:nvSpPr>
          <p:cNvPr id="6" name="Slide Number Placeholder 5"/>
          <p:cNvSpPr>
            <a:spLocks noGrp="1"/>
          </p:cNvSpPr>
          <p:nvPr>
            <p:ph type="sldNum" sz="quarter" idx="12"/>
          </p:nvPr>
        </p:nvSpPr>
        <p:spPr/>
        <p:txBody>
          <a:bodyPr/>
          <a:lstStyle/>
          <a:p>
            <a:fld id="{50C91C40-65BD-436B-B794-CF89343271E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92C8B1-DA68-4CF4-89C7-BEC98BE78D24}" type="datetime1">
              <a:rPr lang="en-US" smtClean="0"/>
              <a:t>4/27/2022</a:t>
            </a:fld>
            <a:endParaRPr lang="en-US" dirty="0"/>
          </a:p>
        </p:txBody>
      </p:sp>
      <p:sp>
        <p:nvSpPr>
          <p:cNvPr id="6" name="Footer Placeholder 5"/>
          <p:cNvSpPr>
            <a:spLocks noGrp="1"/>
          </p:cNvSpPr>
          <p:nvPr>
            <p:ph type="ftr" sz="quarter" idx="11"/>
          </p:nvPr>
        </p:nvSpPr>
        <p:spPr/>
        <p:txBody>
          <a:bodyPr/>
          <a:lstStyle/>
          <a:p>
            <a:r>
              <a:rPr lang="en-US" dirty="0"/>
              <a:t>School of Computing, Computer Science Department</a:t>
            </a:r>
          </a:p>
        </p:txBody>
      </p:sp>
      <p:sp>
        <p:nvSpPr>
          <p:cNvPr id="7" name="Slide Number Placeholder 6"/>
          <p:cNvSpPr>
            <a:spLocks noGrp="1"/>
          </p:cNvSpPr>
          <p:nvPr>
            <p:ph type="sldNum" sz="quarter" idx="12"/>
          </p:nvPr>
        </p:nvSpPr>
        <p:spPr/>
        <p:txBody>
          <a:bodyPr/>
          <a:lstStyle/>
          <a:p>
            <a:fld id="{50C91C40-65BD-436B-B794-CF89343271E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C6152C-5AB8-4BDB-8137-C4CA6E4BCC38}" type="datetime1">
              <a:rPr lang="en-US" smtClean="0"/>
              <a:t>4/27/2022</a:t>
            </a:fld>
            <a:endParaRPr lang="en-US" dirty="0"/>
          </a:p>
        </p:txBody>
      </p:sp>
      <p:sp>
        <p:nvSpPr>
          <p:cNvPr id="8" name="Footer Placeholder 7"/>
          <p:cNvSpPr>
            <a:spLocks noGrp="1"/>
          </p:cNvSpPr>
          <p:nvPr>
            <p:ph type="ftr" sz="quarter" idx="11"/>
          </p:nvPr>
        </p:nvSpPr>
        <p:spPr/>
        <p:txBody>
          <a:bodyPr/>
          <a:lstStyle/>
          <a:p>
            <a:r>
              <a:rPr lang="en-US" dirty="0"/>
              <a:t>School of Computing, Computer Science Department</a:t>
            </a:r>
          </a:p>
        </p:txBody>
      </p:sp>
      <p:sp>
        <p:nvSpPr>
          <p:cNvPr id="9" name="Slide Number Placeholder 8"/>
          <p:cNvSpPr>
            <a:spLocks noGrp="1"/>
          </p:cNvSpPr>
          <p:nvPr>
            <p:ph type="sldNum" sz="quarter" idx="12"/>
          </p:nvPr>
        </p:nvSpPr>
        <p:spPr/>
        <p:txBody>
          <a:bodyPr/>
          <a:lstStyle/>
          <a:p>
            <a:fld id="{50C91C40-65BD-436B-B794-CF89343271E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9382D6-1080-40A9-903A-150AE893594A}" type="datetime1">
              <a:rPr lang="en-US" smtClean="0"/>
              <a:t>4/27/2022</a:t>
            </a:fld>
            <a:endParaRPr lang="en-US" dirty="0"/>
          </a:p>
        </p:txBody>
      </p:sp>
      <p:sp>
        <p:nvSpPr>
          <p:cNvPr id="4" name="Footer Placeholder 3"/>
          <p:cNvSpPr>
            <a:spLocks noGrp="1"/>
          </p:cNvSpPr>
          <p:nvPr>
            <p:ph type="ftr" sz="quarter" idx="11"/>
          </p:nvPr>
        </p:nvSpPr>
        <p:spPr/>
        <p:txBody>
          <a:bodyPr/>
          <a:lstStyle/>
          <a:p>
            <a:r>
              <a:rPr lang="en-US" dirty="0"/>
              <a:t>School of Computing, Computer Science Department</a:t>
            </a:r>
          </a:p>
        </p:txBody>
      </p:sp>
      <p:sp>
        <p:nvSpPr>
          <p:cNvPr id="5" name="Slide Number Placeholder 4"/>
          <p:cNvSpPr>
            <a:spLocks noGrp="1"/>
          </p:cNvSpPr>
          <p:nvPr>
            <p:ph type="sldNum" sz="quarter" idx="12"/>
          </p:nvPr>
        </p:nvSpPr>
        <p:spPr/>
        <p:txBody>
          <a:bodyPr/>
          <a:lstStyle/>
          <a:p>
            <a:fld id="{50C91C40-65BD-436B-B794-CF89343271E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2C68AE-986F-4976-8E21-757BFE6D983D}" type="datetime1">
              <a:rPr lang="en-US" smtClean="0"/>
              <a:t>4/27/2022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School of Computing, Computer Science Department</a:t>
            </a:r>
          </a:p>
        </p:txBody>
      </p:sp>
      <p:sp>
        <p:nvSpPr>
          <p:cNvPr id="9" name="Slide Number Placeholder 8"/>
          <p:cNvSpPr>
            <a:spLocks noGrp="1"/>
          </p:cNvSpPr>
          <p:nvPr>
            <p:ph type="sldNum" sz="quarter" idx="12"/>
          </p:nvPr>
        </p:nvSpPr>
        <p:spPr/>
        <p:txBody>
          <a:bodyPr/>
          <a:lstStyle/>
          <a:p>
            <a:fld id="{50C91C40-65BD-436B-B794-CF89343271E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DBB7ED-C870-488B-8863-99C30BDA083F}" type="datetime1">
              <a:rPr lang="en-US" smtClean="0"/>
              <a:t>4/27/2022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School of Computing, Computer Science Department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C91C40-65BD-436B-B794-CF89343271E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B0032-2A61-413C-91BA-202F0CAECC31}" type="datetime1">
              <a:rPr lang="en-US" smtClean="0"/>
              <a:t>4/27/2022</a:t>
            </a:fld>
            <a:endParaRPr lang="en-US" dirty="0"/>
          </a:p>
        </p:txBody>
      </p:sp>
      <p:sp>
        <p:nvSpPr>
          <p:cNvPr id="6" name="Footer Placeholder 5"/>
          <p:cNvSpPr>
            <a:spLocks noGrp="1"/>
          </p:cNvSpPr>
          <p:nvPr>
            <p:ph type="ftr" sz="quarter" idx="11"/>
          </p:nvPr>
        </p:nvSpPr>
        <p:spPr/>
        <p:txBody>
          <a:bodyPr/>
          <a:lstStyle/>
          <a:p>
            <a:r>
              <a:rPr lang="en-US" dirty="0"/>
              <a:t>School of Computing, Computer Science Department</a:t>
            </a:r>
          </a:p>
        </p:txBody>
      </p:sp>
      <p:sp>
        <p:nvSpPr>
          <p:cNvPr id="7" name="Slide Number Placeholder 6"/>
          <p:cNvSpPr>
            <a:spLocks noGrp="1"/>
          </p:cNvSpPr>
          <p:nvPr>
            <p:ph type="sldNum" sz="quarter" idx="12"/>
          </p:nvPr>
        </p:nvSpPr>
        <p:spPr/>
        <p:txBody>
          <a:bodyPr/>
          <a:lstStyle/>
          <a:p>
            <a:fld id="{50C91C40-65BD-436B-B794-CF89343271E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224CFC9-CFC5-455C-AB0B-002F36F29354}" type="datetime1">
              <a:rPr lang="en-US" smtClean="0"/>
              <a:t>4/27/2022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School of Computing, Computer Science and Engineering  Department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C91C40-65BD-436B-B794-CF89343271E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3484710027"/>
              </p:ext>
            </p:extLst>
          </p:nvPr>
        </p:nvGraphicFramePr>
        <p:xfrm>
          <a:off x="582930" y="2852108"/>
          <a:ext cx="10721340" cy="2852338"/>
        </p:xfrm>
        <a:graphic>
          <a:graphicData uri="http://schemas.openxmlformats.org/drawingml/2006/table">
            <a:tbl>
              <a:tblPr/>
              <a:tblGrid>
                <a:gridCol w="985715">
                  <a:extLst>
                    <a:ext uri="{9D8B030D-6E8A-4147-A177-3AD203B41FA5}">
                      <a16:colId xmlns:a16="http://schemas.microsoft.com/office/drawing/2014/main" val="20000"/>
                    </a:ext>
                  </a:extLst>
                </a:gridCol>
                <a:gridCol w="2753573">
                  <a:extLst>
                    <a:ext uri="{9D8B030D-6E8A-4147-A177-3AD203B41FA5}">
                      <a16:colId xmlns:a16="http://schemas.microsoft.com/office/drawing/2014/main" val="20001"/>
                    </a:ext>
                  </a:extLst>
                </a:gridCol>
                <a:gridCol w="6982052">
                  <a:extLst>
                    <a:ext uri="{9D8B030D-6E8A-4147-A177-3AD203B41FA5}">
                      <a16:colId xmlns:a16="http://schemas.microsoft.com/office/drawing/2014/main" val="20002"/>
                    </a:ext>
                  </a:extLst>
                </a:gridCol>
              </a:tblGrid>
              <a:tr h="378139">
                <a:tc>
                  <a:txBody>
                    <a:bodyPr/>
                    <a:lstStyle/>
                    <a:p>
                      <a:pPr algn="ctr">
                        <a:lnSpc>
                          <a:spcPct val="115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S.No.</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Register Number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Name of the Student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4409">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U18CS502</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THIRULOKESH 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0341">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U18CS709</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DIVAGAR P</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0341">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U18CN257</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INBA ELAVARASAN R V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30341">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U18CS504</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SURYA K 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Rectangle 20"/>
          <p:cNvSpPr/>
          <p:nvPr/>
        </p:nvSpPr>
        <p:spPr>
          <a:xfrm>
            <a:off x="1267042" y="5840356"/>
            <a:ext cx="4497963"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GUIDED BY: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 ANURANJANI</a:t>
            </a:r>
            <a:r>
              <a:rPr lang="en-IN" sz="24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F7111CB-2276-4576-B38E-2A98C4152E1F}"/>
              </a:ext>
            </a:extLst>
          </p:cNvPr>
          <p:cNvSpPr txBox="1"/>
          <p:nvPr/>
        </p:nvSpPr>
        <p:spPr>
          <a:xfrm>
            <a:off x="576817" y="501708"/>
            <a:ext cx="10721340" cy="2292935"/>
          </a:xfrm>
          <a:prstGeom prst="rect">
            <a:avLst/>
          </a:prstGeom>
          <a:noFill/>
        </p:spPr>
        <p:txBody>
          <a:bodyPr wrap="square">
            <a:spAutoFit/>
          </a:bodyPr>
          <a:lstStyle/>
          <a:p>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BATCH NO</a:t>
            </a: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zh-CN" sz="2400" dirty="0">
                <a:latin typeface="Times New Roman" panose="02020603050405020304" pitchFamily="18" charset="0"/>
                <a:ea typeface="Calibri" panose="020F0502020204030204" pitchFamily="34" charset="0"/>
                <a:cs typeface="Times New Roman" panose="02020603050405020304" pitchFamily="18" charset="0"/>
              </a:rPr>
              <a:t>K8</a:t>
            </a:r>
            <a:r>
              <a:rPr kumimoji="0" lang="en-US" altLang="zh-CN" sz="24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ea typeface="Calibri" panose="020F0502020204030204" pitchFamily="34" charset="0"/>
                <a:cs typeface="Times New Roman" panose="02020603050405020304" pitchFamily="18" charset="0"/>
              </a:rPr>
              <a:t>DOMAIN:</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CLOUD COMPUTING </a:t>
            </a:r>
            <a:br>
              <a:rPr lang="en-IN" sz="2400" b="1" dirty="0">
                <a:latin typeface="Times New Roman" panose="02020603050405020304" pitchFamily="18" charset="0"/>
                <a:ea typeface="Calibri" panose="020F0502020204030204" pitchFamily="34" charset="0"/>
                <a:cs typeface="Times New Roman" panose="02020603050405020304" pitchFamily="18" charset="0"/>
              </a:rPr>
            </a:br>
            <a:r>
              <a:rPr lang="en-IN" sz="2400" b="1" dirty="0">
                <a:latin typeface="Times New Roman" panose="02020603050405020304" pitchFamily="18" charset="0"/>
                <a:ea typeface="Calibri" panose="020F0502020204030204" pitchFamily="34" charset="0"/>
                <a:cs typeface="Times New Roman" panose="02020603050405020304" pitchFamily="18" charset="0"/>
              </a:rPr>
              <a:t>PROJECT TITLE :</a:t>
            </a:r>
            <a:r>
              <a:rPr lang="en-IN" sz="2300" dirty="0">
                <a:effectLst/>
                <a:latin typeface="Times New Roman" panose="02020603050405020304" pitchFamily="18" charset="0"/>
                <a:ea typeface="Calibri" panose="020F0502020204030204" pitchFamily="34" charset="0"/>
                <a:cs typeface="Times New Roman" panose="02020603050405020304" pitchFamily="18" charset="0"/>
              </a:rPr>
              <a:t>CLOUD COMPUTING SECURITY CHALLENGES, THREATS AND VULNERABILITIES</a:t>
            </a:r>
          </a:p>
          <a:p>
            <a:endPar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TYPE AND RELEVANCE OF PROJECT: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10</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9" name="TextBox 8">
            <a:extLst>
              <a:ext uri="{FF2B5EF4-FFF2-40B4-BE49-F238E27FC236}">
                <a16:creationId xmlns:a16="http://schemas.microsoft.com/office/drawing/2014/main" id="{34A317A2-EDE7-45FA-8578-7FD43A7940D7}"/>
              </a:ext>
            </a:extLst>
          </p:cNvPr>
          <p:cNvSpPr txBox="1"/>
          <p:nvPr/>
        </p:nvSpPr>
        <p:spPr>
          <a:xfrm>
            <a:off x="423301" y="261916"/>
            <a:ext cx="6094070" cy="584775"/>
          </a:xfrm>
          <a:prstGeom prst="rect">
            <a:avLst/>
          </a:prstGeom>
          <a:noFill/>
        </p:spPr>
        <p:txBody>
          <a:bodyPr wrap="square">
            <a:sp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Proposed System: </a:t>
            </a:r>
            <a:endParaRPr lang="en-IN" sz="32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0D80E58-D799-4C92-9DEC-EAE19A7787F5}"/>
              </a:ext>
            </a:extLst>
          </p:cNvPr>
          <p:cNvSpPr txBox="1"/>
          <p:nvPr/>
        </p:nvSpPr>
        <p:spPr>
          <a:xfrm>
            <a:off x="863892" y="846691"/>
            <a:ext cx="10783045" cy="4734951"/>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                We propose a secure data sharing scheme, which can achieve secure key distribution and data sharing for dynamic group. We provide a secure way for key distribution without any secure communication channels. The users can securely obtain their private keys from group manager without any Certificate Authorities due to the verification for the public key of the user. Our scheme can achieve fine-grained access control, with the help of the group user list, any user in the group can use the source in the cloud and revoked users cannot access the cloud again after they are revoked. We propose a secure data sharing scheme which can be protected from collusion attack. The revoked users can not be able to get the original data files once they are revoked even if they conspire with the untrusted cloud. Our </a:t>
            </a:r>
            <a:r>
              <a:rPr lang="en-IN" sz="1900" dirty="0">
                <a:latin typeface="Times New Roman" panose="02020603050405020304" pitchFamily="18" charset="0"/>
                <a:cs typeface="Times New Roman" panose="02020603050405020304" pitchFamily="18" charset="0"/>
              </a:rPr>
              <a:t>scheme</a:t>
            </a:r>
            <a:r>
              <a:rPr lang="en-IN" dirty="0">
                <a:latin typeface="Times New Roman" panose="02020603050405020304" pitchFamily="18" charset="0"/>
                <a:cs typeface="Times New Roman" panose="02020603050405020304" pitchFamily="18" charset="0"/>
              </a:rPr>
              <a:t> can achieve secure user revocation with the help of polynomial function. Our scheme is able to support dynamic groups efficiently, when a new user joins in the group or a user is revoked from the group, the private keys of the other users do not need to be recomputed and updated. We provide security analysis to prove the security of our scheme</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818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11</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9" name="TextBox 8">
            <a:extLst>
              <a:ext uri="{FF2B5EF4-FFF2-40B4-BE49-F238E27FC236}">
                <a16:creationId xmlns:a16="http://schemas.microsoft.com/office/drawing/2014/main" id="{87460005-1D3F-446C-9072-1427B1811B6C}"/>
              </a:ext>
            </a:extLst>
          </p:cNvPr>
          <p:cNvSpPr txBox="1"/>
          <p:nvPr/>
        </p:nvSpPr>
        <p:spPr>
          <a:xfrm>
            <a:off x="351692" y="232839"/>
            <a:ext cx="2940148" cy="584775"/>
          </a:xfrm>
          <a:prstGeom prst="rect">
            <a:avLst/>
          </a:prstGeom>
          <a:noFill/>
        </p:spPr>
        <p:txBody>
          <a:bodyPr wrap="square">
            <a:sp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Applications</a:t>
            </a:r>
          </a:p>
        </p:txBody>
      </p:sp>
      <p:sp>
        <p:nvSpPr>
          <p:cNvPr id="10" name="TextBox 9">
            <a:extLst>
              <a:ext uri="{FF2B5EF4-FFF2-40B4-BE49-F238E27FC236}">
                <a16:creationId xmlns:a16="http://schemas.microsoft.com/office/drawing/2014/main" id="{B9D6DC2F-4477-46E2-AE9C-8B7AE02B6B76}"/>
              </a:ext>
            </a:extLst>
          </p:cNvPr>
          <p:cNvSpPr txBox="1"/>
          <p:nvPr/>
        </p:nvSpPr>
        <p:spPr>
          <a:xfrm>
            <a:off x="831752" y="1039930"/>
            <a:ext cx="8792308" cy="461665"/>
          </a:xfrm>
          <a:prstGeom prst="rect">
            <a:avLst/>
          </a:prstGeom>
          <a:noFill/>
        </p:spPr>
        <p:txBody>
          <a:bodyPr wrap="square">
            <a:spAutoFit/>
          </a:bodyPr>
          <a:lstStyle/>
          <a:p>
            <a:pPr marL="342900" indent="-3429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HARDWARE REQUIREMENTS</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F595CE6-0340-4EF3-B293-89CB83EF5EC2}"/>
              </a:ext>
            </a:extLst>
          </p:cNvPr>
          <p:cNvSpPr txBox="1"/>
          <p:nvPr/>
        </p:nvSpPr>
        <p:spPr>
          <a:xfrm>
            <a:off x="1396305" y="1569818"/>
            <a:ext cx="7325360" cy="1477328"/>
          </a:xfrm>
          <a:prstGeom prst="rect">
            <a:avLst/>
          </a:prstGeom>
          <a:noFill/>
        </p:spPr>
        <p:txBody>
          <a:bodyPr wrap="square">
            <a:spAutoFit/>
          </a:bodyPr>
          <a:lstStyle/>
          <a:p>
            <a:pPr marL="285750" lvl="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System       - Pentium-IV</a:t>
            </a:r>
          </a:p>
          <a:p>
            <a:pPr marL="285750" lvl="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Speed         -  2.4GHZ</a:t>
            </a:r>
          </a:p>
          <a:p>
            <a:pPr marL="285750" lvl="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Hard disk  -  40GB</a:t>
            </a:r>
          </a:p>
          <a:p>
            <a:pPr marL="285750" lvl="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Monitor     -  15VGA colour</a:t>
            </a:r>
          </a:p>
          <a:p>
            <a:pPr marL="285750" lvl="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RAM          -  512MB</a:t>
            </a:r>
          </a:p>
        </p:txBody>
      </p:sp>
      <p:sp>
        <p:nvSpPr>
          <p:cNvPr id="14" name="TextBox 13">
            <a:extLst>
              <a:ext uri="{FF2B5EF4-FFF2-40B4-BE49-F238E27FC236}">
                <a16:creationId xmlns:a16="http://schemas.microsoft.com/office/drawing/2014/main" id="{C1B7F59F-70C2-4B04-8D57-C18A12323574}"/>
              </a:ext>
            </a:extLst>
          </p:cNvPr>
          <p:cNvSpPr txBox="1"/>
          <p:nvPr/>
        </p:nvSpPr>
        <p:spPr>
          <a:xfrm rot="10800000" flipV="1">
            <a:off x="831752" y="3195328"/>
            <a:ext cx="8792308" cy="461665"/>
          </a:xfrm>
          <a:prstGeom prst="rect">
            <a:avLst/>
          </a:prstGeom>
          <a:noFill/>
        </p:spPr>
        <p:txBody>
          <a:bodyPr wrap="square">
            <a:spAutoFit/>
          </a:bodyPr>
          <a:lstStyle/>
          <a:p>
            <a:pPr marL="342900" lvl="0" indent="-3429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SOFTWARE</a:t>
            </a:r>
            <a:r>
              <a:rPr lang="en-IN" sz="18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REQUIREMENTS</a:t>
            </a:r>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904D397-9309-4F5C-9F5F-FDB8E942D260}"/>
              </a:ext>
            </a:extLst>
          </p:cNvPr>
          <p:cNvSpPr txBox="1"/>
          <p:nvPr/>
        </p:nvSpPr>
        <p:spPr>
          <a:xfrm>
            <a:off x="1396305" y="3750016"/>
            <a:ext cx="6094070" cy="1323439"/>
          </a:xfrm>
          <a:prstGeom prst="rect">
            <a:avLst/>
          </a:prstGeom>
          <a:noFill/>
        </p:spPr>
        <p:txBody>
          <a:bodyPr wrap="square">
            <a:spAutoFit/>
          </a:bodyPr>
          <a:lstStyle/>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    Windows XP</a:t>
            </a: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Coding language      -     Java</a:t>
            </a: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IDE                          -     Net beans</a:t>
            </a: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Database  		   -    MYSQL</a:t>
            </a:r>
          </a:p>
        </p:txBody>
      </p:sp>
    </p:spTree>
    <p:extLst>
      <p:ext uri="{BB962C8B-B14F-4D97-AF65-F5344CB8AC3E}">
        <p14:creationId xmlns:p14="http://schemas.microsoft.com/office/powerpoint/2010/main" val="1923256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12</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4" name="TextBox 13">
            <a:extLst>
              <a:ext uri="{FF2B5EF4-FFF2-40B4-BE49-F238E27FC236}">
                <a16:creationId xmlns:a16="http://schemas.microsoft.com/office/drawing/2014/main" id="{C1B7F59F-70C2-4B04-8D57-C18A12323574}"/>
              </a:ext>
            </a:extLst>
          </p:cNvPr>
          <p:cNvSpPr txBox="1"/>
          <p:nvPr/>
        </p:nvSpPr>
        <p:spPr>
          <a:xfrm rot="10800000" flipV="1">
            <a:off x="351692" y="199908"/>
            <a:ext cx="8792308" cy="646331"/>
          </a:xfrm>
          <a:prstGeom prst="rect">
            <a:avLst/>
          </a:prstGeom>
          <a:noFill/>
        </p:spPr>
        <p:txBody>
          <a:bodyPr wrap="square">
            <a:spAutoFit/>
          </a:bodyPr>
          <a:lstStyle/>
          <a:p>
            <a:pPr marL="0" lvl="0" indent="0">
              <a:buNone/>
            </a:pPr>
            <a:r>
              <a:rPr lang="en-US" sz="3600" b="1" dirty="0">
                <a:latin typeface="Times New Roman" panose="02020603050405020304" pitchFamily="18" charset="0"/>
                <a:cs typeface="Times New Roman" panose="02020603050405020304" pitchFamily="18" charset="0"/>
              </a:rPr>
              <a:t>Implementation</a:t>
            </a:r>
            <a:endParaRPr lang="en-IN" sz="2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62D1672-A5C7-4B41-A3F3-1ABC75299297}"/>
              </a:ext>
            </a:extLst>
          </p:cNvPr>
          <p:cNvSpPr txBox="1"/>
          <p:nvPr/>
        </p:nvSpPr>
        <p:spPr>
          <a:xfrm>
            <a:off x="3543300" y="2034540"/>
            <a:ext cx="184731" cy="369332"/>
          </a:xfrm>
          <a:prstGeom prst="rect">
            <a:avLst/>
          </a:prstGeom>
          <a:noFill/>
        </p:spPr>
        <p:txBody>
          <a:bodyPr wrap="none" rtlCol="0">
            <a:spAutoFit/>
          </a:bodyPr>
          <a:lstStyle/>
          <a:p>
            <a:endParaRPr lang="en-IN" dirty="0"/>
          </a:p>
        </p:txBody>
      </p:sp>
      <p:sp>
        <p:nvSpPr>
          <p:cNvPr id="3" name="TextBox 2">
            <a:extLst>
              <a:ext uri="{FF2B5EF4-FFF2-40B4-BE49-F238E27FC236}">
                <a16:creationId xmlns:a16="http://schemas.microsoft.com/office/drawing/2014/main" id="{50CD432F-FD5B-44C8-B38F-7B5FBA17A72F}"/>
              </a:ext>
            </a:extLst>
          </p:cNvPr>
          <p:cNvSpPr txBox="1"/>
          <p:nvPr/>
        </p:nvSpPr>
        <p:spPr>
          <a:xfrm>
            <a:off x="1463040" y="1231972"/>
            <a:ext cx="4908138" cy="2246769"/>
          </a:xfrm>
          <a:prstGeom prst="rect">
            <a:avLst/>
          </a:prstGeom>
          <a:noFill/>
        </p:spPr>
        <p:txBody>
          <a:bodyPr wrap="none" rtlCol="0">
            <a:spAutoFit/>
          </a:bodyPr>
          <a:lstStyle/>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METHODOLOGY</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USED TOOLS</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SYSTEM ARCHITECHURE</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MODULES </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SCREENSHOTS</a:t>
            </a:r>
          </a:p>
        </p:txBody>
      </p:sp>
    </p:spTree>
    <p:extLst>
      <p:ext uri="{BB962C8B-B14F-4D97-AF65-F5344CB8AC3E}">
        <p14:creationId xmlns:p14="http://schemas.microsoft.com/office/powerpoint/2010/main" val="116841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13</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90435" y="231114"/>
            <a:ext cx="7787473" cy="3119124"/>
          </a:xfrm>
          <a:prstGeom prst="rect">
            <a:avLst/>
          </a:prstGeom>
          <a:noFill/>
        </p:spPr>
        <p:txBody>
          <a:bodyPr wrap="square" rtlCol="0">
            <a:spAutoFit/>
          </a:bodyPr>
          <a:lstStyle/>
          <a:p>
            <a:pPr>
              <a:lnSpc>
                <a:spcPct val="20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Methodology : </a:t>
            </a:r>
          </a:p>
          <a:p>
            <a:pPr marL="571500" indent="-5715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AES (Advanced Encryption Standard).</a:t>
            </a:r>
          </a:p>
          <a:p>
            <a:pPr marL="571500" indent="-5715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MD5 Algorithm.</a:t>
            </a:r>
          </a:p>
          <a:p>
            <a:pPr marL="571500" indent="-5715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SHA(Secure Hashing Algorithm).</a:t>
            </a:r>
          </a:p>
          <a:p>
            <a:pPr>
              <a:lnSpc>
                <a:spcPct val="200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C363A96-94BC-41C4-A25E-F82D9FF894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3040" y="3507763"/>
            <a:ext cx="1863090" cy="1955326"/>
          </a:xfrm>
          <a:prstGeom prst="rect">
            <a:avLst/>
          </a:prstGeom>
        </p:spPr>
      </p:pic>
      <p:pic>
        <p:nvPicPr>
          <p:cNvPr id="7" name="Picture 6">
            <a:extLst>
              <a:ext uri="{FF2B5EF4-FFF2-40B4-BE49-F238E27FC236}">
                <a16:creationId xmlns:a16="http://schemas.microsoft.com/office/drawing/2014/main" id="{8B48F972-767D-4BE6-A9D8-A5463B72C7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4880" y="3229600"/>
            <a:ext cx="2967712" cy="2354128"/>
          </a:xfrm>
          <a:prstGeom prst="rect">
            <a:avLst/>
          </a:prstGeom>
        </p:spPr>
      </p:pic>
      <p:pic>
        <p:nvPicPr>
          <p:cNvPr id="10" name="Picture 9">
            <a:extLst>
              <a:ext uri="{FF2B5EF4-FFF2-40B4-BE49-F238E27FC236}">
                <a16:creationId xmlns:a16="http://schemas.microsoft.com/office/drawing/2014/main" id="{3F7C9DC1-641B-48BC-BD30-7D50E2DBA8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724" y="3428999"/>
            <a:ext cx="5389639" cy="2303688"/>
          </a:xfrm>
          <a:prstGeom prst="rect">
            <a:avLst/>
          </a:prstGeom>
        </p:spPr>
      </p:pic>
    </p:spTree>
    <p:extLst>
      <p:ext uri="{BB962C8B-B14F-4D97-AF65-F5344CB8AC3E}">
        <p14:creationId xmlns:p14="http://schemas.microsoft.com/office/powerpoint/2010/main" val="343085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14</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456195" y="265295"/>
            <a:ext cx="7787473" cy="523220"/>
          </a:xfrm>
          <a:prstGeom prst="rect">
            <a:avLst/>
          </a:prstGeom>
          <a:noFill/>
        </p:spPr>
        <p:txBody>
          <a:bodyPr wrap="square" rtlCol="0">
            <a:spAutoFit/>
          </a:bodyPr>
          <a:lstStyle/>
          <a:p>
            <a:r>
              <a:rPr lang="en-US" sz="2800" b="1" dirty="0">
                <a:latin typeface="Times New Roman" panose="02020603050405020304" pitchFamily="18" charset="0"/>
                <a:ea typeface="Calibri" panose="020F0502020204030204" pitchFamily="34" charset="0"/>
                <a:cs typeface="Times New Roman" panose="02020603050405020304" pitchFamily="18" charset="0"/>
              </a:rPr>
              <a:t>USED TOOLS</a:t>
            </a:r>
          </a:p>
        </p:txBody>
      </p:sp>
      <p:pic>
        <p:nvPicPr>
          <p:cNvPr id="12" name="Graphic 11">
            <a:extLst>
              <a:ext uri="{FF2B5EF4-FFF2-40B4-BE49-F238E27FC236}">
                <a16:creationId xmlns:a16="http://schemas.microsoft.com/office/drawing/2014/main" id="{22441B29-FE62-4DD5-9F84-9CEC6C51C88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567" y="1132243"/>
            <a:ext cx="4092836" cy="2205317"/>
          </a:xfrm>
          <a:prstGeom prst="rect">
            <a:avLst/>
          </a:prstGeom>
        </p:spPr>
      </p:pic>
      <p:pic>
        <p:nvPicPr>
          <p:cNvPr id="13" name="Picture 12">
            <a:extLst>
              <a:ext uri="{FF2B5EF4-FFF2-40B4-BE49-F238E27FC236}">
                <a16:creationId xmlns:a16="http://schemas.microsoft.com/office/drawing/2014/main" id="{4E25DB9E-12F6-4911-9B7D-3F4580514F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60972" y="3043990"/>
            <a:ext cx="5237572" cy="1968649"/>
          </a:xfrm>
          <a:prstGeom prst="rect">
            <a:avLst/>
          </a:prstGeom>
        </p:spPr>
      </p:pic>
    </p:spTree>
    <p:extLst>
      <p:ext uri="{BB962C8B-B14F-4D97-AF65-F5344CB8AC3E}">
        <p14:creationId xmlns:p14="http://schemas.microsoft.com/office/powerpoint/2010/main" val="181080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15</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9" name="TextBox 8">
            <a:extLst>
              <a:ext uri="{FF2B5EF4-FFF2-40B4-BE49-F238E27FC236}">
                <a16:creationId xmlns:a16="http://schemas.microsoft.com/office/drawing/2014/main" id="{2452EBFB-05F5-40D2-92EF-A42866EE56F1}"/>
              </a:ext>
            </a:extLst>
          </p:cNvPr>
          <p:cNvSpPr txBox="1"/>
          <p:nvPr/>
        </p:nvSpPr>
        <p:spPr>
          <a:xfrm>
            <a:off x="227567" y="191075"/>
            <a:ext cx="7069237"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SYSTEM ARCHITECTURE</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5" name="Picture 34">
            <a:extLst>
              <a:ext uri="{FF2B5EF4-FFF2-40B4-BE49-F238E27FC236}">
                <a16:creationId xmlns:a16="http://schemas.microsoft.com/office/drawing/2014/main" id="{D61FD2D6-8869-4080-B04C-876DF9F49E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7400" y="1165462"/>
            <a:ext cx="7896594" cy="4527076"/>
          </a:xfrm>
          <a:prstGeom prst="rect">
            <a:avLst/>
          </a:prstGeom>
        </p:spPr>
      </p:pic>
    </p:spTree>
    <p:extLst>
      <p:ext uri="{BB962C8B-B14F-4D97-AF65-F5344CB8AC3E}">
        <p14:creationId xmlns:p14="http://schemas.microsoft.com/office/powerpoint/2010/main" val="2029559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16</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2" name="TextBox 11">
            <a:extLst>
              <a:ext uri="{FF2B5EF4-FFF2-40B4-BE49-F238E27FC236}">
                <a16:creationId xmlns:a16="http://schemas.microsoft.com/office/drawing/2014/main" id="{0FC3F887-6D49-440A-A647-D702EA426F04}"/>
              </a:ext>
            </a:extLst>
          </p:cNvPr>
          <p:cNvSpPr txBox="1"/>
          <p:nvPr/>
        </p:nvSpPr>
        <p:spPr>
          <a:xfrm>
            <a:off x="372052" y="216168"/>
            <a:ext cx="6196567"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MODULES</a:t>
            </a:r>
            <a:endParaRPr lang="en-US" sz="3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D00CB6F-AB04-4A77-9A56-409EB23F48BB}"/>
              </a:ext>
            </a:extLst>
          </p:cNvPr>
          <p:cNvSpPr txBox="1"/>
          <p:nvPr/>
        </p:nvSpPr>
        <p:spPr>
          <a:xfrm>
            <a:off x="1069431" y="934251"/>
            <a:ext cx="7896225" cy="3246530"/>
          </a:xfrm>
          <a:prstGeom prst="rect">
            <a:avLst/>
          </a:prstGeom>
          <a:noFill/>
        </p:spPr>
        <p:txBody>
          <a:bodyPr wrap="square">
            <a:spAutoFit/>
          </a:bodyPr>
          <a:lstStyle/>
          <a:p>
            <a:pPr marL="457200" lvl="0" indent="-457200">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Login Module</a:t>
            </a:r>
          </a:p>
          <a:p>
            <a:pPr marL="457200" lvl="0" indent="-457200">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Registration Module</a:t>
            </a:r>
          </a:p>
          <a:p>
            <a:pPr marL="457200" indent="-457200">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Creation Storage and Instance</a:t>
            </a:r>
          </a:p>
          <a:p>
            <a:pPr marL="457200" lvl="0" indent="-457200">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Find collusion Module</a:t>
            </a:r>
          </a:p>
          <a:p>
            <a:pPr marL="457200" lvl="0" indent="-457200">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Find Third-Party Module</a:t>
            </a:r>
          </a:p>
        </p:txBody>
      </p:sp>
    </p:spTree>
    <p:extLst>
      <p:ext uri="{BB962C8B-B14F-4D97-AF65-F5344CB8AC3E}">
        <p14:creationId xmlns:p14="http://schemas.microsoft.com/office/powerpoint/2010/main" val="313974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17</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2" name="TextBox 1">
            <a:extLst>
              <a:ext uri="{FF2B5EF4-FFF2-40B4-BE49-F238E27FC236}">
                <a16:creationId xmlns:a16="http://schemas.microsoft.com/office/drawing/2014/main" id="{07BEDDF2-76EC-43E0-BD79-F78709F83177}"/>
              </a:ext>
            </a:extLst>
          </p:cNvPr>
          <p:cNvSpPr txBox="1"/>
          <p:nvPr/>
        </p:nvSpPr>
        <p:spPr>
          <a:xfrm>
            <a:off x="308610" y="265295"/>
            <a:ext cx="2807179" cy="461665"/>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SCREENSHOTS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326FCD2-CD3F-4D08-8561-7B8ABE5220F2}"/>
              </a:ext>
            </a:extLst>
          </p:cNvPr>
          <p:cNvSpPr txBox="1"/>
          <p:nvPr/>
        </p:nvSpPr>
        <p:spPr>
          <a:xfrm>
            <a:off x="920114" y="762436"/>
            <a:ext cx="3171825" cy="646331"/>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ADMIN  LOGIN</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USER LOGIN</a:t>
            </a:r>
            <a:endParaRPr lang="en-IN"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4B03FEA-D8D1-494C-8FAD-3B941E4D76F8}"/>
              </a:ext>
            </a:extLst>
          </p:cNvPr>
          <p:cNvPicPr>
            <a:picLocks noChangeAspect="1"/>
          </p:cNvPicPr>
          <p:nvPr/>
        </p:nvPicPr>
        <p:blipFill>
          <a:blip r:embed="rId5"/>
          <a:stretch>
            <a:fillRect/>
          </a:stretch>
        </p:blipFill>
        <p:spPr>
          <a:xfrm>
            <a:off x="485377" y="1580051"/>
            <a:ext cx="5519183" cy="4008870"/>
          </a:xfrm>
          <a:prstGeom prst="rect">
            <a:avLst/>
          </a:prstGeom>
        </p:spPr>
      </p:pic>
      <p:pic>
        <p:nvPicPr>
          <p:cNvPr id="14" name="Picture 13">
            <a:extLst>
              <a:ext uri="{FF2B5EF4-FFF2-40B4-BE49-F238E27FC236}">
                <a16:creationId xmlns:a16="http://schemas.microsoft.com/office/drawing/2014/main" id="{4E964BB7-BACC-41A6-9886-1C0B6449268C}"/>
              </a:ext>
            </a:extLst>
          </p:cNvPr>
          <p:cNvPicPr>
            <a:picLocks noChangeAspect="1"/>
          </p:cNvPicPr>
          <p:nvPr/>
        </p:nvPicPr>
        <p:blipFill>
          <a:blip r:embed="rId6"/>
          <a:stretch>
            <a:fillRect/>
          </a:stretch>
        </p:blipFill>
        <p:spPr>
          <a:xfrm>
            <a:off x="6187442" y="1580051"/>
            <a:ext cx="5731510" cy="4008870"/>
          </a:xfrm>
          <a:prstGeom prst="rect">
            <a:avLst/>
          </a:prstGeom>
        </p:spPr>
      </p:pic>
    </p:spTree>
    <p:extLst>
      <p:ext uri="{BB962C8B-B14F-4D97-AF65-F5344CB8AC3E}">
        <p14:creationId xmlns:p14="http://schemas.microsoft.com/office/powerpoint/2010/main" val="167888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18</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9" name="TextBox 8">
            <a:extLst>
              <a:ext uri="{FF2B5EF4-FFF2-40B4-BE49-F238E27FC236}">
                <a16:creationId xmlns:a16="http://schemas.microsoft.com/office/drawing/2014/main" id="{A97FF83E-0498-4FB7-A404-B82AC048BF22}"/>
              </a:ext>
            </a:extLst>
          </p:cNvPr>
          <p:cNvSpPr txBox="1"/>
          <p:nvPr/>
        </p:nvSpPr>
        <p:spPr>
          <a:xfrm>
            <a:off x="576817" y="381996"/>
            <a:ext cx="6097904" cy="523220"/>
          </a:xfrm>
          <a:prstGeom prst="rect">
            <a:avLst/>
          </a:prstGeom>
          <a:noFill/>
        </p:spPr>
        <p:txBody>
          <a:bodyPr wrap="square">
            <a:spAutoFit/>
          </a:bodyPr>
          <a:lstStyle/>
          <a:p>
            <a:r>
              <a:rPr lang="en-IN" sz="2800" b="1" dirty="0">
                <a:effectLst/>
                <a:latin typeface="Times New Roman" panose="02020603050405020304" pitchFamily="18" charset="0"/>
                <a:ea typeface="Calibri" panose="020F0502020204030204" pitchFamily="34" charset="0"/>
              </a:rPr>
              <a:t>Registration</a:t>
            </a:r>
            <a:endParaRPr lang="en-IN" sz="2800" b="1" dirty="0"/>
          </a:p>
        </p:txBody>
      </p:sp>
      <p:pic>
        <p:nvPicPr>
          <p:cNvPr id="10" name="Picture 9">
            <a:extLst>
              <a:ext uri="{FF2B5EF4-FFF2-40B4-BE49-F238E27FC236}">
                <a16:creationId xmlns:a16="http://schemas.microsoft.com/office/drawing/2014/main" id="{66E04363-CE12-42F9-AC2E-017AD4908EF4}"/>
              </a:ext>
            </a:extLst>
          </p:cNvPr>
          <p:cNvPicPr>
            <a:picLocks noChangeAspect="1"/>
          </p:cNvPicPr>
          <p:nvPr/>
        </p:nvPicPr>
        <p:blipFill>
          <a:blip r:embed="rId5"/>
          <a:stretch>
            <a:fillRect/>
          </a:stretch>
        </p:blipFill>
        <p:spPr>
          <a:xfrm>
            <a:off x="1153635" y="1211332"/>
            <a:ext cx="9303198" cy="4493034"/>
          </a:xfrm>
          <a:prstGeom prst="rect">
            <a:avLst/>
          </a:prstGeom>
        </p:spPr>
      </p:pic>
    </p:spTree>
    <p:extLst>
      <p:ext uri="{BB962C8B-B14F-4D97-AF65-F5344CB8AC3E}">
        <p14:creationId xmlns:p14="http://schemas.microsoft.com/office/powerpoint/2010/main" val="50963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19</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9" name="TextBox 8">
            <a:extLst>
              <a:ext uri="{FF2B5EF4-FFF2-40B4-BE49-F238E27FC236}">
                <a16:creationId xmlns:a16="http://schemas.microsoft.com/office/drawing/2014/main" id="{5BE0E4B0-CC4F-4161-8274-0C541749D86D}"/>
              </a:ext>
            </a:extLst>
          </p:cNvPr>
          <p:cNvSpPr txBox="1"/>
          <p:nvPr/>
        </p:nvSpPr>
        <p:spPr>
          <a:xfrm>
            <a:off x="576817" y="357628"/>
            <a:ext cx="6097904"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Create New Group</a:t>
            </a:r>
            <a:endParaRPr lang="en-IN" sz="2400" dirty="0"/>
          </a:p>
        </p:txBody>
      </p:sp>
      <p:pic>
        <p:nvPicPr>
          <p:cNvPr id="10" name="Picture 9">
            <a:extLst>
              <a:ext uri="{FF2B5EF4-FFF2-40B4-BE49-F238E27FC236}">
                <a16:creationId xmlns:a16="http://schemas.microsoft.com/office/drawing/2014/main" id="{ECCE2F1A-EFF1-4003-BC6E-1C5160DDAEF0}"/>
              </a:ext>
            </a:extLst>
          </p:cNvPr>
          <p:cNvPicPr>
            <a:picLocks noChangeAspect="1"/>
          </p:cNvPicPr>
          <p:nvPr/>
        </p:nvPicPr>
        <p:blipFill>
          <a:blip r:embed="rId5"/>
          <a:stretch>
            <a:fillRect/>
          </a:stretch>
        </p:blipFill>
        <p:spPr>
          <a:xfrm>
            <a:off x="1069432" y="1017270"/>
            <a:ext cx="9514748" cy="4687095"/>
          </a:xfrm>
          <a:prstGeom prst="rect">
            <a:avLst/>
          </a:prstGeom>
        </p:spPr>
      </p:pic>
    </p:spTree>
    <p:extLst>
      <p:ext uri="{BB962C8B-B14F-4D97-AF65-F5344CB8AC3E}">
        <p14:creationId xmlns:p14="http://schemas.microsoft.com/office/powerpoint/2010/main" val="10349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8" name="Rectangle 2"/>
          <p:cNvSpPr>
            <a:spLocks noChangeArrowheads="1"/>
          </p:cNvSpPr>
          <p:nvPr/>
        </p:nvSpPr>
        <p:spPr bwMode="auto">
          <a:xfrm>
            <a:off x="576817" y="265295"/>
            <a:ext cx="3603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AGENDA :</a:t>
            </a:r>
          </a:p>
        </p:txBody>
      </p:sp>
      <p:sp>
        <p:nvSpPr>
          <p:cNvPr id="9" name="TextBox 8">
            <a:extLst>
              <a:ext uri="{FF2B5EF4-FFF2-40B4-BE49-F238E27FC236}">
                <a16:creationId xmlns:a16="http://schemas.microsoft.com/office/drawing/2014/main" id="{924A8B2E-E04A-4EE2-87FE-973F42B56E7C}"/>
              </a:ext>
            </a:extLst>
          </p:cNvPr>
          <p:cNvSpPr txBox="1"/>
          <p:nvPr/>
        </p:nvSpPr>
        <p:spPr>
          <a:xfrm>
            <a:off x="1437848" y="1012710"/>
            <a:ext cx="8767606" cy="394524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Base Paper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Existing System &amp; Proposed 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Implementation</a:t>
            </a:r>
          </a:p>
          <a:p>
            <a:pPr marL="342900" lvl="0" indent="-342900">
              <a:lnSpc>
                <a:spcPct val="107000"/>
              </a:lnSpc>
              <a:spcAft>
                <a:spcPts val="800"/>
              </a:spcAft>
              <a:buFont typeface="Wingdings" panose="05000000000000000000" pitchFamily="2"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Conclusion &amp; Future Enhancement</a:t>
            </a:r>
          </a:p>
          <a:p>
            <a:pPr marL="342900" lvl="0" indent="-342900">
              <a:lnSpc>
                <a:spcPct val="107000"/>
              </a:lnSpc>
              <a:spcAft>
                <a:spcPts val="800"/>
              </a:spcAft>
              <a:buFont typeface="Wingdings" panose="05000000000000000000" pitchFamily="2"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References</a:t>
            </a:r>
          </a:p>
        </p:txBody>
      </p:sp>
    </p:spTree>
    <p:extLst>
      <p:ext uri="{BB962C8B-B14F-4D97-AF65-F5344CB8AC3E}">
        <p14:creationId xmlns:p14="http://schemas.microsoft.com/office/powerpoint/2010/main" val="88903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20</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9" name="TextBox 8">
            <a:extLst>
              <a:ext uri="{FF2B5EF4-FFF2-40B4-BE49-F238E27FC236}">
                <a16:creationId xmlns:a16="http://schemas.microsoft.com/office/drawing/2014/main" id="{0B907196-0E82-493D-A567-3B61E25F7C95}"/>
              </a:ext>
            </a:extLst>
          </p:cNvPr>
          <p:cNvSpPr txBox="1"/>
          <p:nvPr/>
        </p:nvSpPr>
        <p:spPr>
          <a:xfrm>
            <a:off x="576817" y="381996"/>
            <a:ext cx="6097904"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Data Upload Page</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B3EA15D-9757-4D9A-998B-C3A7C30B5EDD}"/>
              </a:ext>
            </a:extLst>
          </p:cNvPr>
          <p:cNvPicPr>
            <a:picLocks noChangeAspect="1"/>
          </p:cNvPicPr>
          <p:nvPr/>
        </p:nvPicPr>
        <p:blipFill>
          <a:blip r:embed="rId5"/>
          <a:stretch>
            <a:fillRect/>
          </a:stretch>
        </p:blipFill>
        <p:spPr>
          <a:xfrm>
            <a:off x="662939" y="1165860"/>
            <a:ext cx="5645387" cy="4423061"/>
          </a:xfrm>
          <a:prstGeom prst="rect">
            <a:avLst/>
          </a:prstGeom>
        </p:spPr>
      </p:pic>
      <p:pic>
        <p:nvPicPr>
          <p:cNvPr id="14" name="Picture 13">
            <a:extLst>
              <a:ext uri="{FF2B5EF4-FFF2-40B4-BE49-F238E27FC236}">
                <a16:creationId xmlns:a16="http://schemas.microsoft.com/office/drawing/2014/main" id="{B3814C21-6096-4E1B-80F1-E16CCF0AE7DC}"/>
              </a:ext>
            </a:extLst>
          </p:cNvPr>
          <p:cNvPicPr>
            <a:picLocks noChangeAspect="1"/>
          </p:cNvPicPr>
          <p:nvPr/>
        </p:nvPicPr>
        <p:blipFill>
          <a:blip r:embed="rId6"/>
          <a:stretch>
            <a:fillRect/>
          </a:stretch>
        </p:blipFill>
        <p:spPr>
          <a:xfrm>
            <a:off x="6517009" y="1165860"/>
            <a:ext cx="5262245" cy="4423061"/>
          </a:xfrm>
          <a:prstGeom prst="rect">
            <a:avLst/>
          </a:prstGeom>
        </p:spPr>
      </p:pic>
    </p:spTree>
    <p:extLst>
      <p:ext uri="{BB962C8B-B14F-4D97-AF65-F5344CB8AC3E}">
        <p14:creationId xmlns:p14="http://schemas.microsoft.com/office/powerpoint/2010/main" val="380679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21</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9" name="TextBox 8">
            <a:extLst>
              <a:ext uri="{FF2B5EF4-FFF2-40B4-BE49-F238E27FC236}">
                <a16:creationId xmlns:a16="http://schemas.microsoft.com/office/drawing/2014/main" id="{2FF2775E-153E-4669-8634-14AF50D7DEE8}"/>
              </a:ext>
            </a:extLst>
          </p:cNvPr>
          <p:cNvSpPr txBox="1"/>
          <p:nvPr/>
        </p:nvSpPr>
        <p:spPr>
          <a:xfrm>
            <a:off x="576817" y="381996"/>
            <a:ext cx="6097904"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File Download Page</a:t>
            </a:r>
            <a:endParaRPr lang="en-IN" sz="2400" dirty="0"/>
          </a:p>
        </p:txBody>
      </p:sp>
      <p:pic>
        <p:nvPicPr>
          <p:cNvPr id="10" name="Picture 9">
            <a:extLst>
              <a:ext uri="{FF2B5EF4-FFF2-40B4-BE49-F238E27FC236}">
                <a16:creationId xmlns:a16="http://schemas.microsoft.com/office/drawing/2014/main" id="{12167568-ED2E-411D-B87B-937F22F6DF73}"/>
              </a:ext>
            </a:extLst>
          </p:cNvPr>
          <p:cNvPicPr>
            <a:picLocks noChangeAspect="1"/>
          </p:cNvPicPr>
          <p:nvPr/>
        </p:nvPicPr>
        <p:blipFill>
          <a:blip r:embed="rId5"/>
          <a:stretch>
            <a:fillRect/>
          </a:stretch>
        </p:blipFill>
        <p:spPr>
          <a:xfrm>
            <a:off x="576817" y="1211332"/>
            <a:ext cx="5378213" cy="4377589"/>
          </a:xfrm>
          <a:prstGeom prst="rect">
            <a:avLst/>
          </a:prstGeom>
        </p:spPr>
      </p:pic>
      <p:pic>
        <p:nvPicPr>
          <p:cNvPr id="14" name="Picture 13">
            <a:extLst>
              <a:ext uri="{FF2B5EF4-FFF2-40B4-BE49-F238E27FC236}">
                <a16:creationId xmlns:a16="http://schemas.microsoft.com/office/drawing/2014/main" id="{98CEE0B9-2123-4084-BBAA-A4496317BF2F}"/>
              </a:ext>
            </a:extLst>
          </p:cNvPr>
          <p:cNvPicPr>
            <a:picLocks noChangeAspect="1"/>
          </p:cNvPicPr>
          <p:nvPr/>
        </p:nvPicPr>
        <p:blipFill>
          <a:blip r:embed="rId6"/>
          <a:stretch>
            <a:fillRect/>
          </a:stretch>
        </p:blipFill>
        <p:spPr>
          <a:xfrm>
            <a:off x="6236972" y="1211331"/>
            <a:ext cx="5731510" cy="4377589"/>
          </a:xfrm>
          <a:prstGeom prst="rect">
            <a:avLst/>
          </a:prstGeom>
        </p:spPr>
      </p:pic>
    </p:spTree>
    <p:extLst>
      <p:ext uri="{BB962C8B-B14F-4D97-AF65-F5344CB8AC3E}">
        <p14:creationId xmlns:p14="http://schemas.microsoft.com/office/powerpoint/2010/main" val="1031346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22</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7" name="TextBox 6">
            <a:extLst>
              <a:ext uri="{FF2B5EF4-FFF2-40B4-BE49-F238E27FC236}">
                <a16:creationId xmlns:a16="http://schemas.microsoft.com/office/drawing/2014/main" id="{3C598331-0E6A-4259-99AD-6ACD4F520384}"/>
              </a:ext>
            </a:extLst>
          </p:cNvPr>
          <p:cNvSpPr txBox="1"/>
          <p:nvPr/>
        </p:nvSpPr>
        <p:spPr>
          <a:xfrm>
            <a:off x="576817" y="381996"/>
            <a:ext cx="6097904"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Update Page</a:t>
            </a:r>
            <a:endParaRPr lang="en-IN" sz="2400" dirty="0"/>
          </a:p>
        </p:txBody>
      </p:sp>
      <p:pic>
        <p:nvPicPr>
          <p:cNvPr id="9" name="Picture 8">
            <a:extLst>
              <a:ext uri="{FF2B5EF4-FFF2-40B4-BE49-F238E27FC236}">
                <a16:creationId xmlns:a16="http://schemas.microsoft.com/office/drawing/2014/main" id="{F7694382-388F-49B4-9E3A-04B40A755610}"/>
              </a:ext>
            </a:extLst>
          </p:cNvPr>
          <p:cNvPicPr>
            <a:picLocks noChangeAspect="1"/>
          </p:cNvPicPr>
          <p:nvPr/>
        </p:nvPicPr>
        <p:blipFill>
          <a:blip r:embed="rId5"/>
          <a:stretch>
            <a:fillRect/>
          </a:stretch>
        </p:blipFill>
        <p:spPr>
          <a:xfrm>
            <a:off x="925830" y="1280160"/>
            <a:ext cx="9829800" cy="4424205"/>
          </a:xfrm>
          <a:prstGeom prst="rect">
            <a:avLst/>
          </a:prstGeom>
        </p:spPr>
      </p:pic>
    </p:spTree>
    <p:extLst>
      <p:ext uri="{BB962C8B-B14F-4D97-AF65-F5344CB8AC3E}">
        <p14:creationId xmlns:p14="http://schemas.microsoft.com/office/powerpoint/2010/main" val="129040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23</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7" name="TextBox 6">
            <a:extLst>
              <a:ext uri="{FF2B5EF4-FFF2-40B4-BE49-F238E27FC236}">
                <a16:creationId xmlns:a16="http://schemas.microsoft.com/office/drawing/2014/main" id="{7695944E-B5A9-4CC5-A2EA-41D0004FE586}"/>
              </a:ext>
            </a:extLst>
          </p:cNvPr>
          <p:cNvSpPr txBox="1"/>
          <p:nvPr/>
        </p:nvSpPr>
        <p:spPr>
          <a:xfrm>
            <a:off x="576817" y="381996"/>
            <a:ext cx="6097904"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User Revocation Details</a:t>
            </a:r>
            <a:endParaRPr lang="en-IN" sz="2400" dirty="0"/>
          </a:p>
        </p:txBody>
      </p:sp>
      <p:pic>
        <p:nvPicPr>
          <p:cNvPr id="9" name="Picture 8">
            <a:extLst>
              <a:ext uri="{FF2B5EF4-FFF2-40B4-BE49-F238E27FC236}">
                <a16:creationId xmlns:a16="http://schemas.microsoft.com/office/drawing/2014/main" id="{DEAA8285-B53C-4000-B2CA-1333D93F02FD}"/>
              </a:ext>
            </a:extLst>
          </p:cNvPr>
          <p:cNvPicPr>
            <a:picLocks noChangeAspect="1"/>
          </p:cNvPicPr>
          <p:nvPr/>
        </p:nvPicPr>
        <p:blipFill>
          <a:blip r:embed="rId5"/>
          <a:stretch>
            <a:fillRect/>
          </a:stretch>
        </p:blipFill>
        <p:spPr>
          <a:xfrm>
            <a:off x="1069430" y="1154430"/>
            <a:ext cx="10063389" cy="4549935"/>
          </a:xfrm>
          <a:prstGeom prst="rect">
            <a:avLst/>
          </a:prstGeom>
        </p:spPr>
      </p:pic>
    </p:spTree>
    <p:extLst>
      <p:ext uri="{BB962C8B-B14F-4D97-AF65-F5344CB8AC3E}">
        <p14:creationId xmlns:p14="http://schemas.microsoft.com/office/powerpoint/2010/main" val="2725664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24</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7" name="TextBox 6">
            <a:extLst>
              <a:ext uri="{FF2B5EF4-FFF2-40B4-BE49-F238E27FC236}">
                <a16:creationId xmlns:a16="http://schemas.microsoft.com/office/drawing/2014/main" id="{CC721DCA-74DE-4233-98FD-1A79E710E46B}"/>
              </a:ext>
            </a:extLst>
          </p:cNvPr>
          <p:cNvSpPr txBox="1"/>
          <p:nvPr/>
        </p:nvSpPr>
        <p:spPr>
          <a:xfrm>
            <a:off x="576817" y="381996"/>
            <a:ext cx="6097904" cy="468077"/>
          </a:xfrm>
          <a:prstGeom prst="rect">
            <a:avLst/>
          </a:prstGeom>
          <a:noFill/>
        </p:spPr>
        <p:txBody>
          <a:bodyPr wrap="square">
            <a:spAutoFit/>
          </a:bodyPr>
          <a:lstStyle/>
          <a:p>
            <a:pPr>
              <a:lnSpc>
                <a:spcPct val="107000"/>
              </a:lnSpc>
              <a:spcAft>
                <a:spcPts val="800"/>
              </a:spcAft>
            </a:pPr>
            <a:r>
              <a:rPr lang="en-IN" sz="2400" b="1" dirty="0">
                <a:effectLst/>
                <a:latin typeface="Times New Roman" panose="02020603050405020304" pitchFamily="18" charset="0"/>
                <a:ea typeface="Calibri" panose="020F0502020204030204" pitchFamily="34" charset="0"/>
                <a:cs typeface="Latha" panose="020B0604020202020204" pitchFamily="34" charset="0"/>
              </a:rPr>
              <a:t>Find Third Party</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9" name="Picture 8">
            <a:extLst>
              <a:ext uri="{FF2B5EF4-FFF2-40B4-BE49-F238E27FC236}">
                <a16:creationId xmlns:a16="http://schemas.microsoft.com/office/drawing/2014/main" id="{D57F56DD-C61F-4BD3-B8D0-AF48DBC5FFC9}"/>
              </a:ext>
            </a:extLst>
          </p:cNvPr>
          <p:cNvPicPr>
            <a:picLocks noChangeAspect="1"/>
          </p:cNvPicPr>
          <p:nvPr/>
        </p:nvPicPr>
        <p:blipFill>
          <a:blip r:embed="rId5"/>
          <a:stretch>
            <a:fillRect/>
          </a:stretch>
        </p:blipFill>
        <p:spPr>
          <a:xfrm>
            <a:off x="1069430" y="1062990"/>
            <a:ext cx="10017669" cy="4641375"/>
          </a:xfrm>
          <a:prstGeom prst="rect">
            <a:avLst/>
          </a:prstGeom>
        </p:spPr>
      </p:pic>
    </p:spTree>
    <p:extLst>
      <p:ext uri="{BB962C8B-B14F-4D97-AF65-F5344CB8AC3E}">
        <p14:creationId xmlns:p14="http://schemas.microsoft.com/office/powerpoint/2010/main" val="584494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25</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0" name="TextBox 9">
            <a:extLst>
              <a:ext uri="{FF2B5EF4-FFF2-40B4-BE49-F238E27FC236}">
                <a16:creationId xmlns:a16="http://schemas.microsoft.com/office/drawing/2014/main" id="{869C597C-1DAD-4845-AE16-9E1B4887686B}"/>
              </a:ext>
            </a:extLst>
          </p:cNvPr>
          <p:cNvSpPr txBox="1"/>
          <p:nvPr/>
        </p:nvSpPr>
        <p:spPr>
          <a:xfrm>
            <a:off x="1069431" y="1097802"/>
            <a:ext cx="10326279" cy="4985980"/>
          </a:xfrm>
          <a:prstGeom prst="rect">
            <a:avLst/>
          </a:prstGeom>
          <a:noFill/>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            Through the above summary, due to the problems about the collusion attacks that are widespread in the secure outsourcing of sequence comparison algorithms, this paper will introduce the trusted authority to authenticate user those who have the access to the data on cloud. SHA algorithm is used by the trusted authority to generate the key and that key will get share to user as well as the owner. The trusted authority module receives encrypted file using AES Algorithm from the data owner and computes hash value using MD-5 algorithm. It stores key in its database which will be used during the dynamic operations and to determine the cheating party in the system. Trusted authority send file to CSP module to store on cloud. The resulting key sets are shown to have a number of desirable properties that ensure the confidentiality of communication sessions against collusion attacks by other network nodes. </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938CF064-438A-4B7F-B584-EF2D86426F65}"/>
              </a:ext>
            </a:extLst>
          </p:cNvPr>
          <p:cNvSpPr txBox="1"/>
          <p:nvPr/>
        </p:nvSpPr>
        <p:spPr>
          <a:xfrm>
            <a:off x="422336" y="343146"/>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752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26</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7" name="TextBox 6">
            <a:extLst>
              <a:ext uri="{FF2B5EF4-FFF2-40B4-BE49-F238E27FC236}">
                <a16:creationId xmlns:a16="http://schemas.microsoft.com/office/drawing/2014/main" id="{C80BF785-47E1-42D9-9953-78B4B8E8FFE2}"/>
              </a:ext>
            </a:extLst>
          </p:cNvPr>
          <p:cNvSpPr txBox="1"/>
          <p:nvPr/>
        </p:nvSpPr>
        <p:spPr>
          <a:xfrm>
            <a:off x="617599" y="1144038"/>
            <a:ext cx="10441189" cy="2812950"/>
          </a:xfrm>
          <a:prstGeom prst="rect">
            <a:avLst/>
          </a:prstGeom>
          <a:noFill/>
        </p:spPr>
        <p:txBody>
          <a:bodyPr wrap="square">
            <a:spAutoFit/>
          </a:bodyPr>
          <a:lstStyle/>
          <a:p>
            <a:pPr indent="457200" algn="just">
              <a:lnSpc>
                <a:spcPct val="150000"/>
              </a:lnSpc>
              <a:spcAft>
                <a:spcPts val="1000"/>
              </a:spcAft>
            </a:pPr>
            <a:r>
              <a:rPr lang="en-US" sz="2000" dirty="0">
                <a:effectLst/>
                <a:latin typeface="Times New Roman" panose="02020603050405020304" pitchFamily="18" charset="0"/>
                <a:ea typeface="Calibri" panose="020F0502020204030204" pitchFamily="34" charset="0"/>
                <a:cs typeface="Latha" panose="020B0604020202020204" pitchFamily="34" charset="0"/>
              </a:rPr>
              <a:t>It is somewhat hard to extend the work in our paper to certain applications with multi-data source. Firstly, two character sequences from different sources should be encrypted respectively with different keys. Secondly, three cost matrices should be encrypted together after being constructed by the negotiation between both sides. The security target is to complete sequence comparison on a single cloud server in the way of privacy preservation and to ensure that the string typed data of the end user on any side will not be arbitrarily stolen by the other user or the CSP.</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3" name="TextBox 2">
            <a:extLst>
              <a:ext uri="{FF2B5EF4-FFF2-40B4-BE49-F238E27FC236}">
                <a16:creationId xmlns:a16="http://schemas.microsoft.com/office/drawing/2014/main" id="{2BA9D55D-62E9-4EC4-806D-65E0E07AC37A}"/>
              </a:ext>
            </a:extLst>
          </p:cNvPr>
          <p:cNvSpPr txBox="1"/>
          <p:nvPr/>
        </p:nvSpPr>
        <p:spPr>
          <a:xfrm>
            <a:off x="576817" y="265295"/>
            <a:ext cx="526137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ENHANCEMENT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029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27</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10" name="TextBox 9">
            <a:extLst>
              <a:ext uri="{FF2B5EF4-FFF2-40B4-BE49-F238E27FC236}">
                <a16:creationId xmlns:a16="http://schemas.microsoft.com/office/drawing/2014/main" id="{8E5749E3-F4FE-42DB-A211-15D4FA52A79E}"/>
              </a:ext>
            </a:extLst>
          </p:cNvPr>
          <p:cNvSpPr txBox="1"/>
          <p:nvPr/>
        </p:nvSpPr>
        <p:spPr>
          <a:xfrm>
            <a:off x="343940" y="975863"/>
            <a:ext cx="10415846" cy="4613058"/>
          </a:xfrm>
          <a:prstGeom prst="rect">
            <a:avLst/>
          </a:prstGeom>
          <a:noFill/>
        </p:spPr>
        <p:txBody>
          <a:bodyPr wrap="square">
            <a:spAutoFit/>
          </a:bodyPr>
          <a:lstStyle/>
          <a:p>
            <a:pPr algn="just">
              <a:lnSpc>
                <a:spcPct val="150000"/>
              </a:lnSpc>
            </a:pPr>
            <a:r>
              <a:rPr lang="en-IN" sz="1800" dirty="0">
                <a:latin typeface="Times New Roman" panose="02020603050405020304" pitchFamily="18" charset="0"/>
                <a:cs typeface="Times New Roman" panose="02020603050405020304" pitchFamily="18" charset="0"/>
              </a:rPr>
              <a:t>[1] Y.Feng,H.Ma,andX.Chen,‘‘Efﬁcient and veriﬁable outsourcing scheme of sequence comparisons,’’ Intel. Atom. Soft Compute., vol. 21, no. 1, pp. 51–63, Jan. 2015.</a:t>
            </a:r>
          </a:p>
          <a:p>
            <a:pPr algn="just">
              <a:lnSpc>
                <a:spcPct val="150000"/>
              </a:lnSpc>
            </a:pPr>
            <a:r>
              <a:rPr lang="en-IN" sz="1800" dirty="0">
                <a:latin typeface="Times New Roman" panose="02020603050405020304" pitchFamily="18" charset="0"/>
                <a:cs typeface="Times New Roman" panose="02020603050405020304" pitchFamily="18" charset="0"/>
              </a:rPr>
              <a:t>[2] M. J. Atallah and J. Li, ‘‘Secure outsourcing of sequence comparisons,’’ in Proc. Int. Workshop Privacy Enhancing Technol. (PET), Toronto, ON, Canada, 2004, pp. 63–78.</a:t>
            </a:r>
          </a:p>
          <a:p>
            <a:pPr algn="just">
              <a:lnSpc>
                <a:spcPct val="150000"/>
              </a:lnSpc>
            </a:pPr>
            <a:r>
              <a:rPr lang="en-IN" sz="1800" dirty="0">
                <a:latin typeface="Times New Roman" panose="02020603050405020304" pitchFamily="18" charset="0"/>
                <a:cs typeface="Times New Roman" panose="02020603050405020304" pitchFamily="18" charset="0"/>
              </a:rPr>
              <a:t>[3] M. J. Atallah, F. Kerschbaum, and W. Du, ‘‘Secure and private sequence comparisons,’’ in Proc. ACM Workshop Privacy Electron. Soc. (WPES), Washington, DC, USA, 2003, pp. 39–44.</a:t>
            </a:r>
          </a:p>
          <a:p>
            <a:pPr algn="just">
              <a:lnSpc>
                <a:spcPct val="150000"/>
              </a:lnSpc>
            </a:pPr>
            <a:r>
              <a:rPr lang="en-IN" sz="1800" dirty="0">
                <a:latin typeface="Times New Roman" panose="02020603050405020304" pitchFamily="18" charset="0"/>
                <a:cs typeface="Times New Roman" panose="02020603050405020304" pitchFamily="18" charset="0"/>
              </a:rPr>
              <a:t>[4] D. Szajda, M. Pohl, J. Owen, and B. Lawson, ‘‘Toward a practical data privacy scheme for a distributed implementation of the Smith-Waterman genome sequence comparison algorithm,’’ in Proc. Netw. Distrib. Syst. Secur. Symp. (NDSS), San Diego, CA, USA, 2006, pp. 253–265.</a:t>
            </a:r>
          </a:p>
          <a:p>
            <a:pPr algn="just">
              <a:lnSpc>
                <a:spcPct val="150000"/>
              </a:lnSpc>
            </a:pPr>
            <a:r>
              <a:rPr lang="en-IN" sz="1800" dirty="0">
                <a:latin typeface="Times New Roman" panose="02020603050405020304" pitchFamily="18" charset="0"/>
                <a:cs typeface="Times New Roman" panose="02020603050405020304" pitchFamily="18" charset="0"/>
              </a:rPr>
              <a:t>[5] X. Chen, J. Li, J. Ma, Q. Tang, and W. Lou, ‘‘New algorithms for secure outsourcing of modular exponentiations,’’ IEEE Trans. Parallel Distrib. Syst., vol. 25, no. 9, pp. 2386–2396, Sep. 2014.</a:t>
            </a:r>
          </a:p>
        </p:txBody>
      </p:sp>
      <p:sp>
        <p:nvSpPr>
          <p:cNvPr id="12" name="Title 1">
            <a:extLst>
              <a:ext uri="{FF2B5EF4-FFF2-40B4-BE49-F238E27FC236}">
                <a16:creationId xmlns:a16="http://schemas.microsoft.com/office/drawing/2014/main" id="{AAFC9938-A2AC-4382-992B-7D462BE9DCA7}"/>
              </a:ext>
            </a:extLst>
          </p:cNvPr>
          <p:cNvSpPr txBox="1">
            <a:spLocks/>
          </p:cNvSpPr>
          <p:nvPr/>
        </p:nvSpPr>
        <p:spPr>
          <a:xfrm>
            <a:off x="343940" y="250281"/>
            <a:ext cx="8509000" cy="881290"/>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nSpc>
                <a:spcPct val="120000"/>
              </a:lnSpc>
            </a:pPr>
            <a:r>
              <a:rPr lang="en-IN" sz="12800" b="1" dirty="0">
                <a:latin typeface="Times New Roman" panose="02020603050405020304" pitchFamily="18" charset="0"/>
                <a:cs typeface="Times New Roman" panose="02020603050405020304" pitchFamily="18" charset="0"/>
              </a:rPr>
              <a:t>REFERENCES</a:t>
            </a:r>
            <a:br>
              <a:rPr lang="en-IN" dirty="0"/>
            </a:br>
            <a:endParaRPr lang="en-IN" dirty="0"/>
          </a:p>
        </p:txBody>
      </p:sp>
    </p:spTree>
    <p:extLst>
      <p:ext uri="{BB962C8B-B14F-4D97-AF65-F5344CB8AC3E}">
        <p14:creationId xmlns:p14="http://schemas.microsoft.com/office/powerpoint/2010/main" val="1245818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28</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7" name="Google Shape;458;g105f00790f6_0_124">
            <a:extLst>
              <a:ext uri="{FF2B5EF4-FFF2-40B4-BE49-F238E27FC236}">
                <a16:creationId xmlns:a16="http://schemas.microsoft.com/office/drawing/2014/main" id="{67279CF3-EC39-4768-A46B-CD7457F831F9}"/>
              </a:ext>
            </a:extLst>
          </p:cNvPr>
          <p:cNvSpPr/>
          <p:nvPr/>
        </p:nvSpPr>
        <p:spPr>
          <a:xfrm>
            <a:off x="3338031" y="2533751"/>
            <a:ext cx="6867300" cy="1153500"/>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dk1"/>
              </a:buClr>
              <a:buSzPts val="2400"/>
              <a:buFont typeface="Times New Roman"/>
              <a:buNone/>
            </a:pPr>
            <a:r>
              <a:rPr lang="en-US" sz="8000" b="0" i="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THANK</a:t>
            </a:r>
            <a:r>
              <a:rPr lang="en-US" sz="8000" b="0" i="0" u="none" strike="noStrike" cap="none" dirty="0">
                <a:solidFill>
                  <a:srgbClr val="0070C0"/>
                </a:solidFill>
                <a:latin typeface="Monotype Corsiva" panose="03010101010201010101" pitchFamily="66" charset="0"/>
                <a:ea typeface="Times New Roman"/>
                <a:cs typeface="Times New Roman"/>
                <a:sym typeface="Times New Roman"/>
              </a:rPr>
              <a:t> </a:t>
            </a:r>
            <a:r>
              <a:rPr lang="en-US" sz="8000" b="0" i="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YOU</a:t>
            </a:r>
            <a:r>
              <a:rPr lang="en-US" sz="8000" b="1" i="0" u="none" strike="noStrike" cap="none" dirty="0">
                <a:solidFill>
                  <a:srgbClr val="0070C0"/>
                </a:solidFill>
                <a:latin typeface="Monotype Corsiva" panose="03010101010201010101" pitchFamily="66" charset="0"/>
                <a:ea typeface="Times New Roman"/>
                <a:cs typeface="Times New Roman"/>
                <a:sym typeface="Times New Roman"/>
              </a:rPr>
              <a:t> </a:t>
            </a:r>
            <a:endParaRPr sz="8000" b="0" i="0" u="none" strike="noStrike" cap="none" dirty="0">
              <a:solidFill>
                <a:srgbClr val="0070C0"/>
              </a:solidFill>
              <a:latin typeface="Monotype Corsiva" panose="03010101010201010101" pitchFamily="66" charset="0"/>
              <a:sym typeface="Arial"/>
            </a:endParaRPr>
          </a:p>
        </p:txBody>
      </p:sp>
    </p:spTree>
    <p:extLst>
      <p:ext uri="{BB962C8B-B14F-4D97-AF65-F5344CB8AC3E}">
        <p14:creationId xmlns:p14="http://schemas.microsoft.com/office/powerpoint/2010/main" val="347717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3</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130629" y="281354"/>
            <a:ext cx="11435024" cy="5246693"/>
          </a:xfrm>
          <a:prstGeom prst="rect">
            <a:avLst/>
          </a:prstGeom>
          <a:noFill/>
        </p:spPr>
        <p:txBody>
          <a:bodyPr wrap="square" rtlCol="0">
            <a:sp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Objective: </a:t>
            </a:r>
          </a:p>
          <a:p>
            <a:pPr>
              <a:lnSpc>
                <a:spcPct val="150000"/>
              </a:lnSpc>
            </a:pPr>
            <a:r>
              <a:rPr lang="en-IN" sz="1700" dirty="0">
                <a:latin typeface="Times New Roman" panose="02020603050405020304" pitchFamily="18" charset="0"/>
                <a:cs typeface="Times New Roman" panose="02020603050405020304" pitchFamily="18" charset="0"/>
              </a:rPr>
              <a:t>                Today data sharing and maintaining its security is major challenge. User in the data sharing system upload their file with the encryption using private key. This property is especially important to any large scale data sharing system, as any user leak the key information then it will become difficult for the data owner to maintain security of the information. In this paper provide a concrete and efficient instantiation of scheme, prove its security and provide an implementation to show its practicality. There are lots of challenges for data owner to share their data on servers or cloud. There are different solutions to solve these problems. These techniques are very much critical to handle key shared by the data owner. This paper will introduce the trusted authority to authenticate user those who have the access to the data on cloud. SHA algorithm is used by the trusted authority to generate the key and that key will get share to user as well as the owner. The trusted authority module receives encrypted file using AES Algorithm from the data owner and computes hash value using MD-5 algorithm. It stores key in its database which will be used during the dynamic operations and to determine the cheating party in the system (CSP or Owner). Trusted authority send file to CSP module to store on cloud.</a:t>
            </a:r>
            <a:r>
              <a:rPr lang="en-IN" sz="1700" b="1"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The resulting key sets are shown to have a number of desirable properties that ensure the confidentiality of communication sessions against collusion attacks by other network nodes.</a:t>
            </a:r>
            <a:endParaRPr lang="en-US" sz="17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490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4</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graphicFrame>
        <p:nvGraphicFramePr>
          <p:cNvPr id="2" name="Table 1">
            <a:extLst>
              <a:ext uri="{FF2B5EF4-FFF2-40B4-BE49-F238E27FC236}">
                <a16:creationId xmlns:a16="http://schemas.microsoft.com/office/drawing/2014/main" id="{CF2FFC4C-E6EF-4267-85A3-578AE3784FBC}"/>
              </a:ext>
            </a:extLst>
          </p:cNvPr>
          <p:cNvGraphicFramePr>
            <a:graphicFrameLocks noGrp="1"/>
          </p:cNvGraphicFramePr>
          <p:nvPr>
            <p:extLst>
              <p:ext uri="{D42A27DB-BD31-4B8C-83A1-F6EECF244321}">
                <p14:modId xmlns:p14="http://schemas.microsoft.com/office/powerpoint/2010/main" val="314845810"/>
              </p:ext>
            </p:extLst>
          </p:nvPr>
        </p:nvGraphicFramePr>
        <p:xfrm>
          <a:off x="1069431" y="1277620"/>
          <a:ext cx="10500360" cy="4302760"/>
        </p:xfrm>
        <a:graphic>
          <a:graphicData uri="http://schemas.openxmlformats.org/drawingml/2006/table">
            <a:tbl>
              <a:tblPr firstRow="1" bandRow="1">
                <a:tableStyleId>{5C22544A-7EE6-4342-B048-85BDC9FD1C3A}</a:tableStyleId>
              </a:tblPr>
              <a:tblGrid>
                <a:gridCol w="670560">
                  <a:extLst>
                    <a:ext uri="{9D8B030D-6E8A-4147-A177-3AD203B41FA5}">
                      <a16:colId xmlns:a16="http://schemas.microsoft.com/office/drawing/2014/main" val="3906125224"/>
                    </a:ext>
                  </a:extLst>
                </a:gridCol>
                <a:gridCol w="1298713">
                  <a:extLst>
                    <a:ext uri="{9D8B030D-6E8A-4147-A177-3AD203B41FA5}">
                      <a16:colId xmlns:a16="http://schemas.microsoft.com/office/drawing/2014/main" val="1769957627"/>
                    </a:ext>
                  </a:extLst>
                </a:gridCol>
                <a:gridCol w="1086678">
                  <a:extLst>
                    <a:ext uri="{9D8B030D-6E8A-4147-A177-3AD203B41FA5}">
                      <a16:colId xmlns:a16="http://schemas.microsoft.com/office/drawing/2014/main" val="3396885496"/>
                    </a:ext>
                  </a:extLst>
                </a:gridCol>
                <a:gridCol w="2199861">
                  <a:extLst>
                    <a:ext uri="{9D8B030D-6E8A-4147-A177-3AD203B41FA5}">
                      <a16:colId xmlns:a16="http://schemas.microsoft.com/office/drawing/2014/main" val="2359351462"/>
                    </a:ext>
                  </a:extLst>
                </a:gridCol>
                <a:gridCol w="2835965">
                  <a:extLst>
                    <a:ext uri="{9D8B030D-6E8A-4147-A177-3AD203B41FA5}">
                      <a16:colId xmlns:a16="http://schemas.microsoft.com/office/drawing/2014/main" val="1249226607"/>
                    </a:ext>
                  </a:extLst>
                </a:gridCol>
                <a:gridCol w="2408583">
                  <a:extLst>
                    <a:ext uri="{9D8B030D-6E8A-4147-A177-3AD203B41FA5}">
                      <a16:colId xmlns:a16="http://schemas.microsoft.com/office/drawing/2014/main" val="2620957872"/>
                    </a:ext>
                  </a:extLst>
                </a:gridCol>
              </a:tblGrid>
              <a:tr h="370840">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TECHNIQUES</a:t>
                      </a:r>
                      <a:endParaRPr lang="en-IN" dirty="0"/>
                    </a:p>
                  </a:txBody>
                  <a:tcPr/>
                </a:tc>
                <a:tc>
                  <a:txBody>
                    <a:bodyPr/>
                    <a:lstStyle/>
                    <a:p>
                      <a:r>
                        <a:rPr lang="en-US" dirty="0"/>
                        <a:t>RESULTS </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028108435"/>
                  </a:ext>
                </a:extLst>
              </a:tr>
              <a:tr h="370840">
                <a:tc>
                  <a:txBody>
                    <a:bodyPr/>
                    <a:lstStyle/>
                    <a:p>
                      <a:r>
                        <a:rPr lang="en-US" dirty="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Efﬁcient and veriﬁable outsourcing scheme of sequence comparisons</a:t>
                      </a:r>
                    </a:p>
                    <a:p>
                      <a:endParaRPr lang="en-IN"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Y.Feng,H.Ma,andX.Chen</a:t>
                      </a:r>
                    </a:p>
                    <a:p>
                      <a:endParaRPr lang="en-IN" dirty="0"/>
                    </a:p>
                  </a:txBody>
                  <a:tcPr/>
                </a:tc>
                <a:tc>
                  <a:txBody>
                    <a:bodyPr/>
                    <a:lstStyle/>
                    <a:p>
                      <a:r>
                        <a:rPr lang="en-IN" sz="1800" b="1" kern="12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With the rapid development of cloud computing, the techniques for securely outsourcing prohibitively expensive computations are getting widespread attentions in the scientific community.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our proposed solution enables clients to efficiently detect the misbehaviour of dishonest servers. Furthermore, our construction re-garbles the circuit only for malformed responses and thus is very efficient for real-world applications. Besides, we also present the formal analysis for our proposed construction.</a:t>
                      </a:r>
                    </a:p>
                    <a:p>
                      <a:endParaRPr lang="en-IN" dirty="0"/>
                    </a:p>
                  </a:txBody>
                  <a:tcPr/>
                </a:tc>
                <a:tc>
                  <a:txBody>
                    <a:bodyPr/>
                    <a:lstStyle/>
                    <a:p>
                      <a:r>
                        <a:rPr lang="en-US" dirty="0"/>
                        <a:t>Very reliant on user</a:t>
                      </a:r>
                      <a:r>
                        <a:rPr lang="en-US" baseline="0" dirty="0"/>
                        <a:t> input for correct identification of oxPTMs, otherwise false positives and negatives occur.</a:t>
                      </a:r>
                    </a:p>
                    <a:p>
                      <a:endParaRPr lang="en-US" baseline="0" dirty="0"/>
                    </a:p>
                    <a:p>
                      <a:endParaRPr lang="en-IN" dirty="0"/>
                    </a:p>
                  </a:txBody>
                  <a:tcPr/>
                </a:tc>
                <a:extLst>
                  <a:ext uri="{0D108BD9-81ED-4DB2-BD59-A6C34878D82A}">
                    <a16:rowId xmlns:a16="http://schemas.microsoft.com/office/drawing/2014/main" val="3186239630"/>
                  </a:ext>
                </a:extLst>
              </a:tr>
            </a:tbl>
          </a:graphicData>
        </a:graphic>
      </p:graphicFrame>
      <p:sp>
        <p:nvSpPr>
          <p:cNvPr id="10" name="TextBox 9">
            <a:extLst>
              <a:ext uri="{FF2B5EF4-FFF2-40B4-BE49-F238E27FC236}">
                <a16:creationId xmlns:a16="http://schemas.microsoft.com/office/drawing/2014/main" id="{5C77E2FC-D6B3-4808-B868-2DE2629DE30D}"/>
              </a:ext>
            </a:extLst>
          </p:cNvPr>
          <p:cNvSpPr txBox="1"/>
          <p:nvPr/>
        </p:nvSpPr>
        <p:spPr>
          <a:xfrm>
            <a:off x="576817" y="381996"/>
            <a:ext cx="713232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Literature Review</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80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5</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graphicFrame>
        <p:nvGraphicFramePr>
          <p:cNvPr id="2" name="Table 1">
            <a:extLst>
              <a:ext uri="{FF2B5EF4-FFF2-40B4-BE49-F238E27FC236}">
                <a16:creationId xmlns:a16="http://schemas.microsoft.com/office/drawing/2014/main" id="{471C6785-F8FE-4627-A289-8E8CF2318533}"/>
              </a:ext>
            </a:extLst>
          </p:cNvPr>
          <p:cNvGraphicFramePr>
            <a:graphicFrameLocks noGrp="1"/>
          </p:cNvGraphicFramePr>
          <p:nvPr>
            <p:extLst>
              <p:ext uri="{D42A27DB-BD31-4B8C-83A1-F6EECF244321}">
                <p14:modId xmlns:p14="http://schemas.microsoft.com/office/powerpoint/2010/main" val="3542834133"/>
              </p:ext>
            </p:extLst>
          </p:nvPr>
        </p:nvGraphicFramePr>
        <p:xfrm>
          <a:off x="868363" y="1169098"/>
          <a:ext cx="10784306" cy="4271582"/>
        </p:xfrm>
        <a:graphic>
          <a:graphicData uri="http://schemas.openxmlformats.org/drawingml/2006/table">
            <a:tbl>
              <a:tblPr firstRow="1" bandRow="1">
                <a:tableStyleId>{5C22544A-7EE6-4342-B048-85BDC9FD1C3A}</a:tableStyleId>
              </a:tblPr>
              <a:tblGrid>
                <a:gridCol w="674687">
                  <a:extLst>
                    <a:ext uri="{9D8B030D-6E8A-4147-A177-3AD203B41FA5}">
                      <a16:colId xmlns:a16="http://schemas.microsoft.com/office/drawing/2014/main" val="644759941"/>
                    </a:ext>
                  </a:extLst>
                </a:gridCol>
                <a:gridCol w="1165860">
                  <a:extLst>
                    <a:ext uri="{9D8B030D-6E8A-4147-A177-3AD203B41FA5}">
                      <a16:colId xmlns:a16="http://schemas.microsoft.com/office/drawing/2014/main" val="623937835"/>
                    </a:ext>
                  </a:extLst>
                </a:gridCol>
                <a:gridCol w="1376420">
                  <a:extLst>
                    <a:ext uri="{9D8B030D-6E8A-4147-A177-3AD203B41FA5}">
                      <a16:colId xmlns:a16="http://schemas.microsoft.com/office/drawing/2014/main" val="1363901099"/>
                    </a:ext>
                  </a:extLst>
                </a:gridCol>
                <a:gridCol w="3302150">
                  <a:extLst>
                    <a:ext uri="{9D8B030D-6E8A-4147-A177-3AD203B41FA5}">
                      <a16:colId xmlns:a16="http://schemas.microsoft.com/office/drawing/2014/main" val="56680385"/>
                    </a:ext>
                  </a:extLst>
                </a:gridCol>
                <a:gridCol w="2219822">
                  <a:extLst>
                    <a:ext uri="{9D8B030D-6E8A-4147-A177-3AD203B41FA5}">
                      <a16:colId xmlns:a16="http://schemas.microsoft.com/office/drawing/2014/main" val="4217589464"/>
                    </a:ext>
                  </a:extLst>
                </a:gridCol>
                <a:gridCol w="2045367">
                  <a:extLst>
                    <a:ext uri="{9D8B030D-6E8A-4147-A177-3AD203B41FA5}">
                      <a16:colId xmlns:a16="http://schemas.microsoft.com/office/drawing/2014/main" val="1643725716"/>
                    </a:ext>
                  </a:extLst>
                </a:gridCol>
              </a:tblGrid>
              <a:tr h="421956">
                <a:tc>
                  <a:txBody>
                    <a:bodyPr/>
                    <a:lstStyle/>
                    <a:p>
                      <a:r>
                        <a:rPr lang="en-US" dirty="0"/>
                        <a:t>S.NO</a:t>
                      </a:r>
                      <a:endParaRPr lang="en-IN" dirty="0"/>
                    </a:p>
                  </a:txBody>
                  <a:tcPr/>
                </a:tc>
                <a:tc>
                  <a:txBody>
                    <a:bodyPr/>
                    <a:lstStyle/>
                    <a:p>
                      <a:r>
                        <a:rPr lang="en-US" dirty="0"/>
                        <a:t>TITLES</a:t>
                      </a:r>
                      <a:endParaRPr lang="en-IN" dirty="0"/>
                    </a:p>
                  </a:txBody>
                  <a:tcPr/>
                </a:tc>
                <a:tc>
                  <a:txBody>
                    <a:bodyPr/>
                    <a:lstStyle/>
                    <a:p>
                      <a:r>
                        <a:rPr lang="en-US" dirty="0"/>
                        <a:t>AUTHOR</a:t>
                      </a:r>
                      <a:endParaRPr lang="en-IN" dirty="0"/>
                    </a:p>
                  </a:txBody>
                  <a:tcPr/>
                </a:tc>
                <a:tc>
                  <a:txBody>
                    <a:bodyPr/>
                    <a:lstStyle/>
                    <a:p>
                      <a:r>
                        <a:rPr lang="en-US" dirty="0"/>
                        <a:t>TECHNIQUES</a:t>
                      </a:r>
                      <a:endParaRPr lang="en-IN" dirty="0"/>
                    </a:p>
                  </a:txBody>
                  <a:tcPr/>
                </a:tc>
                <a:tc>
                  <a:txBody>
                    <a:bodyPr/>
                    <a:lstStyle/>
                    <a:p>
                      <a:r>
                        <a:rPr lang="en-US" dirty="0"/>
                        <a:t>RESULTS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3534194906"/>
                  </a:ext>
                </a:extLst>
              </a:tr>
              <a:tr h="3849626">
                <a:tc>
                  <a:txBody>
                    <a:bodyPr/>
                    <a:lstStyle/>
                    <a:p>
                      <a:r>
                        <a:rPr lang="en-US" dirty="0"/>
                        <a:t>2</a:t>
                      </a:r>
                      <a:endParaRPr lang="en-IN" dirty="0"/>
                    </a:p>
                  </a:txBody>
                  <a:tcPr/>
                </a:tc>
                <a:tc>
                  <a:txBody>
                    <a:bodyPr/>
                    <a:lstStyle/>
                    <a:p>
                      <a:r>
                        <a:rPr lang="en-IN" sz="1800" b="0" kern="1200" dirty="0">
                          <a:solidFill>
                            <a:schemeClr val="dk1"/>
                          </a:solidFill>
                          <a:effectLst/>
                          <a:latin typeface="+mn-lt"/>
                          <a:ea typeface="+mn-ea"/>
                          <a:cs typeface="+mn-cs"/>
                        </a:rPr>
                        <a:t>Secure outsourcing of sequence comparisons</a:t>
                      </a:r>
                      <a:endParaRPr lang="en-IN" b="0" dirty="0"/>
                    </a:p>
                  </a:txBody>
                  <a:tcPr/>
                </a:tc>
                <a:tc>
                  <a:txBody>
                    <a:bodyPr/>
                    <a:lstStyle/>
                    <a:p>
                      <a:r>
                        <a:rPr lang="en-IN" sz="1800" kern="1200" dirty="0">
                          <a:solidFill>
                            <a:schemeClr val="dk1"/>
                          </a:solidFill>
                          <a:effectLst/>
                          <a:latin typeface="+mn-lt"/>
                          <a:ea typeface="+mn-ea"/>
                          <a:cs typeface="+mn-cs"/>
                        </a:rPr>
                        <a:t>M. J. Atallah and J. Li</a:t>
                      </a:r>
                      <a:endParaRPr lang="en-IN" dirty="0"/>
                    </a:p>
                  </a:txBody>
                  <a:tcPr/>
                </a:tc>
                <a:tc>
                  <a:txBody>
                    <a:bodyPr/>
                    <a:lstStyle/>
                    <a:p>
                      <a:r>
                        <a:rPr lang="en-IN" sz="1800" kern="1200" dirty="0">
                          <a:solidFill>
                            <a:schemeClr val="dk1"/>
                          </a:solidFill>
                          <a:effectLst/>
                          <a:latin typeface="+mn-lt"/>
                          <a:ea typeface="+mn-ea"/>
                          <a:cs typeface="+mn-cs"/>
                        </a:rPr>
                        <a:t>With the advent of cloud computing, secure outsourcing techniques of sequence comparisons are becoming increasingly valuable, especially for clients with limited resources. One of the most critical functionalities in data outsourcing is verifiability.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In particular, our construction re-garbles the circuit only for malformed responses and hence is very efficient. Besides, we also present the formal analysis for our proposed construction.</a:t>
                      </a:r>
                    </a:p>
                    <a:p>
                      <a:endParaRPr lang="en-IN" dirty="0"/>
                    </a:p>
                  </a:txBody>
                  <a:tcPr/>
                </a:tc>
                <a:tc>
                  <a:txBody>
                    <a:bodyPr/>
                    <a:lstStyle/>
                    <a:p>
                      <a:r>
                        <a:rPr lang="en-US" dirty="0"/>
                        <a:t>limitation of the techniques in that they do not extend to the present situation where the strings are of different length and insertions and deletions are part of the definition. </a:t>
                      </a:r>
                      <a:endParaRPr lang="en-IN" dirty="0"/>
                    </a:p>
                  </a:txBody>
                  <a:tcPr/>
                </a:tc>
                <a:extLst>
                  <a:ext uri="{0D108BD9-81ED-4DB2-BD59-A6C34878D82A}">
                    <a16:rowId xmlns:a16="http://schemas.microsoft.com/office/drawing/2014/main" val="943854411"/>
                  </a:ext>
                </a:extLst>
              </a:tr>
            </a:tbl>
          </a:graphicData>
        </a:graphic>
      </p:graphicFrame>
      <p:sp>
        <p:nvSpPr>
          <p:cNvPr id="9" name="TextBox 8">
            <a:extLst>
              <a:ext uri="{FF2B5EF4-FFF2-40B4-BE49-F238E27FC236}">
                <a16:creationId xmlns:a16="http://schemas.microsoft.com/office/drawing/2014/main" id="{F6E345D6-3EB4-47E1-8440-210B63FD3223}"/>
              </a:ext>
            </a:extLst>
          </p:cNvPr>
          <p:cNvSpPr txBox="1"/>
          <p:nvPr/>
        </p:nvSpPr>
        <p:spPr>
          <a:xfrm>
            <a:off x="393116" y="150052"/>
            <a:ext cx="6096000" cy="646331"/>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Cont</a:t>
            </a:r>
            <a:r>
              <a:rPr lang="en-US" sz="3600" dirty="0"/>
              <a:t>.</a:t>
            </a:r>
          </a:p>
        </p:txBody>
      </p:sp>
    </p:spTree>
    <p:extLst>
      <p:ext uri="{BB962C8B-B14F-4D97-AF65-F5344CB8AC3E}">
        <p14:creationId xmlns:p14="http://schemas.microsoft.com/office/powerpoint/2010/main" val="336025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6</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graphicFrame>
        <p:nvGraphicFramePr>
          <p:cNvPr id="2" name="Table 1">
            <a:extLst>
              <a:ext uri="{FF2B5EF4-FFF2-40B4-BE49-F238E27FC236}">
                <a16:creationId xmlns:a16="http://schemas.microsoft.com/office/drawing/2014/main" id="{5B30B6FB-55A5-41F9-989E-65AF325545DB}"/>
              </a:ext>
            </a:extLst>
          </p:cNvPr>
          <p:cNvGraphicFramePr>
            <a:graphicFrameLocks noGrp="1"/>
          </p:cNvGraphicFramePr>
          <p:nvPr>
            <p:extLst>
              <p:ext uri="{D42A27DB-BD31-4B8C-83A1-F6EECF244321}">
                <p14:modId xmlns:p14="http://schemas.microsoft.com/office/powerpoint/2010/main" val="1999314749"/>
              </p:ext>
            </p:extLst>
          </p:nvPr>
        </p:nvGraphicFramePr>
        <p:xfrm>
          <a:off x="783681" y="1100411"/>
          <a:ext cx="10448365" cy="4246687"/>
        </p:xfrm>
        <a:graphic>
          <a:graphicData uri="http://schemas.openxmlformats.org/drawingml/2006/table">
            <a:tbl>
              <a:tblPr firstRow="1" bandRow="1">
                <a:tableStyleId>{5C22544A-7EE6-4342-B048-85BDC9FD1C3A}</a:tableStyleId>
              </a:tblPr>
              <a:tblGrid>
                <a:gridCol w="599349">
                  <a:extLst>
                    <a:ext uri="{9D8B030D-6E8A-4147-A177-3AD203B41FA5}">
                      <a16:colId xmlns:a16="http://schemas.microsoft.com/office/drawing/2014/main" val="598223977"/>
                    </a:ext>
                  </a:extLst>
                </a:gridCol>
                <a:gridCol w="1185407">
                  <a:extLst>
                    <a:ext uri="{9D8B030D-6E8A-4147-A177-3AD203B41FA5}">
                      <a16:colId xmlns:a16="http://schemas.microsoft.com/office/drawing/2014/main" val="2552035972"/>
                    </a:ext>
                  </a:extLst>
                </a:gridCol>
                <a:gridCol w="1245705">
                  <a:extLst>
                    <a:ext uri="{9D8B030D-6E8A-4147-A177-3AD203B41FA5}">
                      <a16:colId xmlns:a16="http://schemas.microsoft.com/office/drawing/2014/main" val="2830995600"/>
                    </a:ext>
                  </a:extLst>
                </a:gridCol>
                <a:gridCol w="2226365">
                  <a:extLst>
                    <a:ext uri="{9D8B030D-6E8A-4147-A177-3AD203B41FA5}">
                      <a16:colId xmlns:a16="http://schemas.microsoft.com/office/drawing/2014/main" val="581326367"/>
                    </a:ext>
                  </a:extLst>
                </a:gridCol>
                <a:gridCol w="2305878">
                  <a:extLst>
                    <a:ext uri="{9D8B030D-6E8A-4147-A177-3AD203B41FA5}">
                      <a16:colId xmlns:a16="http://schemas.microsoft.com/office/drawing/2014/main" val="191649872"/>
                    </a:ext>
                  </a:extLst>
                </a:gridCol>
                <a:gridCol w="2885661">
                  <a:extLst>
                    <a:ext uri="{9D8B030D-6E8A-4147-A177-3AD203B41FA5}">
                      <a16:colId xmlns:a16="http://schemas.microsoft.com/office/drawing/2014/main" val="2105734938"/>
                    </a:ext>
                  </a:extLst>
                </a:gridCol>
              </a:tblGrid>
              <a:tr h="585072">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TECHNIQUES</a:t>
                      </a:r>
                      <a:endParaRPr lang="en-IN" dirty="0"/>
                    </a:p>
                  </a:txBody>
                  <a:tcPr/>
                </a:tc>
                <a:tc>
                  <a:txBody>
                    <a:bodyPr/>
                    <a:lstStyle/>
                    <a:p>
                      <a:r>
                        <a:rPr lang="en-US" dirty="0"/>
                        <a:t>RESULTS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3516250229"/>
                  </a:ext>
                </a:extLst>
              </a:tr>
              <a:tr h="3606607">
                <a:tc>
                  <a:txBody>
                    <a:bodyPr/>
                    <a:lstStyle/>
                    <a:p>
                      <a:r>
                        <a:rPr lang="en-US" dirty="0"/>
                        <a:t>3</a:t>
                      </a:r>
                      <a:endParaRPr lang="en-IN" dirty="0"/>
                    </a:p>
                  </a:txBody>
                  <a:tcPr/>
                </a:tc>
                <a:tc>
                  <a:txBody>
                    <a:bodyPr/>
                    <a:lstStyle/>
                    <a:p>
                      <a:r>
                        <a:rPr lang="en-IN" sz="1800" b="0" kern="1200" dirty="0">
                          <a:solidFill>
                            <a:schemeClr val="dk1"/>
                          </a:solidFill>
                          <a:effectLst/>
                          <a:latin typeface="+mn-lt"/>
                          <a:ea typeface="+mn-ea"/>
                          <a:cs typeface="+mn-cs"/>
                        </a:rPr>
                        <a:t>Secure and private sequence comparisons</a:t>
                      </a:r>
                      <a:endParaRPr lang="en-IN" b="0" dirty="0"/>
                    </a:p>
                  </a:txBody>
                  <a:tcPr/>
                </a:tc>
                <a:tc>
                  <a:txBody>
                    <a:bodyPr/>
                    <a:lstStyle/>
                    <a:p>
                      <a:r>
                        <a:rPr lang="en-IN" sz="1800" kern="1200" dirty="0">
                          <a:solidFill>
                            <a:schemeClr val="dk1"/>
                          </a:solidFill>
                          <a:effectLst/>
                          <a:latin typeface="+mn-lt"/>
                          <a:ea typeface="+mn-ea"/>
                          <a:cs typeface="+mn-cs"/>
                        </a:rPr>
                        <a:t>M. J. Atallah, F. Kerschbaum, and W. Du</a:t>
                      </a:r>
                      <a:endParaRPr lang="en-IN" dirty="0"/>
                    </a:p>
                  </a:txBody>
                  <a:tcPr/>
                </a:tc>
                <a:tc>
                  <a:txBody>
                    <a:bodyPr/>
                    <a:lstStyle/>
                    <a:p>
                      <a:r>
                        <a:rPr lang="en-US" dirty="0"/>
                        <a:t>Here we are using </a:t>
                      </a:r>
                      <a:r>
                        <a:rPr lang="en-IN" dirty="0"/>
                        <a:t>Wagner-Fischer technique.</a:t>
                      </a:r>
                    </a:p>
                  </a:txBody>
                  <a:tcPr/>
                </a:tc>
                <a:tc>
                  <a:txBody>
                    <a:bodyPr/>
                    <a:lstStyle/>
                    <a:p>
                      <a:r>
                        <a:rPr lang="en-US" dirty="0"/>
                        <a:t>g the results of the comparisons. One way to avoid this problem is to do the following before performing the above-mentioned naive minimum finding protocol.</a:t>
                      </a:r>
                      <a:endParaRPr lang="en-IN" dirty="0"/>
                    </a:p>
                  </a:txBody>
                  <a:tcPr/>
                </a:tc>
                <a:tc>
                  <a:txBody>
                    <a:bodyPr/>
                    <a:lstStyle/>
                    <a:p>
                      <a:r>
                        <a:rPr lang="en-US" dirty="0"/>
                        <a:t>a limitation of the techniques in [4] that they do not extend to the present situation where the strings are of different length and therefore insertions and deletions have to be allowed.</a:t>
                      </a:r>
                      <a:endParaRPr lang="en-IN" dirty="0"/>
                    </a:p>
                  </a:txBody>
                  <a:tcPr/>
                </a:tc>
                <a:extLst>
                  <a:ext uri="{0D108BD9-81ED-4DB2-BD59-A6C34878D82A}">
                    <a16:rowId xmlns:a16="http://schemas.microsoft.com/office/drawing/2014/main" val="1060465003"/>
                  </a:ext>
                </a:extLst>
              </a:tr>
            </a:tbl>
          </a:graphicData>
        </a:graphic>
      </p:graphicFrame>
      <p:sp>
        <p:nvSpPr>
          <p:cNvPr id="9" name="TextBox 8">
            <a:extLst>
              <a:ext uri="{FF2B5EF4-FFF2-40B4-BE49-F238E27FC236}">
                <a16:creationId xmlns:a16="http://schemas.microsoft.com/office/drawing/2014/main" id="{13CCCA6A-CD54-42E9-A584-AF3712BE4275}"/>
              </a:ext>
            </a:extLst>
          </p:cNvPr>
          <p:cNvSpPr txBox="1"/>
          <p:nvPr/>
        </p:nvSpPr>
        <p:spPr>
          <a:xfrm>
            <a:off x="422336" y="115445"/>
            <a:ext cx="6096000" cy="646331"/>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Cont</a:t>
            </a:r>
            <a:r>
              <a:rPr lang="en-US" sz="3600" dirty="0"/>
              <a:t>.</a:t>
            </a:r>
            <a:endParaRPr lang="en-US" sz="1800" dirty="0"/>
          </a:p>
        </p:txBody>
      </p:sp>
    </p:spTree>
    <p:extLst>
      <p:ext uri="{BB962C8B-B14F-4D97-AF65-F5344CB8AC3E}">
        <p14:creationId xmlns:p14="http://schemas.microsoft.com/office/powerpoint/2010/main" val="19988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7</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graphicFrame>
        <p:nvGraphicFramePr>
          <p:cNvPr id="2" name="Table 1">
            <a:extLst>
              <a:ext uri="{FF2B5EF4-FFF2-40B4-BE49-F238E27FC236}">
                <a16:creationId xmlns:a16="http://schemas.microsoft.com/office/drawing/2014/main" id="{2BAEC623-E545-4A5A-AA80-503A0D894176}"/>
              </a:ext>
            </a:extLst>
          </p:cNvPr>
          <p:cNvGraphicFramePr>
            <a:graphicFrameLocks noGrp="1"/>
          </p:cNvGraphicFramePr>
          <p:nvPr>
            <p:extLst>
              <p:ext uri="{D42A27DB-BD31-4B8C-83A1-F6EECF244321}">
                <p14:modId xmlns:p14="http://schemas.microsoft.com/office/powerpoint/2010/main" val="909465972"/>
              </p:ext>
            </p:extLst>
          </p:nvPr>
        </p:nvGraphicFramePr>
        <p:xfrm>
          <a:off x="889747" y="966153"/>
          <a:ext cx="10412506" cy="4622768"/>
        </p:xfrm>
        <a:graphic>
          <a:graphicData uri="http://schemas.openxmlformats.org/drawingml/2006/table">
            <a:tbl>
              <a:tblPr firstRow="1" bandRow="1">
                <a:tableStyleId>{5C22544A-7EE6-4342-B048-85BDC9FD1C3A}</a:tableStyleId>
              </a:tblPr>
              <a:tblGrid>
                <a:gridCol w="701976">
                  <a:extLst>
                    <a:ext uri="{9D8B030D-6E8A-4147-A177-3AD203B41FA5}">
                      <a16:colId xmlns:a16="http://schemas.microsoft.com/office/drawing/2014/main" val="3342079530"/>
                    </a:ext>
                  </a:extLst>
                </a:gridCol>
                <a:gridCol w="1603513">
                  <a:extLst>
                    <a:ext uri="{9D8B030D-6E8A-4147-A177-3AD203B41FA5}">
                      <a16:colId xmlns:a16="http://schemas.microsoft.com/office/drawing/2014/main" val="2373201293"/>
                    </a:ext>
                  </a:extLst>
                </a:gridCol>
                <a:gridCol w="768626">
                  <a:extLst>
                    <a:ext uri="{9D8B030D-6E8A-4147-A177-3AD203B41FA5}">
                      <a16:colId xmlns:a16="http://schemas.microsoft.com/office/drawing/2014/main" val="4292064963"/>
                    </a:ext>
                  </a:extLst>
                </a:gridCol>
                <a:gridCol w="1749287">
                  <a:extLst>
                    <a:ext uri="{9D8B030D-6E8A-4147-A177-3AD203B41FA5}">
                      <a16:colId xmlns:a16="http://schemas.microsoft.com/office/drawing/2014/main" val="1827605691"/>
                    </a:ext>
                  </a:extLst>
                </a:gridCol>
                <a:gridCol w="2835965">
                  <a:extLst>
                    <a:ext uri="{9D8B030D-6E8A-4147-A177-3AD203B41FA5}">
                      <a16:colId xmlns:a16="http://schemas.microsoft.com/office/drawing/2014/main" val="540107416"/>
                    </a:ext>
                  </a:extLst>
                </a:gridCol>
                <a:gridCol w="2753139">
                  <a:extLst>
                    <a:ext uri="{9D8B030D-6E8A-4147-A177-3AD203B41FA5}">
                      <a16:colId xmlns:a16="http://schemas.microsoft.com/office/drawing/2014/main" val="2372716468"/>
                    </a:ext>
                  </a:extLst>
                </a:gridCol>
              </a:tblGrid>
              <a:tr h="688497">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TECHNIQUES</a:t>
                      </a:r>
                      <a:endParaRPr lang="en-IN" dirty="0"/>
                    </a:p>
                  </a:txBody>
                  <a:tcPr/>
                </a:tc>
                <a:tc>
                  <a:txBody>
                    <a:bodyPr/>
                    <a:lstStyle/>
                    <a:p>
                      <a:r>
                        <a:rPr lang="en-US" dirty="0"/>
                        <a:t>RESULTS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814719376"/>
                  </a:ext>
                </a:extLst>
              </a:tr>
              <a:tr h="3934271">
                <a:tc>
                  <a:txBody>
                    <a:bodyPr/>
                    <a:lstStyle/>
                    <a:p>
                      <a:r>
                        <a:rPr lang="en-US" dirty="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Toward a practical data privacy scheme for a distributed implementation of the Smith-Waterman genome sequence comparison algorithm</a:t>
                      </a:r>
                    </a:p>
                    <a:p>
                      <a:endParaRPr lang="en-IN"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D. Szajda, M. Pohl, J. Owen, and B. Lawson</a:t>
                      </a:r>
                    </a:p>
                    <a:p>
                      <a:endParaRPr lang="en-IN" dirty="0"/>
                    </a:p>
                  </a:txBody>
                  <a:tcPr/>
                </a:tc>
                <a:tc>
                  <a:txBody>
                    <a:bodyPr/>
                    <a:lstStyle/>
                    <a:p>
                      <a:r>
                        <a:rPr lang="en-IN" dirty="0"/>
                        <a:t>Smith-Waterman Sequence Comparison:</a:t>
                      </a:r>
                      <a:r>
                        <a:rPr lang="en-US" dirty="0"/>
                        <a:t>A thorough treatment of sequence comparison techniques would (and does) fill several texts.</a:t>
                      </a:r>
                      <a:endParaRPr lang="en-IN" dirty="0"/>
                    </a:p>
                  </a:txBody>
                  <a:tcPr/>
                </a:tc>
                <a:tc>
                  <a:txBody>
                    <a:bodyPr/>
                    <a:lstStyle/>
                    <a:p>
                      <a:r>
                        <a:rPr lang="en-US" dirty="0"/>
                        <a:t>In practice there is flexibility in these requirements. Some applications may tolerate a few missed important results provided that a certain proportion of identified important results are generated. Others may accept some flexibility on the number of false positives, provided that no important results are missed .</a:t>
                      </a:r>
                      <a:endParaRPr lang="en-IN" dirty="0"/>
                    </a:p>
                  </a:txBody>
                  <a:tcPr/>
                </a:tc>
                <a:tc>
                  <a:txBody>
                    <a:bodyPr/>
                    <a:lstStyle/>
                    <a:p>
                      <a:r>
                        <a:rPr lang="en-US" dirty="0"/>
                        <a:t>This approach, in which communication is required between participants and each participant generates significant network traffic, is not currently practical due to platform limitations.</a:t>
                      </a:r>
                      <a:endParaRPr lang="en-IN" dirty="0"/>
                    </a:p>
                  </a:txBody>
                  <a:tcPr/>
                </a:tc>
                <a:extLst>
                  <a:ext uri="{0D108BD9-81ED-4DB2-BD59-A6C34878D82A}">
                    <a16:rowId xmlns:a16="http://schemas.microsoft.com/office/drawing/2014/main" val="3689977129"/>
                  </a:ext>
                </a:extLst>
              </a:tr>
            </a:tbl>
          </a:graphicData>
        </a:graphic>
      </p:graphicFrame>
      <p:sp>
        <p:nvSpPr>
          <p:cNvPr id="9" name="TextBox 8">
            <a:extLst>
              <a:ext uri="{FF2B5EF4-FFF2-40B4-BE49-F238E27FC236}">
                <a16:creationId xmlns:a16="http://schemas.microsoft.com/office/drawing/2014/main" id="{8667A268-1F47-45D3-AC53-138DFB578730}"/>
              </a:ext>
            </a:extLst>
          </p:cNvPr>
          <p:cNvSpPr txBox="1"/>
          <p:nvPr/>
        </p:nvSpPr>
        <p:spPr>
          <a:xfrm>
            <a:off x="422336" y="115445"/>
            <a:ext cx="6096000" cy="646331"/>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Cont</a:t>
            </a:r>
            <a:r>
              <a:rPr lang="en-US" sz="3600" dirty="0"/>
              <a:t>.</a:t>
            </a:r>
          </a:p>
        </p:txBody>
      </p:sp>
    </p:spTree>
    <p:extLst>
      <p:ext uri="{BB962C8B-B14F-4D97-AF65-F5344CB8AC3E}">
        <p14:creationId xmlns:p14="http://schemas.microsoft.com/office/powerpoint/2010/main" val="258752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8</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9" name="TextBox 8">
            <a:extLst>
              <a:ext uri="{FF2B5EF4-FFF2-40B4-BE49-F238E27FC236}">
                <a16:creationId xmlns:a16="http://schemas.microsoft.com/office/drawing/2014/main" id="{2452EBFB-05F5-40D2-92EF-A42866EE56F1}"/>
              </a:ext>
            </a:extLst>
          </p:cNvPr>
          <p:cNvSpPr txBox="1"/>
          <p:nvPr/>
        </p:nvSpPr>
        <p:spPr>
          <a:xfrm>
            <a:off x="285987" y="215370"/>
            <a:ext cx="7069237" cy="584775"/>
          </a:xfrm>
          <a:prstGeom prst="rect">
            <a:avLst/>
          </a:prstGeom>
          <a:noFill/>
        </p:spPr>
        <p:txBody>
          <a:bodyPr wrap="square">
            <a:sp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Base Paper</a:t>
            </a:r>
          </a:p>
        </p:txBody>
      </p:sp>
      <p:sp>
        <p:nvSpPr>
          <p:cNvPr id="10" name="TextBox 9">
            <a:extLst>
              <a:ext uri="{FF2B5EF4-FFF2-40B4-BE49-F238E27FC236}">
                <a16:creationId xmlns:a16="http://schemas.microsoft.com/office/drawing/2014/main" id="{332BFC7D-EB8F-4A83-B573-501B400609A9}"/>
              </a:ext>
            </a:extLst>
          </p:cNvPr>
          <p:cNvSpPr txBox="1"/>
          <p:nvPr/>
        </p:nvSpPr>
        <p:spPr>
          <a:xfrm>
            <a:off x="762000" y="1041423"/>
            <a:ext cx="10668000" cy="1251240"/>
          </a:xfrm>
          <a:prstGeom prst="rect">
            <a:avLst/>
          </a:prstGeom>
          <a:noFill/>
        </p:spPr>
        <p:txBody>
          <a:bodyPr wrap="square">
            <a:spAutoFit/>
          </a:bodyPr>
          <a:lstStyle/>
          <a:p>
            <a:pPr marL="342900" marR="0" indent="-342900" algn="l">
              <a:lnSpc>
                <a:spcPct val="107000"/>
              </a:lnSpc>
              <a:spcBef>
                <a:spcPts val="0"/>
              </a:spcBef>
              <a:spcAft>
                <a:spcPts val="800"/>
              </a:spcAft>
              <a:buFont typeface="Arial" panose="020B0604020202020204" pitchFamily="34"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2021 6th International Conference on Inventive Computation Technologies (ICICT) | 978-1-7281-8501-9/21/$31.00 ©2021 IEEE | DOI: 10.1109/</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ICICT50816. 2021.9358709</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59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9</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9" name="TextBox 8">
            <a:extLst>
              <a:ext uri="{FF2B5EF4-FFF2-40B4-BE49-F238E27FC236}">
                <a16:creationId xmlns:a16="http://schemas.microsoft.com/office/drawing/2014/main" id="{E2B5F476-9610-4112-A46E-DC15AD39A423}"/>
              </a:ext>
            </a:extLst>
          </p:cNvPr>
          <p:cNvSpPr txBox="1"/>
          <p:nvPr/>
        </p:nvSpPr>
        <p:spPr>
          <a:xfrm>
            <a:off x="423301" y="339605"/>
            <a:ext cx="6094070" cy="584775"/>
          </a:xfrm>
          <a:prstGeom prst="rect">
            <a:avLst/>
          </a:prstGeom>
          <a:noFill/>
        </p:spPr>
        <p:txBody>
          <a:bodyPr wrap="square">
            <a:sp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Existing System: </a:t>
            </a:r>
          </a:p>
        </p:txBody>
      </p:sp>
      <p:sp>
        <p:nvSpPr>
          <p:cNvPr id="10" name="TextBox 9">
            <a:extLst>
              <a:ext uri="{FF2B5EF4-FFF2-40B4-BE49-F238E27FC236}">
                <a16:creationId xmlns:a16="http://schemas.microsoft.com/office/drawing/2014/main" id="{7D826D27-3A90-4276-BF2A-F67FB8F0BE64}"/>
              </a:ext>
            </a:extLst>
          </p:cNvPr>
          <p:cNvSpPr txBox="1"/>
          <p:nvPr/>
        </p:nvSpPr>
        <p:spPr>
          <a:xfrm>
            <a:off x="856071" y="924380"/>
            <a:ext cx="10146434" cy="4864217"/>
          </a:xfrm>
          <a:prstGeom prst="rect">
            <a:avLst/>
          </a:prstGeom>
          <a:noFill/>
        </p:spPr>
        <p:txBody>
          <a:bodyPr wrap="square">
            <a:spAutoFit/>
          </a:bodyPr>
          <a:lstStyle/>
          <a:p>
            <a:pPr algn="just">
              <a:lnSpc>
                <a:spcPct val="150000"/>
              </a:lnSpc>
            </a:pPr>
            <a:r>
              <a:rPr lang="en-IN" sz="1900" dirty="0">
                <a:latin typeface="Times New Roman" panose="02020603050405020304" pitchFamily="18" charset="0"/>
                <a:cs typeface="Times New Roman" panose="02020603050405020304" pitchFamily="18" charset="0"/>
              </a:rPr>
              <a:t>                   Large-scale problems in the physical and life sciences are being revolutionized by Internet computing technologies, like grid computing, that make possible the massive cooperative sharing of computational power, bandwidth, storage, and data. A weak computational device, once connected to such a grid, is no longer limited by its slow speed, small amounts of local storage, and limited bandwidth: It can avail itself of the abundance of these resources that is available elsewhere on the network. An impediment to the use of “computational outsourcing” is that the data in question is often sensitive, e.g., of national security importance, or proprietary and containing commercial secrets, or to be kept private for legal requirements such as the HIPAA legislation, Gramm-Leach-Bliley, or similar laws. This motivates the design of techniques for computational outsourcing in a privacy-preserving manner, i.e., without revealing to the remote agents whose computational power is being used, either one’s data or the outcome of the computation on the data.</a:t>
            </a:r>
          </a:p>
        </p:txBody>
      </p:sp>
    </p:spTree>
    <p:extLst>
      <p:ext uri="{BB962C8B-B14F-4D97-AF65-F5344CB8AC3E}">
        <p14:creationId xmlns:p14="http://schemas.microsoft.com/office/powerpoint/2010/main" val="12512141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1419</TotalTime>
  <Words>2139</Words>
  <Application>Microsoft Office PowerPoint</Application>
  <PresentationFormat>Widescreen</PresentationFormat>
  <Paragraphs>223</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Monotype Corsiva</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DIVAGAR P</dc:creator>
  <cp:lastModifiedBy>Divagar diva</cp:lastModifiedBy>
  <cp:revision>104</cp:revision>
  <dcterms:created xsi:type="dcterms:W3CDTF">2019-12-31T08:10:00Z</dcterms:created>
  <dcterms:modified xsi:type="dcterms:W3CDTF">2022-04-27T19:12:42Z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