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806"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Tushar%20Naan%20Mudhalvan%20PPT.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[Tushar Naan Mudhalvan PPT.xlsx]Sheet1!PivotTable1</c:name>
    <c:fmtId val="28"/>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EMPLOYEE PERFORMANCE ANALYSIS</a:t>
            </a:r>
          </a:p>
        </c:rich>
      </c:tx>
      <c:layout>
        <c:manualLayout>
          <c:xMode val="edge"/>
          <c:yMode val="edge"/>
          <c:x val="0.2768678915135607"/>
          <c:y val="0.09981044036162147"/>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6"/>
          <c:spPr>
            <a:solidFill>
              <a:schemeClr val="lt1"/>
            </a:solidFill>
            <a:ln w="1587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6"/>
          <c:spPr>
            <a:solidFill>
              <a:schemeClr val="lt1"/>
            </a:solidFill>
            <a:ln w="15875">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267"/>
        <c:overlap val="-43"/>
        <c:axId val="1373088703"/>
        <c:axId val="1373089183"/>
      </c:barChart>
      <c:catAx>
        <c:axId val="137308870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373088703"/>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0"/>
  </c:pivotSource>
  <c:chart>
    <c:title>
      <c:tx>
        <c:rich>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r>
              <a:rPr lang="en-IN" sz="1400" b="1">
                <a:latin typeface="Arial" panose="020B0604020202020204" pitchFamily="34" charset="0"/>
                <a:cs typeface="Arial" panose="020B0604020202020204" pitchFamily="34" charset="0"/>
              </a:rPr>
              <a:t>EMPLOYEE PERFORMANCE ANALYSIS</a:t>
            </a:r>
          </a:p>
        </c:rich>
      </c:tx>
      <c:layout>
        <c:manualLayout>
          <c:xMode val="edge"/>
          <c:yMode val="edge"/>
          <c:x val="0.13877259092613423"/>
          <c:y val="0.08249446091965777"/>
        </c:manualLayout>
      </c:layout>
      <c:overlay val="0"/>
      <c:spPr>
        <a:noFill/>
        <a:ln>
          <a:noFill/>
        </a:ln>
        <a:effectLst/>
      </c:spPr>
      <c:txPr>
        <a:bodyPr rot="0" spcFirstLastPara="1" vertOverflow="ellipsis" vert="horz" wrap="square" anchor="ctr" anchorCtr="1"/>
        <a:lstStyle/>
        <a:p>
          <a:pPr algn="ct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Arial" panose="020B0604020202020204" pitchFamily="34" charset="0"/>
              <a:ea typeface="+mn-ea"/>
              <a:cs typeface="Arial" panose="020B0604020202020204" pitchFamily="34" charset="0"/>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8046981627296589"/>
          <c:y val="0.23869932925051035"/>
          <c:w val="0.6382801837270341"/>
          <c:h val="0.566959025955089"/>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trendline>
            <c:spPr>
              <a:ln w="19050" cap="rnd">
                <a:solidFill>
                  <a:schemeClr val="accent2"/>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dLblPos val="inEnd"/>
          <c:showLegendKey val="0"/>
          <c:showVal val="1"/>
          <c:showCatName val="0"/>
          <c:showSerName val="0"/>
          <c:showPercent val="0"/>
          <c:showBubbleSize val="0"/>
        </c:dLbls>
        <c:gapWidth val="100"/>
        <c:overlap val="-24"/>
        <c:axId val="1373088703"/>
        <c:axId val="1373089183"/>
      </c:barChart>
      <c:catAx>
        <c:axId val="137308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9183"/>
        <c:crosses val="autoZero"/>
        <c:auto val="1"/>
        <c:lblAlgn val="ctr"/>
        <c:lblOffset val="100"/>
        <c:noMultiLvlLbl val="0"/>
      </c:catAx>
      <c:valAx>
        <c:axId val="137308918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308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b="1" dirty="0" sz="2400" lang="en-US">
                <a:latin typeface="Arial" panose="020B0604020202020204" pitchFamily="34" charset="0"/>
                <a:cs typeface="Arial" panose="020B0604020202020204" pitchFamily="34" charset="0"/>
              </a:rPr>
              <a:t>D</a:t>
            </a:r>
            <a:r>
              <a:rPr b="1" dirty="0" sz="2400" lang="en-US">
                <a:latin typeface="Arial" panose="020B0604020202020204" pitchFamily="34" charset="0"/>
                <a:cs typeface="Arial" panose="020B0604020202020204" pitchFamily="34" charset="0"/>
              </a:rPr>
              <a:t>I</a:t>
            </a:r>
            <a:r>
              <a:rPr b="1" dirty="0" sz="2400" lang="en-US">
                <a:latin typeface="Arial" panose="020B0604020202020204" pitchFamily="34" charset="0"/>
                <a:cs typeface="Arial" panose="020B0604020202020204" pitchFamily="34" charset="0"/>
              </a:rPr>
              <a:t>V</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K</a:t>
            </a:r>
            <a:r>
              <a:rPr b="1" dirty="0" sz="2400" lang="en-US">
                <a:latin typeface="Arial" panose="020B0604020202020204" pitchFamily="34" charset="0"/>
                <a:cs typeface="Arial" panose="020B0604020202020204" pitchFamily="34" charset="0"/>
              </a:rPr>
              <a:t>A</a:t>
            </a:r>
            <a:r>
              <a:rPr b="1" dirty="0" sz="2400" lang="en-US">
                <a:latin typeface="Arial" panose="020B0604020202020204" pitchFamily="34" charset="0"/>
                <a:cs typeface="Arial" panose="020B0604020202020204" pitchFamily="34" charset="0"/>
              </a:rPr>
              <a:t>R</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G</a:t>
            </a:r>
            <a:endParaRPr altLang="en-US" lang="zh-CN"/>
          </a:p>
          <a:p>
            <a:r>
              <a:rPr dirty="0" sz="2400" lang="en-US"/>
              <a:t>REGISTER NO: </a:t>
            </a:r>
            <a:r>
              <a:rPr b="1" dirty="0" sz="2400" lang="en-US">
                <a:latin typeface="Arial" panose="020B0604020202020204" pitchFamily="34" charset="0"/>
                <a:cs typeface="Arial" panose="020B0604020202020204" pitchFamily="34" charset="0"/>
              </a:rPr>
              <a:t>122201</a:t>
            </a:r>
            <a:r>
              <a:rPr b="1" dirty="0" sz="2400" lang="en-US">
                <a:latin typeface="Arial" panose="020B0604020202020204" pitchFamily="34" charset="0"/>
                <a:cs typeface="Arial" panose="020B0604020202020204" pitchFamily="34" charset="0"/>
              </a:rPr>
              <a:t>1</a:t>
            </a:r>
            <a:r>
              <a:rPr b="1" dirty="0" sz="2400" lang="en-US">
                <a:latin typeface="Arial" panose="020B0604020202020204" pitchFamily="34" charset="0"/>
                <a:cs typeface="Arial" panose="020B0604020202020204" pitchFamily="34" charset="0"/>
              </a:rPr>
              <a:t>6</a:t>
            </a:r>
            <a:r>
              <a:rPr b="1" dirty="0" sz="2400" lang="en-US">
                <a:latin typeface="Arial" panose="020B0604020202020204" pitchFamily="34" charset="0"/>
                <a:cs typeface="Arial" panose="020B0604020202020204" pitchFamily="34" charset="0"/>
              </a:rPr>
              <a:t>3</a:t>
            </a:r>
            <a:r>
              <a:rPr b="1" dirty="0" sz="2400" lang="en-US">
                <a:latin typeface="Arial" panose="020B0604020202020204" pitchFamily="34" charset="0"/>
                <a:cs typeface="Arial" panose="020B0604020202020204" pitchFamily="34" charset="0"/>
              </a:rPr>
              <a:t> </a:t>
            </a:r>
            <a:r>
              <a:rPr b="1" dirty="0" sz="2400" lang="en-US">
                <a:latin typeface="Arial" panose="020B0604020202020204" pitchFamily="34" charset="0"/>
                <a:cs typeface="Arial" panose="020B0604020202020204" pitchFamily="34" charset="0"/>
              </a:rPr>
              <a:t>;</a:t>
            </a:r>
            <a:r>
              <a:rPr b="1" dirty="0" sz="2400" lang="en-US">
                <a:latin typeface="Arial" panose="020B0604020202020204" pitchFamily="34" charset="0"/>
                <a:cs typeface="Arial" panose="020B0604020202020204" pitchFamily="34" charset="0"/>
              </a:rPr>
              <a:t> unm13012225</a:t>
            </a:r>
            <a:r>
              <a:rPr b="1" dirty="0" sz="2400" lang="en-US">
                <a:latin typeface="Arial" panose="020B0604020202020204" pitchFamily="34" charset="0"/>
                <a:cs typeface="Arial" panose="020B0604020202020204" pitchFamily="34" charset="0"/>
              </a:rPr>
              <a:t>1</a:t>
            </a:r>
            <a:r>
              <a:rPr b="1" dirty="0" sz="2400" lang="en-US">
                <a:latin typeface="Arial" panose="020B0604020202020204" pitchFamily="34" charset="0"/>
                <a:cs typeface="Arial" panose="020B0604020202020204" pitchFamily="34" charset="0"/>
              </a:rPr>
              <a:t>1</a:t>
            </a:r>
            <a:endParaRPr altLang="en-US" lang="zh-CN"/>
          </a:p>
          <a:p>
            <a:r>
              <a:rPr dirty="0" sz="2400" lang="en-US"/>
              <a:t>DEPARTMENT: </a:t>
            </a:r>
            <a:r>
              <a:rPr b="1" dirty="0" sz="2400" lang="en-US">
                <a:latin typeface="Arial" panose="020B0604020202020204" pitchFamily="34" charset="0"/>
                <a:cs typeface="Arial" panose="020B0604020202020204" pitchFamily="34" charset="0"/>
              </a:rPr>
              <a:t>B.COM CORPORATE SECRETARYSHIP</a:t>
            </a:r>
          </a:p>
          <a:p>
            <a:r>
              <a:rPr dirty="0" sz="2400" lang="en-US"/>
              <a:t>COLLEGE: </a:t>
            </a:r>
            <a:r>
              <a:rPr b="1" dirty="0" sz="2400" lang="en-US">
                <a:latin typeface="Arial" panose="020B0604020202020204" pitchFamily="34" charset="0"/>
                <a:cs typeface="Arial" panose="020B0604020202020204" pitchFamily="34" charset="0"/>
              </a:rPr>
              <a:t>AGURCHUND MANMULL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838200" y="1447800"/>
            <a:ext cx="4343400" cy="5632311"/>
          </a:xfrm>
          <a:prstGeom prst="rect"/>
          <a:noFill/>
        </p:spPr>
        <p:txBody>
          <a:bodyPr rtlCol="0" wrap="square">
            <a:spAutoFit/>
          </a:bodyPr>
          <a:p>
            <a:r>
              <a:rPr b="1" dirty="0" sz="2000" lang="en-IN">
                <a:latin typeface="Arial" panose="020B0604020202020204" pitchFamily="34" charset="0"/>
                <a:cs typeface="Arial" panose="020B0604020202020204" pitchFamily="34" charset="0"/>
              </a:rPr>
              <a:t>STEPS:-</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1)</a:t>
            </a:r>
            <a:r>
              <a:rPr dirty="0" sz="2000" lang="en-IN" u="sng">
                <a:latin typeface="Arial" panose="020B0604020202020204" pitchFamily="34" charset="0"/>
                <a:cs typeface="Arial" panose="020B0604020202020204" pitchFamily="34" charset="0"/>
              </a:rPr>
              <a:t>Data Collection</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Go to Kaggle and download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Download in Edunet Dashboard</a:t>
            </a:r>
          </a:p>
          <a:p>
            <a:endParaRPr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 </a:t>
            </a:r>
            <a:r>
              <a:rPr dirty="0" sz="2000" lang="en-IN" u="sng">
                <a:latin typeface="Arial" panose="020B0604020202020204" pitchFamily="34" charset="0"/>
                <a:cs typeface="Arial" panose="020B0604020202020204" pitchFamily="34" charset="0"/>
              </a:rPr>
              <a:t>Features Collection</a:t>
            </a:r>
            <a:endParaRPr dirty="0" sz="2000" lang="en-IN">
              <a:latin typeface="Arial" panose="020B0604020202020204" pitchFamily="34" charset="0"/>
              <a:cs typeface="Arial" panose="020B0604020202020204" pitchFamily="34" charset="0"/>
            </a:endParaRP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9 Features</a:t>
            </a:r>
          </a:p>
          <a:p>
            <a:endParaRPr dirty="0" sz="2000" lang="en-IN">
              <a:latin typeface="Arial" panose="020B0604020202020204" pitchFamily="34" charset="0"/>
              <a:cs typeface="Arial" panose="020B0604020202020204" pitchFamily="34" charset="0"/>
            </a:endParaRP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Status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2000" lang="en-IN">
                <a:latin typeface="Arial" panose="020B0604020202020204" pitchFamily="34" charset="0"/>
                <a:cs typeface="Arial" panose="020B0604020202020204" pitchFamily="34" charset="0"/>
              </a:rPr>
              <a:t>Job Function</a:t>
            </a:r>
          </a:p>
        </p:txBody>
      </p:sp>
      <p:sp>
        <p:nvSpPr>
          <p:cNvPr id="1048682" name="TextBox 2"/>
          <p:cNvSpPr txBox="1"/>
          <p:nvPr/>
        </p:nvSpPr>
        <p:spPr>
          <a:xfrm>
            <a:off x="5067302" y="2016144"/>
            <a:ext cx="4286248" cy="3139321"/>
          </a:xfrm>
          <a:prstGeom prst="rect"/>
          <a:noFill/>
        </p:spPr>
        <p:txBody>
          <a:bodyPr rtlCol="0" wrap="square">
            <a:spAutoFit/>
          </a:bodyPr>
          <a:p>
            <a:r>
              <a:rPr dirty="0" sz="1800" lang="en-IN">
                <a:latin typeface="Arial" panose="020B0604020202020204" pitchFamily="34" charset="0"/>
                <a:cs typeface="Arial" panose="020B0604020202020204" pitchFamily="34" charset="0"/>
              </a:rPr>
              <a:t>3) </a:t>
            </a:r>
            <a:r>
              <a:rPr dirty="0" sz="1800" lang="en-IN" u="sng">
                <a:latin typeface="Arial" panose="020B0604020202020204" pitchFamily="34" charset="0"/>
                <a:cs typeface="Arial" panose="020B0604020202020204" pitchFamily="34" charset="0"/>
              </a:rPr>
              <a:t>Data Cleaning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identified- Conditional Formatting</a:t>
            </a:r>
          </a:p>
          <a:p>
            <a:pPr indent="-285750" marL="285750">
              <a:buFont typeface="Wingdings" panose="05000000000000000000" pitchFamily="2" charset="2"/>
              <a:buChar char="§"/>
            </a:pPr>
            <a:r>
              <a:rPr dirty="0" sz="1800" lang="en-IN">
                <a:latin typeface="Arial" panose="020B0604020202020204" pitchFamily="34" charset="0"/>
                <a:cs typeface="Arial" panose="020B0604020202020204" pitchFamily="34" charset="0"/>
              </a:rPr>
              <a:t>Missing Values removed – Filtering</a:t>
            </a:r>
          </a:p>
          <a:p>
            <a:endParaRPr dirty="0" sz="1800" lang="en-IN">
              <a:latin typeface="Arial" panose="020B0604020202020204" pitchFamily="34" charset="0"/>
              <a:cs typeface="Arial" panose="020B0604020202020204" pitchFamily="34" charset="0"/>
            </a:endParaRPr>
          </a:p>
          <a:p>
            <a:r>
              <a:rPr dirty="0" sz="1800" lang="en-IN">
                <a:latin typeface="Arial" panose="020B0604020202020204" pitchFamily="34" charset="0"/>
                <a:cs typeface="Arial" panose="020B0604020202020204" pitchFamily="34" charset="0"/>
              </a:rPr>
              <a:t>4) </a:t>
            </a:r>
            <a:r>
              <a:rPr dirty="0" sz="1800" lang="en-IN" u="sng">
                <a:latin typeface="Arial" panose="020B0604020202020204" pitchFamily="34" charset="0"/>
                <a:cs typeface="Arial" panose="020B0604020202020204" pitchFamily="34" charset="0"/>
              </a:rPr>
              <a:t>Performance Level Calculation</a:t>
            </a:r>
          </a:p>
          <a:p>
            <a:r>
              <a:rPr dirty="0" lang="en-IN">
                <a:latin typeface="Arial" panose="020B0604020202020204" pitchFamily="34" charset="0"/>
                <a:cs typeface="Arial" panose="020B0604020202020204" pitchFamily="34" charset="0"/>
              </a:rPr>
              <a:t>Performance Level Formula = IFS(Z8&gt;=5,”VERY HIGH”,Z8&gt;=4,”HIGH”,Z8&gt;=3,”MED”,”TRUE”,”LOW”)</a:t>
            </a:r>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TextBox 4"/>
          <p:cNvSpPr txBox="1"/>
          <p:nvPr/>
        </p:nvSpPr>
        <p:spPr>
          <a:xfrm>
            <a:off x="739775" y="1447800"/>
            <a:ext cx="3679825" cy="3970318"/>
          </a:xfrm>
          <a:prstGeom prst="rect"/>
          <a:noFill/>
        </p:spPr>
        <p:txBody>
          <a:bodyPr rtlCol="0" wrap="square">
            <a:spAutoFit/>
          </a:bodyPr>
          <a:p>
            <a:r>
              <a:rPr dirty="0" sz="1800" lang="en-IN">
                <a:latin typeface="Arial" panose="020B0604020202020204" pitchFamily="34" charset="0"/>
                <a:cs typeface="Arial" panose="020B0604020202020204" pitchFamily="34" charset="0"/>
              </a:rPr>
              <a:t>5) </a:t>
            </a:r>
            <a:r>
              <a:rPr dirty="0" sz="1800" lang="en-IN" u="sng">
                <a:latin typeface="Arial" panose="020B0604020202020204" pitchFamily="34" charset="0"/>
                <a:cs typeface="Arial" panose="020B0604020202020204" pitchFamily="34" charset="0"/>
              </a:rPr>
              <a:t>Summary/Pivot Table</a:t>
            </a:r>
          </a:p>
          <a:p>
            <a:endParaRPr dirty="0" sz="1800" lang="en-IN">
              <a:latin typeface="Arial" panose="020B0604020202020204" pitchFamily="34" charset="0"/>
              <a:cs typeface="Arial" panose="020B0604020202020204" pitchFamily="34" charset="0"/>
            </a:endParaRPr>
          </a:p>
          <a:p>
            <a:pPr indent="-285750" marL="285750">
              <a:buFont typeface="Arial" panose="020B0604020202020204" pitchFamily="34" charset="0"/>
              <a:buChar char="•"/>
            </a:pPr>
            <a:r>
              <a:rPr dirty="0" sz="1800" lang="en-IN" u="sng">
                <a:latin typeface="Arial" panose="020B0604020202020204" pitchFamily="34" charset="0"/>
                <a:cs typeface="Arial" panose="020B0604020202020204" pitchFamily="34" charset="0"/>
              </a:rPr>
              <a:t>Features/Techniques Used</a:t>
            </a:r>
          </a:p>
          <a:p>
            <a:endParaRPr dirty="0" sz="180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endParaRPr dirty="0" lang="en-IN">
              <a:latin typeface="Arial" panose="020B0604020202020204" pitchFamily="34" charset="0"/>
              <a:cs typeface="Arial" panose="020B0604020202020204" pitchFamily="34" charset="0"/>
            </a:endParaRPr>
          </a:p>
          <a:p>
            <a:endParaRPr dirty="0" sz="1800" lang="en-IN">
              <a:latin typeface="Arial" panose="020B0604020202020204" pitchFamily="34" charset="0"/>
              <a:cs typeface="Arial" panose="020B0604020202020204" pitchFamily="34" charset="0"/>
            </a:endParaRPr>
          </a:p>
          <a:p>
            <a:pPr indent="-285750" marL="285750">
              <a:buFont typeface="Courier New" panose="02070309020205020404" pitchFamily="49" charset="0"/>
              <a:buChar char="o"/>
            </a:pPr>
            <a:r>
              <a:rPr dirty="0" sz="1800" lang="en-IN" u="sng">
                <a:latin typeface="Arial" panose="020B0604020202020204" pitchFamily="34" charset="0"/>
                <a:cs typeface="Arial" panose="020B0604020202020204" pitchFamily="34" charset="0"/>
              </a:rPr>
              <a:t>What Columns Used</a:t>
            </a:r>
            <a:endParaRPr dirty="0" lang="en-IN" u="sng"/>
          </a:p>
          <a:p>
            <a:pPr indent="-342900" marL="342900">
              <a:buAutoNum type="arabicPeriod"/>
            </a:pPr>
            <a:r>
              <a:rPr dirty="0" sz="1800" lang="en-IN">
                <a:latin typeface="Arial" panose="020B0604020202020204" pitchFamily="34" charset="0"/>
                <a:cs typeface="Arial" panose="020B0604020202020204" pitchFamily="34" charset="0"/>
              </a:rPr>
              <a:t>Employee ID</a:t>
            </a:r>
          </a:p>
          <a:p>
            <a:pPr indent="-342900" marL="342900">
              <a:buAutoNum type="arabicPeriod"/>
            </a:pPr>
            <a:r>
              <a:rPr dirty="0" sz="1800" lang="en-IN">
                <a:latin typeface="Arial" panose="020B0604020202020204" pitchFamily="34" charset="0"/>
                <a:cs typeface="Arial" panose="020B0604020202020204" pitchFamily="34" charset="0"/>
              </a:rPr>
              <a:t>Employee First Name</a:t>
            </a:r>
          </a:p>
          <a:p>
            <a:pPr indent="-342900" marL="342900">
              <a:buAutoNum type="arabicPeriod"/>
            </a:pPr>
            <a:r>
              <a:rPr dirty="0" sz="1800" lang="en-IN">
                <a:latin typeface="Arial" panose="020B0604020202020204" pitchFamily="34" charset="0"/>
                <a:cs typeface="Arial" panose="020B0604020202020204" pitchFamily="34" charset="0"/>
              </a:rPr>
              <a:t>Employee Last Name </a:t>
            </a:r>
          </a:p>
          <a:p>
            <a:pPr indent="-342900" marL="342900">
              <a:buAutoNum type="arabicPeriod"/>
            </a:pPr>
            <a:r>
              <a:rPr dirty="0" sz="1800" lang="en-IN">
                <a:latin typeface="Arial" panose="020B0604020202020204" pitchFamily="34" charset="0"/>
                <a:cs typeface="Arial" panose="020B0604020202020204" pitchFamily="34" charset="0"/>
              </a:rPr>
              <a:t>Employee Status</a:t>
            </a:r>
          </a:p>
        </p:txBody>
      </p:sp>
      <p:sp>
        <p:nvSpPr>
          <p:cNvPr id="1048690" name="TextBox 6"/>
          <p:cNvSpPr txBox="1"/>
          <p:nvPr/>
        </p:nvSpPr>
        <p:spPr>
          <a:xfrm>
            <a:off x="4419600" y="3962400"/>
            <a:ext cx="3679825" cy="1754326"/>
          </a:xfrm>
          <a:prstGeom prst="rect"/>
          <a:noFill/>
        </p:spPr>
        <p:txBody>
          <a:bodyPr rtlCol="0" wrap="square">
            <a:spAutoFit/>
          </a:bodyPr>
          <a:p>
            <a:r>
              <a:rPr dirty="0" sz="1800" lang="en-IN">
                <a:latin typeface="Arial" panose="020B0604020202020204" pitchFamily="34" charset="0"/>
                <a:cs typeface="Arial" panose="020B0604020202020204" pitchFamily="34" charset="0"/>
              </a:rPr>
              <a:t>5. Employee Performance Level</a:t>
            </a:r>
          </a:p>
          <a:p>
            <a:r>
              <a:rPr dirty="0" sz="1800" lang="en-IN">
                <a:latin typeface="Arial" panose="020B0604020202020204" pitchFamily="34" charset="0"/>
                <a:cs typeface="Arial" panose="020B0604020202020204" pitchFamily="34" charset="0"/>
              </a:rPr>
              <a:t>6. Current Employee Ratings</a:t>
            </a:r>
          </a:p>
          <a:p>
            <a:r>
              <a:rPr dirty="0" sz="1800" lang="en-IN">
                <a:latin typeface="Arial" panose="020B0604020202020204" pitchFamily="34" charset="0"/>
                <a:cs typeface="Arial" panose="020B0604020202020204" pitchFamily="34" charset="0"/>
              </a:rPr>
              <a:t>7. Department Type</a:t>
            </a:r>
          </a:p>
          <a:p>
            <a:r>
              <a:rPr dirty="0" sz="1800" lang="en-IN">
                <a:latin typeface="Arial" panose="020B0604020202020204" pitchFamily="34" charset="0"/>
                <a:cs typeface="Arial" panose="020B0604020202020204" pitchFamily="34" charset="0"/>
              </a:rPr>
              <a:t>8. Division</a:t>
            </a:r>
          </a:p>
          <a:p>
            <a:r>
              <a:rPr dirty="0" sz="1800" lang="en-IN">
                <a:latin typeface="Arial" panose="020B0604020202020204" pitchFamily="34" charset="0"/>
                <a:cs typeface="Arial" panose="020B0604020202020204" pitchFamily="34" charset="0"/>
              </a:rPr>
              <a:t>9. Job Function</a:t>
            </a:r>
          </a:p>
          <a:p>
            <a:endParaRPr dirty="0" lang="en-IN"/>
          </a:p>
        </p:txBody>
      </p:sp>
      <p:graphicFrame>
        <p:nvGraphicFramePr>
          <p:cNvPr id="4194305" name="Table 7"/>
          <p:cNvGraphicFramePr>
            <a:graphicFrameLocks noGrp="1"/>
          </p:cNvGraphicFramePr>
          <p:nvPr/>
        </p:nvGraphicFramePr>
        <p:xfrm>
          <a:off x="4191000" y="1033567"/>
          <a:ext cx="5130801" cy="2682240"/>
        </p:xfrm>
        <a:graphic>
          <a:graphicData uri="http://schemas.openxmlformats.org/drawingml/2006/table">
            <a:tbl>
              <a:tblPr firstRow="1" bandRow="1">
                <a:tableStyleId>{5C22544A-7EE6-4342-B048-85BDC9FD1C3A}</a:tableStyleId>
              </a:tblPr>
              <a:tblGrid>
                <a:gridCol w="756921"/>
                <a:gridCol w="2443479"/>
                <a:gridCol w="1930401"/>
              </a:tblGrid>
              <a:tr h="211384">
                <a:tc>
                  <a:txBody>
                    <a:bodyPr/>
                    <a:p>
                      <a:r>
                        <a:rPr dirty="0" sz="1400" lang="en-IN">
                          <a:latin typeface="Arial" panose="020B0604020202020204" pitchFamily="34" charset="0"/>
                          <a:cs typeface="Arial" panose="020B0604020202020204" pitchFamily="34" charset="0"/>
                        </a:rPr>
                        <a:t>S.NO.</a:t>
                      </a:r>
                    </a:p>
                  </a:txBody>
                </a:tc>
                <a:tc>
                  <a:txBody>
                    <a:bodyPr/>
                    <a:p>
                      <a:r>
                        <a:rPr dirty="0" sz="1400" lang="en-IN">
                          <a:latin typeface="Arial" panose="020B0604020202020204" pitchFamily="34" charset="0"/>
                          <a:cs typeface="Arial" panose="020B0604020202020204" pitchFamily="34" charset="0"/>
                        </a:rPr>
                        <a:t>TECHNIQUES USED</a:t>
                      </a:r>
                    </a:p>
                  </a:txBody>
                </a:tc>
                <a:tc>
                  <a:txBody>
                    <a:bodyPr/>
                    <a:p>
                      <a:r>
                        <a:rPr dirty="0" sz="1400" lang="en-IN">
                          <a:latin typeface="Arial" panose="020B0604020202020204" pitchFamily="34" charset="0"/>
                          <a:cs typeface="Arial" panose="020B0604020202020204" pitchFamily="34" charset="0"/>
                        </a:rPr>
                        <a:t>EXPLANATION (WHY)</a:t>
                      </a:r>
                    </a:p>
                  </a:txBody>
                </a:tc>
              </a:tr>
              <a:tr h="211384">
                <a:tc>
                  <a:txBody>
                    <a:bodyPr/>
                    <a:p>
                      <a:r>
                        <a:rPr dirty="0" sz="1400" lang="en-IN">
                          <a:latin typeface="Arial" panose="020B0604020202020204" pitchFamily="34" charset="0"/>
                          <a:cs typeface="Arial" panose="020B0604020202020204" pitchFamily="34" charset="0"/>
                        </a:rPr>
                        <a:t>1</a:t>
                      </a:r>
                    </a:p>
                  </a:txBody>
                </a:tc>
                <a:tc>
                  <a:txBody>
                    <a:bodyPr/>
                    <a:p>
                      <a:r>
                        <a:rPr dirty="0" sz="1400" lang="en-IN">
                          <a:latin typeface="Arial" panose="020B0604020202020204" pitchFamily="34" charset="0"/>
                          <a:cs typeface="Arial" panose="020B0604020202020204" pitchFamily="34" charset="0"/>
                        </a:rPr>
                        <a:t>Conditional Formatting</a:t>
                      </a:r>
                    </a:p>
                  </a:txBody>
                </a:tc>
                <a:tc>
                  <a:txBody>
                    <a:bodyPr/>
                    <a:p>
                      <a:r>
                        <a:rPr dirty="0" sz="1400" lang="en-IN">
                          <a:latin typeface="Arial" panose="020B0604020202020204" pitchFamily="34" charset="0"/>
                          <a:cs typeface="Arial" panose="020B0604020202020204" pitchFamily="34" charset="0"/>
                        </a:rPr>
                        <a:t>Missing Value highlight</a:t>
                      </a:r>
                    </a:p>
                  </a:txBody>
                </a:tc>
              </a:tr>
              <a:tr h="211384">
                <a:tc>
                  <a:txBody>
                    <a:bodyPr/>
                    <a:p>
                      <a:r>
                        <a:rPr dirty="0" sz="1400" lang="en-IN">
                          <a:latin typeface="Arial" panose="020B0604020202020204" pitchFamily="34" charset="0"/>
                          <a:cs typeface="Arial" panose="020B0604020202020204" pitchFamily="34" charset="0"/>
                        </a:rPr>
                        <a:t>2</a:t>
                      </a:r>
                    </a:p>
                  </a:txBody>
                </a:tc>
                <a:tc>
                  <a:txBody>
                    <a:bodyPr/>
                    <a:p>
                      <a:r>
                        <a:rPr dirty="0" sz="1400" lang="en-IN">
                          <a:latin typeface="Arial" panose="020B0604020202020204" pitchFamily="34" charset="0"/>
                          <a:cs typeface="Arial" panose="020B0604020202020204" pitchFamily="34" charset="0"/>
                        </a:rPr>
                        <a:t>Filtering</a:t>
                      </a:r>
                    </a:p>
                  </a:txBody>
                </a:tc>
                <a:tc>
                  <a:txBody>
                    <a:bodyPr/>
                    <a:p>
                      <a:r>
                        <a:rPr dirty="0" sz="1400" lang="en-IN">
                          <a:latin typeface="Arial" panose="020B0604020202020204" pitchFamily="34" charset="0"/>
                          <a:cs typeface="Arial" panose="020B0604020202020204" pitchFamily="34" charset="0"/>
                        </a:rPr>
                        <a:t>Missing Value Remove</a:t>
                      </a:r>
                    </a:p>
                  </a:txBody>
                </a:tc>
              </a:tr>
              <a:tr h="211384">
                <a:tc>
                  <a:txBody>
                    <a:bodyPr/>
                    <a:p>
                      <a:r>
                        <a:rPr dirty="0" sz="1400" lang="en-IN">
                          <a:latin typeface="Arial" panose="020B0604020202020204" pitchFamily="34" charset="0"/>
                          <a:cs typeface="Arial" panose="020B0604020202020204" pitchFamily="34" charset="0"/>
                        </a:rPr>
                        <a:t>3</a:t>
                      </a:r>
                    </a:p>
                  </a:txBody>
                </a:tc>
                <a:tc>
                  <a:txBody>
                    <a:bodyPr/>
                    <a:p>
                      <a:r>
                        <a:rPr dirty="0" sz="1400" lang="en-IN">
                          <a:latin typeface="Arial" panose="020B0604020202020204" pitchFamily="34" charset="0"/>
                          <a:cs typeface="Arial" panose="020B0604020202020204" pitchFamily="34" charset="0"/>
                        </a:rPr>
                        <a:t>Formula</a:t>
                      </a:r>
                    </a:p>
                  </a:txBody>
                </a:tc>
                <a:tc>
                  <a:txBody>
                    <a:bodyPr/>
                    <a:p>
                      <a:r>
                        <a:rPr dirty="0" sz="1400" lang="en-IN">
                          <a:latin typeface="Arial" panose="020B0604020202020204" pitchFamily="34" charset="0"/>
                          <a:cs typeface="Arial" panose="020B0604020202020204" pitchFamily="34" charset="0"/>
                        </a:rPr>
                        <a:t>Calculate Employee Performance Level</a:t>
                      </a:r>
                    </a:p>
                  </a:txBody>
                </a:tc>
              </a:tr>
              <a:tr h="211384">
                <a:tc>
                  <a:txBody>
                    <a:bodyPr/>
                    <a:p>
                      <a:r>
                        <a:rPr dirty="0" sz="1400" lang="en-IN">
                          <a:latin typeface="Arial" panose="020B0604020202020204" pitchFamily="34" charset="0"/>
                          <a:cs typeface="Arial" panose="020B0604020202020204" pitchFamily="34" charset="0"/>
                        </a:rPr>
                        <a:t>4</a:t>
                      </a:r>
                    </a:p>
                  </a:txBody>
                </a:tc>
                <a:tc>
                  <a:txBody>
                    <a:bodyPr/>
                    <a:p>
                      <a:r>
                        <a:rPr dirty="0" sz="1400" lang="en-IN">
                          <a:latin typeface="Arial" panose="020B0604020202020204" pitchFamily="34" charset="0"/>
                          <a:cs typeface="Arial" panose="020B0604020202020204" pitchFamily="34" charset="0"/>
                        </a:rPr>
                        <a:t>Pivot Table</a:t>
                      </a:r>
                    </a:p>
                  </a:txBody>
                </a:tc>
                <a:tc>
                  <a:txBody>
                    <a:bodyPr/>
                    <a:p>
                      <a:r>
                        <a:rPr dirty="0" sz="1400" lang="en-IN">
                          <a:latin typeface="Arial" panose="020B0604020202020204" pitchFamily="34" charset="0"/>
                          <a:cs typeface="Arial" panose="020B0604020202020204" pitchFamily="34" charset="0"/>
                        </a:rPr>
                        <a:t>Summarise</a:t>
                      </a:r>
                    </a:p>
                  </a:txBody>
                </a:tc>
              </a:tr>
              <a:tr h="211384">
                <a:tc>
                  <a:txBody>
                    <a:bodyPr/>
                    <a:p>
                      <a:r>
                        <a:rPr dirty="0" sz="1400" lang="en-IN">
                          <a:latin typeface="Arial" panose="020B0604020202020204" pitchFamily="34" charset="0"/>
                          <a:cs typeface="Arial" panose="020B0604020202020204" pitchFamily="34" charset="0"/>
                        </a:rPr>
                        <a:t>5</a:t>
                      </a:r>
                    </a:p>
                  </a:txBody>
                </a:tc>
                <a:tc>
                  <a:txBody>
                    <a:bodyPr/>
                    <a:p>
                      <a:r>
                        <a:rPr dirty="0" sz="1400" lang="en-IN">
                          <a:latin typeface="Arial" panose="020B0604020202020204" pitchFamily="34" charset="0"/>
                          <a:cs typeface="Arial" panose="020B0604020202020204" pitchFamily="34" charset="0"/>
                        </a:rPr>
                        <a:t>Graph</a:t>
                      </a:r>
                    </a:p>
                  </a:txBody>
                </a:tc>
                <a:tc>
                  <a:txBody>
                    <a:bodyPr/>
                    <a:p>
                      <a:r>
                        <a:rPr dirty="0" sz="1400" lang="en-IN">
                          <a:latin typeface="Arial" panose="020B0604020202020204" pitchFamily="34" charset="0"/>
                          <a:cs typeface="Arial" panose="020B0604020202020204" pitchFamily="34" charset="0"/>
                        </a:rPr>
                        <a:t>Data Visualisation</a:t>
                      </a:r>
                    </a:p>
                  </a:txBody>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3"/>
          <p:cNvSpPr txBox="1"/>
          <p:nvPr/>
        </p:nvSpPr>
        <p:spPr>
          <a:xfrm>
            <a:off x="1219200" y="1676400"/>
            <a:ext cx="4419600" cy="3693319"/>
          </a:xfrm>
          <a:prstGeom prst="rect"/>
          <a:noFill/>
        </p:spPr>
        <p:txBody>
          <a:bodyPr rtlCol="0" wrap="square">
            <a:spAutoFit/>
          </a:bodyPr>
          <a:p>
            <a:r>
              <a:rPr dirty="0" sz="1800" lang="en-IN">
                <a:latin typeface="Arial" panose="020B0604020202020204" pitchFamily="34" charset="0"/>
                <a:cs typeface="Arial" panose="020B0604020202020204" pitchFamily="34" charset="0"/>
              </a:rPr>
              <a:t>6) </a:t>
            </a:r>
            <a:r>
              <a:rPr dirty="0" sz="1800" lang="en-IN" u="sng">
                <a:latin typeface="Arial" panose="020B0604020202020204" pitchFamily="34" charset="0"/>
                <a:cs typeface="Arial" panose="020B0604020202020204" pitchFamily="34" charset="0"/>
              </a:rPr>
              <a:t>Graph</a:t>
            </a:r>
          </a:p>
          <a:p>
            <a:pPr indent="-285750" marL="285750">
              <a:buFont typeface="Wingdings" panose="05000000000000000000" pitchFamily="2" charset="2"/>
              <a:buChar char="v"/>
            </a:pPr>
            <a:r>
              <a:rPr dirty="0" sz="1800" lang="en-IN">
                <a:latin typeface="Arial" panose="020B0604020202020204" pitchFamily="34" charset="0"/>
                <a:cs typeface="Arial" panose="020B0604020202020204" pitchFamily="34" charset="0"/>
              </a:rPr>
              <a:t>Data Visualisation</a:t>
            </a:r>
          </a:p>
          <a:p>
            <a:pPr indent="-285750" marL="285750">
              <a:buFont typeface="Wingdings" panose="05000000000000000000" pitchFamily="2" charset="2"/>
              <a:buChar char="v"/>
            </a:pPr>
            <a:r>
              <a:rPr dirty="0" sz="1800" lang="en-IN" u="sng">
                <a:latin typeface="Arial" panose="020B0604020202020204" pitchFamily="34" charset="0"/>
                <a:cs typeface="Arial" panose="020B0604020202020204" pitchFamily="34" charset="0"/>
              </a:rPr>
              <a:t>Features/Columns Used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Performance Level</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Current Employee Ratings</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Department Type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Division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Job Function</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ID</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First Name</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Last Name </a:t>
            </a:r>
          </a:p>
          <a:p>
            <a:pPr indent="-342900" marL="342900">
              <a:buFont typeface="Courier New" panose="02070309020205020404" pitchFamily="49" charset="0"/>
              <a:buChar char="o"/>
            </a:pPr>
            <a:r>
              <a:rPr dirty="0" sz="1800" lang="en-IN">
                <a:latin typeface="Arial" panose="020B0604020202020204" pitchFamily="34" charset="0"/>
                <a:cs typeface="Arial" panose="020B0604020202020204" pitchFamily="34" charset="0"/>
              </a:rPr>
              <a:t>Employee Status</a:t>
            </a:r>
          </a:p>
          <a:p>
            <a:endParaRPr dirty="0" lang="en-IN"/>
          </a:p>
        </p:txBody>
      </p:sp>
      <p:sp>
        <p:nvSpPr>
          <p:cNvPr id="104869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graphicFrame>
        <p:nvGraphicFramePr>
          <p:cNvPr id="4194306" name="Chart 5"/>
          <p:cNvGraphicFramePr>
            <a:graphicFrameLocks/>
          </p:cNvGraphicFramePr>
          <p:nvPr/>
        </p:nvGraphicFramePr>
        <p:xfrm>
          <a:off x="5181600" y="1600200"/>
          <a:ext cx="3581400" cy="33591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9377362"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7" name="Chart 9"/>
          <p:cNvGraphicFramePr>
            <a:graphicFrameLocks/>
          </p:cNvGraphicFramePr>
          <p:nvPr/>
        </p:nvGraphicFramePr>
        <p:xfrm>
          <a:off x="2286000" y="1676400"/>
          <a:ext cx="5334000" cy="44005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aphicFrame>
        <p:nvGraphicFramePr>
          <p:cNvPr id="4194308"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8" name="object 7"/>
          <p:cNvSpPr txBox="1"/>
          <p:nvPr/>
        </p:nvSpPr>
        <p:spPr>
          <a:xfrm>
            <a:off x="755332" y="385444"/>
            <a:ext cx="2437130" cy="758190"/>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2"/>
          <p:cNvSpPr txBox="1"/>
          <p:nvPr/>
        </p:nvSpPr>
        <p:spPr>
          <a:xfrm>
            <a:off x="838200" y="1371600"/>
            <a:ext cx="7543800" cy="4401205"/>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444241"/>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139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9286874" y="199643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32368"/>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699452" y="1650525"/>
            <a:ext cx="6819900" cy="1015663"/>
          </a:xfrm>
          <a:prstGeom prst="rect"/>
          <a:noFill/>
        </p:spPr>
        <p:txBody>
          <a:bodyPr rtlCol="0" wrap="square">
            <a:spAutoFit/>
          </a:bodyPr>
          <a:p>
            <a:r>
              <a:rPr dirty="0" sz="2000" lang="en-IN">
                <a:latin typeface="Arial" panose="020B0604020202020204" pitchFamily="34" charset="0"/>
                <a:cs typeface="Arial" panose="020B0604020202020204" pitchFamily="34" charset="0"/>
              </a:rPr>
              <a:t>End users are those who get benefited from the employee data/performance analysis. Given below is a chart of end users of an organisation.</a:t>
            </a:r>
          </a:p>
        </p:txBody>
      </p:sp>
      <p:pic>
        <p:nvPicPr>
          <p:cNvPr id="2097163" name="Graphic 10"/>
          <p:cNvPicPr>
            <a:picLocks noChangeAspect="1"/>
          </p:cNvPicPr>
          <p:nvPr/>
        </p:nvPicPr>
        <p:blipFill rotWithShape="1">
          <a:blip xmlns:r="http://schemas.openxmlformats.org/officeDocument/2006/relationships" r:embed="rId2"/>
          <a:srcRect l="5556" t="6666" r="5556" b="7778"/>
          <a:stretch>
            <a:fillRect/>
          </a:stretch>
        </p:blipFill>
        <p:spPr>
          <a:xfrm>
            <a:off x="2057400" y="2966185"/>
            <a:ext cx="4830782" cy="29060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2362200"/>
            <a:ext cx="1312379" cy="2763520"/>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77362" y="171615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05908"/>
          </a:xfrm>
          <a:prstGeom prst="rect"/>
        </p:spPr>
        <p:txBody>
          <a:bodyPr bIns="0" lIns="0" rIns="0" rtlCol="0" tIns="13335" vert="horz" wrap="square">
            <a:spAutoFit/>
          </a:bodyPr>
          <a:p>
            <a:pPr algn="ctr" marL="12700">
              <a:lnSpc>
                <a:spcPct val="100000"/>
              </a:lnSpc>
              <a:spcBef>
                <a:spcPts val="105"/>
              </a:spcBef>
            </a:pPr>
            <a:r>
              <a:rPr dirty="0" sz="3200" spc="10"/>
              <a:t>O</a:t>
            </a:r>
            <a:r>
              <a:rPr dirty="0" sz="3200" spc="25"/>
              <a:t>U</a:t>
            </a:r>
            <a:r>
              <a:rPr dirty="0" sz="3200"/>
              <a:t>R</a:t>
            </a:r>
            <a:r>
              <a:rPr dirty="0" sz="3200" spc="5"/>
              <a:t> </a:t>
            </a:r>
            <a:r>
              <a:rPr dirty="0" sz="3200" spc="25"/>
              <a:t>S</a:t>
            </a:r>
            <a:r>
              <a:rPr dirty="0" sz="3200" spc="10"/>
              <a:t>O</a:t>
            </a:r>
            <a:r>
              <a:rPr dirty="0" sz="3200" spc="25"/>
              <a:t>LU</a:t>
            </a:r>
            <a:r>
              <a:rPr dirty="0" sz="3200" spc="-35"/>
              <a:t>T</a:t>
            </a:r>
            <a:r>
              <a:rPr dirty="0" sz="3200" spc="-30"/>
              <a:t>I</a:t>
            </a:r>
            <a:r>
              <a:rPr dirty="0" sz="3200" spc="10"/>
              <a:t>O</a:t>
            </a:r>
            <a:r>
              <a:rPr dirty="0" sz="3200"/>
              <a:t>N</a:t>
            </a:r>
            <a:r>
              <a:rPr dirty="0" sz="3200" spc="-345"/>
              <a:t> </a:t>
            </a:r>
            <a:r>
              <a:rPr dirty="0" sz="3200" spc="-35"/>
              <a:t>A</a:t>
            </a:r>
            <a:r>
              <a:rPr dirty="0" sz="3200" spc="-5"/>
              <a:t>N</a:t>
            </a:r>
            <a:r>
              <a:rPr dirty="0" sz="3200"/>
              <a:t>D</a:t>
            </a:r>
            <a:r>
              <a:rPr dirty="0" sz="3200" spc="35"/>
              <a:t> </a:t>
            </a:r>
            <a:r>
              <a:rPr dirty="0" sz="3200" spc="-30"/>
              <a:t>I</a:t>
            </a:r>
            <a:r>
              <a:rPr dirty="0" sz="3200" spc="-35"/>
              <a:t>T</a:t>
            </a:r>
            <a:r>
              <a:rPr dirty="0" sz="3200"/>
              <a:t>S</a:t>
            </a:r>
            <a:r>
              <a:rPr dirty="0" sz="3200" spc="60"/>
              <a:t> </a:t>
            </a:r>
            <a:r>
              <a:rPr dirty="0" sz="3200" spc="-295"/>
              <a:t>V</a:t>
            </a:r>
            <a:r>
              <a:rPr dirty="0" sz="3200" spc="-35"/>
              <a:t>A</a:t>
            </a:r>
            <a:r>
              <a:rPr dirty="0" sz="3200" spc="25"/>
              <a:t>LU</a:t>
            </a:r>
            <a:r>
              <a:rPr dirty="0" sz="3200"/>
              <a:t>E</a:t>
            </a:r>
            <a:r>
              <a:rPr dirty="0" sz="3200" spc="-65"/>
              <a:t> </a:t>
            </a:r>
            <a:r>
              <a:rPr dirty="0" sz="3200" spc="-15"/>
              <a:t>P</a:t>
            </a:r>
            <a:r>
              <a:rPr dirty="0" sz="3200" spc="-30"/>
              <a:t>R</a:t>
            </a:r>
            <a:r>
              <a:rPr dirty="0" sz="3200" spc="10"/>
              <a:t>O</a:t>
            </a:r>
            <a:r>
              <a:rPr dirty="0" sz="3200" spc="-15"/>
              <a:t>P</a:t>
            </a:r>
            <a:r>
              <a:rPr dirty="0" sz="3200" spc="10"/>
              <a:t>O</a:t>
            </a:r>
            <a:r>
              <a:rPr dirty="0" sz="3200" spc="25"/>
              <a:t>S</a:t>
            </a:r>
            <a:r>
              <a:rPr dirty="0" sz="3200" spc="-30"/>
              <a:t>I</a:t>
            </a:r>
            <a:r>
              <a:rPr dirty="0" sz="3200" spc="-35"/>
              <a:t>T</a:t>
            </a:r>
            <a:r>
              <a:rPr dirty="0" sz="3200" spc="-30"/>
              <a:t>I</a:t>
            </a:r>
            <a:r>
              <a:rPr dirty="0" sz="3200" spc="10"/>
              <a:t>O</a:t>
            </a:r>
            <a:r>
              <a:rPr dirty="0" sz="32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graphicFrame>
        <p:nvGraphicFramePr>
          <p:cNvPr id="4194304" name="Table 9"/>
          <p:cNvGraphicFramePr>
            <a:graphicFrameLocks noGrp="1"/>
          </p:cNvGraphicFramePr>
          <p:nvPr/>
        </p:nvGraphicFramePr>
        <p:xfrm>
          <a:off x="1787538" y="1994535"/>
          <a:ext cx="6917579" cy="3596640"/>
        </p:xfrm>
        <a:graphic>
          <a:graphicData uri="http://schemas.openxmlformats.org/drawingml/2006/table">
            <a:tbl>
              <a:tblPr firstRow="1" bandRow="1">
                <a:tableStyleId>{5C22544A-7EE6-4342-B048-85BDC9FD1C3A}</a:tableStyleId>
              </a:tblPr>
              <a:tblGrid>
                <a:gridCol w="914400"/>
                <a:gridCol w="2314070"/>
                <a:gridCol w="3689109"/>
              </a:tblGrid>
              <a:tr h="370840">
                <a:tc>
                  <a:txBody>
                    <a:bodyPr/>
                    <a:p>
                      <a:r>
                        <a:rPr dirty="0" sz="2000" lang="en-IN">
                          <a:latin typeface="Arial" panose="020B0604020202020204" pitchFamily="34" charset="0"/>
                          <a:cs typeface="Arial" panose="020B0604020202020204" pitchFamily="34" charset="0"/>
                        </a:rPr>
                        <a:t>S.NO.</a:t>
                      </a:r>
                    </a:p>
                  </a:txBody>
                </a:tc>
                <a:tc>
                  <a:txBody>
                    <a:bodyPr/>
                    <a:p>
                      <a:r>
                        <a:rPr dirty="0" sz="2000" lang="en-IN">
                          <a:latin typeface="Arial" panose="020B0604020202020204" pitchFamily="34" charset="0"/>
                          <a:cs typeface="Arial" panose="020B0604020202020204" pitchFamily="34" charset="0"/>
                        </a:rPr>
                        <a:t>TECHNIQUES USED</a:t>
                      </a:r>
                    </a:p>
                  </a:txBody>
                </a:tc>
                <a:tc>
                  <a:txBody>
                    <a:bodyPr/>
                    <a:p>
                      <a:r>
                        <a:rPr dirty="0" sz="2000" lang="en-IN">
                          <a:latin typeface="Arial" panose="020B0604020202020204" pitchFamily="34" charset="0"/>
                          <a:cs typeface="Arial" panose="020B0604020202020204" pitchFamily="34" charset="0"/>
                        </a:rPr>
                        <a:t>EXPLANATION ( WHY )</a:t>
                      </a:r>
                    </a:p>
                  </a:txBody>
                </a:tc>
              </a:tr>
              <a:tr h="370840">
                <a:tc>
                  <a:txBody>
                    <a:bodyPr/>
                    <a:p>
                      <a:r>
                        <a:rPr dirty="0" sz="2000" lang="en-IN">
                          <a:latin typeface="Arial" panose="020B0604020202020204" pitchFamily="34" charset="0"/>
                          <a:cs typeface="Arial" panose="020B0604020202020204" pitchFamily="34" charset="0"/>
                        </a:rPr>
                        <a:t>1</a:t>
                      </a:r>
                    </a:p>
                  </a:txBody>
                </a:tc>
                <a:tc>
                  <a:txBody>
                    <a:bodyPr/>
                    <a:p>
                      <a:r>
                        <a:rPr dirty="0" sz="2000" lang="en-IN">
                          <a:latin typeface="Arial" panose="020B0604020202020204" pitchFamily="34" charset="0"/>
                          <a:cs typeface="Arial" panose="020B0604020202020204" pitchFamily="34" charset="0"/>
                        </a:rPr>
                        <a:t>Conditional Formatting</a:t>
                      </a:r>
                    </a:p>
                  </a:txBody>
                </a:tc>
                <a:tc>
                  <a:txBody>
                    <a:bodyPr/>
                    <a:p>
                      <a:r>
                        <a:rPr dirty="0" sz="2000" lang="en-IN">
                          <a:latin typeface="Arial" panose="020B0604020202020204" pitchFamily="34" charset="0"/>
                          <a:cs typeface="Arial" panose="020B0604020202020204" pitchFamily="34" charset="0"/>
                        </a:rPr>
                        <a:t>To highlight the missing values</a:t>
                      </a:r>
                    </a:p>
                  </a:txBody>
                </a:tc>
              </a:tr>
              <a:tr h="370840">
                <a:tc>
                  <a:txBody>
                    <a:bodyPr/>
                    <a:p>
                      <a:r>
                        <a:rPr dirty="0" sz="2000" lang="en-IN">
                          <a:latin typeface="Arial" panose="020B0604020202020204" pitchFamily="34" charset="0"/>
                          <a:cs typeface="Arial" panose="020B0604020202020204" pitchFamily="34" charset="0"/>
                        </a:rPr>
                        <a:t>2</a:t>
                      </a:r>
                    </a:p>
                  </a:txBody>
                </a:tc>
                <a:tc>
                  <a:txBody>
                    <a:bodyPr/>
                    <a:p>
                      <a:r>
                        <a:rPr dirty="0" sz="2000" lang="en-IN">
                          <a:latin typeface="Arial" panose="020B0604020202020204" pitchFamily="34" charset="0"/>
                          <a:cs typeface="Arial" panose="020B0604020202020204" pitchFamily="34" charset="0"/>
                        </a:rPr>
                        <a:t>Filtering</a:t>
                      </a:r>
                    </a:p>
                  </a:txBody>
                </a:tc>
                <a:tc>
                  <a:txBody>
                    <a:bodyPr/>
                    <a:p>
                      <a:r>
                        <a:rPr dirty="0" sz="2000" lang="en-IN">
                          <a:latin typeface="Arial" panose="020B0604020202020204" pitchFamily="34" charset="0"/>
                          <a:cs typeface="Arial" panose="020B0604020202020204" pitchFamily="34" charset="0"/>
                        </a:rPr>
                        <a:t>To remove the missing values</a:t>
                      </a:r>
                    </a:p>
                  </a:txBody>
                </a:tc>
              </a:tr>
              <a:tr h="370840">
                <a:tc>
                  <a:txBody>
                    <a:bodyPr/>
                    <a:p>
                      <a:r>
                        <a:rPr dirty="0" sz="2000" lang="en-IN">
                          <a:latin typeface="Arial" panose="020B0604020202020204" pitchFamily="34" charset="0"/>
                          <a:cs typeface="Arial" panose="020B0604020202020204" pitchFamily="34" charset="0"/>
                        </a:rPr>
                        <a:t>3</a:t>
                      </a:r>
                    </a:p>
                  </a:txBody>
                </a:tc>
                <a:tc>
                  <a:txBody>
                    <a:bodyPr/>
                    <a:p>
                      <a:r>
                        <a:rPr dirty="0" sz="2000" lang="en-IN">
                          <a:latin typeface="Arial" panose="020B0604020202020204" pitchFamily="34" charset="0"/>
                          <a:cs typeface="Arial" panose="020B0604020202020204" pitchFamily="34" charset="0"/>
                        </a:rPr>
                        <a:t>Formula</a:t>
                      </a:r>
                    </a:p>
                  </a:txBody>
                </a:tc>
                <a:tc>
                  <a:txBody>
                    <a:bodyPr/>
                    <a:p>
                      <a:r>
                        <a:rPr dirty="0" sz="2000" lang="en-IN">
                          <a:latin typeface="Arial" panose="020B0604020202020204" pitchFamily="34" charset="0"/>
                          <a:cs typeface="Arial" panose="020B0604020202020204" pitchFamily="34" charset="0"/>
                        </a:rPr>
                        <a:t>To calculate Employee Performance Level</a:t>
                      </a:r>
                    </a:p>
                  </a:txBody>
                </a:tc>
              </a:tr>
              <a:tr h="370840">
                <a:tc>
                  <a:txBody>
                    <a:bodyPr/>
                    <a:p>
                      <a:r>
                        <a:rPr dirty="0" sz="2000" lang="en-IN">
                          <a:latin typeface="Arial" panose="020B0604020202020204" pitchFamily="34" charset="0"/>
                          <a:cs typeface="Arial" panose="020B0604020202020204" pitchFamily="34" charset="0"/>
                        </a:rPr>
                        <a:t>4</a:t>
                      </a:r>
                    </a:p>
                  </a:txBody>
                </a:tc>
                <a:tc>
                  <a:txBody>
                    <a:bodyPr/>
                    <a:p>
                      <a:r>
                        <a:rPr dirty="0" sz="2000" lang="en-IN">
                          <a:latin typeface="Arial" panose="020B0604020202020204" pitchFamily="34" charset="0"/>
                          <a:cs typeface="Arial" panose="020B0604020202020204" pitchFamily="34" charset="0"/>
                        </a:rPr>
                        <a:t>Pivot Table</a:t>
                      </a:r>
                    </a:p>
                  </a:txBody>
                </a:tc>
                <a:tc>
                  <a:txBody>
                    <a:bodyPr/>
                    <a:p>
                      <a:r>
                        <a:rPr dirty="0" sz="2000" lang="en-IN">
                          <a:latin typeface="Arial" panose="020B0604020202020204" pitchFamily="34" charset="0"/>
                          <a:cs typeface="Arial" panose="020B0604020202020204" pitchFamily="34" charset="0"/>
                        </a:rPr>
                        <a:t>To summarise</a:t>
                      </a:r>
                    </a:p>
                  </a:txBody>
                </a:tc>
              </a:tr>
              <a:tr h="370840">
                <a:tc>
                  <a:txBody>
                    <a:bodyPr/>
                    <a:p>
                      <a:r>
                        <a:rPr dirty="0" sz="2000" lang="en-IN">
                          <a:latin typeface="Arial" panose="020B0604020202020204" pitchFamily="34" charset="0"/>
                          <a:cs typeface="Arial" panose="020B0604020202020204" pitchFamily="34" charset="0"/>
                        </a:rPr>
                        <a:t>5</a:t>
                      </a:r>
                    </a:p>
                  </a:txBody>
                </a:tc>
                <a:tc>
                  <a:txBody>
                    <a:bodyPr/>
                    <a:p>
                      <a:r>
                        <a:rPr dirty="0" sz="2000" lang="en-IN">
                          <a:latin typeface="Arial" panose="020B0604020202020204" pitchFamily="34" charset="0"/>
                          <a:cs typeface="Arial" panose="020B0604020202020204" pitchFamily="34" charset="0"/>
                        </a:rPr>
                        <a:t>Graph</a:t>
                      </a:r>
                    </a:p>
                  </a:txBody>
                </a:tc>
                <a:tc>
                  <a:txBody>
                    <a:bodyPr/>
                    <a:p>
                      <a:r>
                        <a:rPr dirty="0" sz="2000" lang="en-IN">
                          <a:latin typeface="Arial" panose="020B0604020202020204" pitchFamily="34" charset="0"/>
                          <a:cs typeface="Arial" panose="020B0604020202020204" pitchFamily="34" charset="0"/>
                        </a:rPr>
                        <a:t>To present the data visually (Data Visualisation)</a:t>
                      </a:r>
                    </a:p>
                  </a:txBody>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838200" y="1600200"/>
            <a:ext cx="5943600" cy="5016758"/>
          </a:xfrm>
          <a:prstGeom prst="rect"/>
          <a:noFill/>
        </p:spPr>
        <p:txBody>
          <a:bodyPr rtlCol="0" wrap="square">
            <a:spAutoFit/>
          </a:bodyPr>
          <a:p>
            <a:r>
              <a:rPr b="1" dirty="0" sz="2000" lang="en-IN">
                <a:latin typeface="Arial" panose="020B0604020202020204" pitchFamily="34" charset="0"/>
                <a:cs typeface="Arial" panose="020B0604020202020204" pitchFamily="34" charset="0"/>
              </a:rPr>
              <a:t>Employee Data set – Kaggle</a:t>
            </a:r>
          </a:p>
          <a:p>
            <a:endParaRPr b="1" dirty="0" sz="2000" lang="en-IN">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26 features:-</a:t>
            </a:r>
          </a:p>
          <a:p>
            <a:r>
              <a:rPr dirty="0" sz="2000" lang="en-IN">
                <a:latin typeface="Arial" panose="020B0604020202020204" pitchFamily="34" charset="0"/>
                <a:cs typeface="Arial" panose="020B0604020202020204" pitchFamily="34" charset="0"/>
              </a:rPr>
              <a:t>Only some of them have been considered:</a:t>
            </a:r>
          </a:p>
          <a:p>
            <a:pPr indent="-342900" marL="342900">
              <a:buAutoNum type="arabicPeriod"/>
            </a:pPr>
            <a:r>
              <a:rPr dirty="0" sz="2000" lang="en-IN">
                <a:latin typeface="Arial" panose="020B0604020202020204" pitchFamily="34" charset="0"/>
                <a:cs typeface="Arial" panose="020B0604020202020204" pitchFamily="34" charset="0"/>
              </a:rPr>
              <a:t>Employee ID</a:t>
            </a:r>
          </a:p>
          <a:p>
            <a:pPr indent="-342900" marL="342900">
              <a:buAutoNum type="arabicPeriod"/>
            </a:pPr>
            <a:r>
              <a:rPr dirty="0" sz="2000" lang="en-IN">
                <a:latin typeface="Arial" panose="020B0604020202020204" pitchFamily="34" charset="0"/>
                <a:cs typeface="Arial" panose="020B0604020202020204" pitchFamily="34" charset="0"/>
              </a:rPr>
              <a:t>Employee First Name</a:t>
            </a:r>
          </a:p>
          <a:p>
            <a:pPr indent="-342900" marL="342900">
              <a:buAutoNum type="arabicPeriod"/>
            </a:pPr>
            <a:r>
              <a:rPr dirty="0" sz="2000" lang="en-IN">
                <a:latin typeface="Arial" panose="020B0604020202020204" pitchFamily="34" charset="0"/>
                <a:cs typeface="Arial" panose="020B0604020202020204" pitchFamily="34" charset="0"/>
              </a:rPr>
              <a:t>Employee Last Name </a:t>
            </a:r>
          </a:p>
          <a:p>
            <a:pPr indent="-342900" marL="342900">
              <a:buAutoNum type="arabicPeriod"/>
            </a:pPr>
            <a:r>
              <a:rPr dirty="0" sz="2000" lang="en-IN">
                <a:latin typeface="Arial" panose="020B0604020202020204" pitchFamily="34" charset="0"/>
                <a:cs typeface="Arial" panose="020B0604020202020204" pitchFamily="34" charset="0"/>
              </a:rPr>
              <a:t>Employee Status</a:t>
            </a:r>
          </a:p>
          <a:p>
            <a:pPr indent="-342900" marL="342900">
              <a:buAutoNum type="arabicPeriod"/>
            </a:pPr>
            <a:r>
              <a:rPr dirty="0" sz="2000" lang="en-IN">
                <a:latin typeface="Arial" panose="020B0604020202020204" pitchFamily="34" charset="0"/>
                <a:cs typeface="Arial" panose="020B0604020202020204" pitchFamily="34" charset="0"/>
              </a:rPr>
              <a:t>Employee Performance Level</a:t>
            </a:r>
          </a:p>
          <a:p>
            <a:pPr indent="-342900" marL="342900">
              <a:buAutoNum type="arabicPeriod"/>
            </a:pPr>
            <a:r>
              <a:rPr dirty="0" sz="2000" lang="en-IN">
                <a:latin typeface="Arial" panose="020B0604020202020204" pitchFamily="34" charset="0"/>
                <a:cs typeface="Arial" panose="020B0604020202020204" pitchFamily="34" charset="0"/>
              </a:rPr>
              <a:t>Current Employee Ratings</a:t>
            </a:r>
          </a:p>
          <a:p>
            <a:pPr indent="-342900" marL="342900">
              <a:buAutoNum type="arabicPeriod"/>
            </a:pPr>
            <a:r>
              <a:rPr dirty="0" sz="2000" lang="en-IN">
                <a:latin typeface="Arial" panose="020B0604020202020204" pitchFamily="34" charset="0"/>
                <a:cs typeface="Arial" panose="020B0604020202020204" pitchFamily="34" charset="0"/>
              </a:rPr>
              <a:t>Department Type</a:t>
            </a:r>
          </a:p>
          <a:p>
            <a:pPr indent="-342900" marL="342900">
              <a:buAutoNum type="arabicPeriod"/>
            </a:pPr>
            <a:r>
              <a:rPr dirty="0" sz="2000" lang="en-IN">
                <a:latin typeface="Arial" panose="020B0604020202020204" pitchFamily="34" charset="0"/>
                <a:cs typeface="Arial" panose="020B0604020202020204" pitchFamily="34" charset="0"/>
              </a:rPr>
              <a:t>Division</a:t>
            </a:r>
          </a:p>
          <a:p>
            <a:pPr indent="-342900" marL="342900">
              <a:buAutoNum type="arabicPeriod"/>
            </a:pPr>
            <a:r>
              <a:rPr dirty="0" sz="2000" lang="en-IN">
                <a:latin typeface="Arial" panose="020B0604020202020204" pitchFamily="34" charset="0"/>
                <a:cs typeface="Arial" panose="020B0604020202020204" pitchFamily="34" charset="0"/>
              </a:rPr>
              <a:t>Job Function</a:t>
            </a: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a:p>
            <a:pPr indent="-342900" marL="342900">
              <a:buAutoNum type="arabicPeriod"/>
            </a:pPr>
            <a:endParaRPr dirty="0" sz="2000" lang="en-IN">
              <a:latin typeface="Arial" panose="020B0604020202020204" pitchFamily="34" charset="0"/>
              <a:cs typeface="Arial" panose="020B0604020202020204" pitchFamily="34" charset="0"/>
            </a:endParaRPr>
          </a:p>
        </p:txBody>
      </p:sp>
      <p:pic>
        <p:nvPicPr>
          <p:cNvPr id="2097166" name="Picture 2" descr="DataSet Type | Different Dataset Types and Examples"/>
          <p:cNvPicPr>
            <a:picLocks noChangeAspect="1" noChangeArrowheads="1"/>
          </p:cNvPicPr>
          <p:nvPr/>
        </p:nvPicPr>
        <p:blipFill rotWithShape="1">
          <a:blip xmlns:r="http://schemas.openxmlformats.org/officeDocument/2006/relationships" r:embed="rId1"/>
          <a:srcRect l="48222" t="10000" b="8399"/>
          <a:stretch>
            <a:fillRect/>
          </a:stretch>
        </p:blipFill>
        <p:spPr bwMode="auto">
          <a:xfrm>
            <a:off x="6324600" y="1752600"/>
            <a:ext cx="3276600" cy="2868783"/>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182088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rot="19888689">
            <a:off x="570303" y="3872754"/>
            <a:ext cx="1478829" cy="2621321"/>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2133600" y="2447731"/>
            <a:ext cx="6705600" cy="1661993"/>
          </a:xfrm>
          <a:prstGeom prst="rect"/>
          <a:noFill/>
        </p:spPr>
        <p:txBody>
          <a:bodyPr rtlCol="0" wrap="square">
            <a:spAutoFit/>
          </a:bodyPr>
          <a:p>
            <a:r>
              <a:rPr b="1" dirty="0" sz="2800" lang="en-IN" u="sng">
                <a:latin typeface="Arial" panose="020B0604020202020204" pitchFamily="34" charset="0"/>
                <a:cs typeface="Arial" panose="020B0604020202020204" pitchFamily="34" charset="0"/>
              </a:rPr>
              <a:t>New Ideas:-</a:t>
            </a:r>
          </a:p>
          <a:p>
            <a:endParaRPr b="1" dirty="0" sz="3400" lang="en-IN" u="sng">
              <a:latin typeface="Arial" panose="020B0604020202020204" pitchFamily="34" charset="0"/>
              <a:cs typeface="Arial" panose="020B0604020202020204" pitchFamily="34" charset="0"/>
            </a:endParaRPr>
          </a:p>
          <a:p>
            <a:r>
              <a:rPr dirty="0" sz="2000" lang="en-IN">
                <a:latin typeface="Arial" panose="020B0604020202020204" pitchFamily="34" charset="0"/>
                <a:cs typeface="Arial" panose="020B0604020202020204" pitchFamily="34" charset="0"/>
              </a:rPr>
              <a:t>Performance Level Formula =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Yukta Yogeesh Rao</cp:lastModifiedBy>
  <dcterms:created xsi:type="dcterms:W3CDTF">2024-03-29T04:07:22Z</dcterms:created>
  <dcterms:modified xsi:type="dcterms:W3CDTF">2024-09-11T06:22:48Z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0045f6896b164d1eb79a3e8c52817dde</vt:lpwstr>
  </property>
</Properties>
</file>