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8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74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1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21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3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9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9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7223-EF1D-45DC-9590-B2F6D74FB19D}" type="datetimeFigureOut">
              <a:rPr lang="en-IN" smtClean="0"/>
              <a:pPr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9251-017A-4FCC-B676-85C80D0B2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635" y="1590492"/>
            <a:ext cx="7419702" cy="37783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b="1" dirty="0" smtClean="0"/>
              <a:t>Organizational Readiness and Cloud Change Management</a:t>
            </a:r>
          </a:p>
          <a:p>
            <a:pPr marL="0" indent="0" algn="ctr">
              <a:buNone/>
            </a:pPr>
            <a:r>
              <a:rPr lang="en-IN" sz="4000" b="1" dirty="0" smtClean="0"/>
              <a:t>(Unit-5)</a:t>
            </a: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by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IN" sz="4000" b="1" dirty="0" smtClean="0"/>
              <a:t> Dr. Rifaqat Ali</a:t>
            </a:r>
          </a:p>
          <a:p>
            <a:pPr marL="0" indent="0" algn="ctr">
              <a:buNone/>
            </a:pPr>
            <a:r>
              <a:rPr lang="en-IN" sz="4000" b="1" dirty="0" smtClean="0"/>
              <a:t>MITS, Madanapalle</a:t>
            </a:r>
          </a:p>
          <a:p>
            <a:pPr marL="0" indent="0" algn="ctr">
              <a:buNone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7346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more common concerns are related to cloud computing, and some of them are truly legitimate and require further study, including: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Security and privacy protection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Loss of control (i.e., paradigm shift)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New model of vendor relationship management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More stringent contract negotiation and service-level agreement (SLA)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Availability of an executable exit strategy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Drivers for Changes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driving factors for change encapsulated by the framework are: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/>
              <a:t>Economic (global and local, external and internal)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/>
              <a:t>Legal, political, and regulatory compliance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/>
              <a:t>Environmental (industry structure and trends)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/>
              <a:t>Technology developments and innovation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/>
              <a:t>Socio-cultural (markets and customers)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Change Management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More common models are: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 err="1" smtClean="0"/>
              <a:t>Lewin’s</a:t>
            </a:r>
            <a:r>
              <a:rPr lang="en-US" sz="3600" dirty="0" smtClean="0"/>
              <a:t> Change Management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 smtClean="0"/>
              <a:t>Deming Cycle (Plan, Do, Study, Act)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 smtClean="0"/>
              <a:t>CROPS Change Management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dirty="0" err="1" smtClean="0"/>
              <a:t>Lewin’s</a:t>
            </a:r>
            <a:r>
              <a:rPr lang="en-US" sz="3600" dirty="0" smtClean="0"/>
              <a:t> Change Management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Lewin</a:t>
            </a:r>
            <a:r>
              <a:rPr lang="en-US" sz="3200" dirty="0" smtClean="0"/>
              <a:t> observed three stages of change:</a:t>
            </a:r>
          </a:p>
          <a:p>
            <a:pPr marL="971550" lvl="1" indent="-514350">
              <a:buAutoNum type="arabicPeriod"/>
            </a:pPr>
            <a:r>
              <a:rPr lang="en-US" sz="4000" dirty="0" smtClean="0"/>
              <a:t>Unfreeze</a:t>
            </a:r>
          </a:p>
          <a:p>
            <a:pPr marL="971550" lvl="1" indent="-514350">
              <a:buAutoNum type="arabicPeriod"/>
            </a:pPr>
            <a:r>
              <a:rPr lang="en-US" sz="4000" dirty="0" smtClean="0"/>
              <a:t>Transition, </a:t>
            </a:r>
          </a:p>
          <a:p>
            <a:pPr marL="971550" lvl="1" indent="-514350">
              <a:buAutoNum type="arabicPeriod"/>
            </a:pPr>
            <a:r>
              <a:rPr lang="en-US" sz="4000" dirty="0" smtClean="0"/>
              <a:t>and Refreeze.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5741" y="4593908"/>
            <a:ext cx="8587604" cy="132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dirty="0" err="1" smtClean="0"/>
              <a:t>Lewin’s</a:t>
            </a:r>
            <a:r>
              <a:rPr lang="en-US" sz="3600" dirty="0" smtClean="0"/>
              <a:t> Change Management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4400" u="sng" dirty="0" smtClean="0"/>
              <a:t>Unfreeze</a:t>
            </a:r>
            <a:r>
              <a:rPr lang="en-US" sz="4400" dirty="0" smtClean="0"/>
              <a:t>: </a:t>
            </a:r>
          </a:p>
          <a:p>
            <a:pPr marL="971550" lvl="1" indent="-514350"/>
            <a:r>
              <a:rPr lang="en-US" sz="3200" dirty="0" smtClean="0"/>
              <a:t>People wish to remain in “safe/comfort” zone. </a:t>
            </a:r>
          </a:p>
          <a:p>
            <a:pPr marL="971550" lvl="1" indent="-514350"/>
            <a:r>
              <a:rPr lang="en-US" sz="3200" dirty="0" smtClean="0"/>
              <a:t>In order to encourage change, it’s necessary to unfreeze the environment by motivating people to accept the change.  </a:t>
            </a:r>
          </a:p>
          <a:p>
            <a:pPr marL="971550" lvl="1" indent="-514350"/>
            <a:r>
              <a:rPr lang="en-US" sz="3200" dirty="0" smtClean="0"/>
              <a:t>Motivation for change must be generated before change can occur.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dirty="0" err="1" smtClean="0"/>
              <a:t>Lewin’s</a:t>
            </a:r>
            <a:r>
              <a:rPr lang="en-US" sz="3600" dirty="0" smtClean="0"/>
              <a:t> Change Management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4400" u="sng" dirty="0" smtClean="0"/>
              <a:t>Transition: </a:t>
            </a:r>
          </a:p>
          <a:p>
            <a:pPr lvl="1"/>
            <a:r>
              <a:rPr lang="en-US" sz="3200" dirty="0" smtClean="0"/>
              <a:t>Change (plan) is executed and actual change is being implemented. </a:t>
            </a:r>
          </a:p>
          <a:p>
            <a:pPr lvl="1"/>
            <a:r>
              <a:rPr lang="en-US" sz="3200" dirty="0" smtClean="0"/>
              <a:t>Activities take time to be completed.</a:t>
            </a:r>
          </a:p>
          <a:p>
            <a:pPr lvl="1"/>
            <a:r>
              <a:rPr lang="en-US" sz="3200" dirty="0" smtClean="0"/>
              <a:t>The most resistance to change may be experienced during this transition period.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dirty="0" err="1" smtClean="0"/>
              <a:t>Lewin’s</a:t>
            </a:r>
            <a:r>
              <a:rPr lang="en-US" sz="3600" dirty="0" smtClean="0"/>
              <a:t> Change Management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4400" u="sng" dirty="0" smtClean="0"/>
              <a:t>Refreeze. </a:t>
            </a:r>
          </a:p>
          <a:p>
            <a:pPr lvl="1"/>
            <a:r>
              <a:rPr lang="en-US" sz="3200" dirty="0" smtClean="0"/>
              <a:t>Stage when the organization once again becomes unchanging/frozen until the next time a change is initiated </a:t>
            </a:r>
            <a:endParaRPr lang="en-US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dirty="0" smtClean="0"/>
              <a:t>Deming Cycle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 continuous improvement model comprised of four sequential sub-processes:</a:t>
            </a:r>
          </a:p>
          <a:p>
            <a:pPr lvl="1"/>
            <a:r>
              <a:rPr lang="en-US" sz="2800" b="1" u="sng" dirty="0" smtClean="0"/>
              <a:t>Plan</a:t>
            </a:r>
            <a:r>
              <a:rPr lang="en-US" sz="2800" dirty="0" smtClean="0"/>
              <a:t> : </a:t>
            </a:r>
            <a:r>
              <a:rPr lang="en-US" sz="2600" dirty="0" smtClean="0"/>
              <a:t>Recognize an opportunity and plan a change</a:t>
            </a:r>
          </a:p>
          <a:p>
            <a:pPr lvl="1"/>
            <a:r>
              <a:rPr lang="en-US" sz="2800" b="1" u="sng" dirty="0" smtClean="0"/>
              <a:t>Do</a:t>
            </a:r>
            <a:r>
              <a:rPr lang="en-US" sz="2800" dirty="0" smtClean="0"/>
              <a:t>  : </a:t>
            </a:r>
            <a:r>
              <a:rPr lang="en-US" sz="2600" dirty="0" smtClean="0"/>
              <a:t>Execute the plan in a small scale to prove the concept.</a:t>
            </a:r>
          </a:p>
          <a:p>
            <a:pPr lvl="1"/>
            <a:r>
              <a:rPr lang="en-US" sz="2800" b="1" u="sng" dirty="0" smtClean="0"/>
              <a:t>Check</a:t>
            </a:r>
            <a:r>
              <a:rPr lang="en-US" sz="2800" dirty="0" smtClean="0"/>
              <a:t> : </a:t>
            </a:r>
            <a:r>
              <a:rPr lang="en-US" sz="2600" dirty="0" smtClean="0"/>
              <a:t>Evaluate the performance of the change and report the results to sponsor.</a:t>
            </a:r>
            <a:endParaRPr lang="en-US" sz="2800" dirty="0" smtClean="0"/>
          </a:p>
          <a:p>
            <a:pPr lvl="1"/>
            <a:r>
              <a:rPr lang="en-US" sz="2800" b="1" u="sng" dirty="0" smtClean="0"/>
              <a:t>Act</a:t>
            </a:r>
            <a:r>
              <a:rPr lang="en-US" sz="2800" dirty="0" smtClean="0"/>
              <a:t>: </a:t>
            </a:r>
            <a:r>
              <a:rPr lang="en-US" sz="2600" dirty="0" smtClean="0"/>
              <a:t>Decide on accepting the change and standardizing it as part of the process. 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dirty="0" smtClean="0"/>
          </a:p>
          <a:p>
            <a:r>
              <a:rPr lang="en-US" dirty="0" smtClean="0"/>
              <a:t>End of one complete pass (cycle) flows into the beginning of the next pass and thus supports the concept of continuous quality improvement. 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dirty="0" smtClean="0"/>
              <a:t>Deming Cycle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8729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Systems should be monitored, measured, and analyzed continuously to identify variations and substandard products and services.</a:t>
            </a:r>
          </a:p>
          <a:p>
            <a:r>
              <a:rPr lang="en-US" dirty="0" smtClean="0"/>
              <a:t>Corrective actions can be taken to improve on the quality of the products or services delivered to the customers.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249" y="26126"/>
            <a:ext cx="9743802" cy="669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4718866"/>
          </a:xfrm>
        </p:spPr>
        <p:txBody>
          <a:bodyPr>
            <a:noAutofit/>
          </a:bodyPr>
          <a:lstStyle/>
          <a:p>
            <a:pPr algn="just"/>
            <a:r>
              <a:rPr lang="en-GB" sz="3200" dirty="0"/>
              <a:t>Studies for Organization for Economic Co-operation and </a:t>
            </a:r>
            <a:r>
              <a:rPr lang="en-GB" sz="3200" dirty="0" smtClean="0"/>
              <a:t>Development </a:t>
            </a:r>
            <a:r>
              <a:rPr lang="en-IN" sz="3200" dirty="0" smtClean="0"/>
              <a:t>(OECD</a:t>
            </a:r>
            <a:r>
              <a:rPr lang="en-IN" sz="3200" dirty="0"/>
              <a:t>) economies in 2002 </a:t>
            </a:r>
            <a:r>
              <a:rPr lang="en-IN" sz="3200" dirty="0"/>
              <a:t>demonstrated that there is a </a:t>
            </a:r>
            <a:r>
              <a:rPr lang="en-US" sz="3200" dirty="0"/>
              <a:t>Strong correlation </a:t>
            </a:r>
            <a:r>
              <a:rPr lang="en-US" sz="3200" dirty="0" smtClean="0"/>
              <a:t>between changes in organization and workplace practices and investment in ITs. </a:t>
            </a:r>
          </a:p>
          <a:p>
            <a:pPr algn="just"/>
            <a:r>
              <a:rPr lang="en-US" sz="3200" dirty="0" smtClean="0"/>
              <a:t>What is the best way to implement and manage change? </a:t>
            </a:r>
          </a:p>
          <a:p>
            <a:pPr algn="just"/>
            <a:r>
              <a:rPr lang="en-US" sz="3200" dirty="0" smtClean="0"/>
              <a:t>Why change is important and why change is complex, it also raises the question of :</a:t>
            </a:r>
          </a:p>
          <a:p>
            <a:pPr marL="971550" lvl="1" indent="-514350" algn="just">
              <a:buAutoNum type="alphaLcParenBoth"/>
            </a:pPr>
            <a:r>
              <a:rPr lang="en-US" sz="2800" dirty="0" smtClean="0"/>
              <a:t>managing emerging technologies and </a:t>
            </a:r>
          </a:p>
          <a:p>
            <a:pPr marL="971550" lvl="1" indent="-514350" algn="just">
              <a:buAutoNum type="alphaLcParenBoth"/>
            </a:pPr>
            <a:r>
              <a:rPr lang="en-US" sz="2800" dirty="0" smtClean="0"/>
              <a:t>the framework and approaches to assess the readiness of the</a:t>
            </a:r>
            <a:br>
              <a:rPr lang="en-US" sz="2800" dirty="0" smtClean="0"/>
            </a:br>
            <a:r>
              <a:rPr lang="en-US" sz="2800" dirty="0" smtClean="0"/>
              <a:t>organization to adopt.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Summary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This part of unit 5 covers following topics: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dirty="0" smtClean="0"/>
              <a:t> Organizational Readiness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dirty="0" smtClean="0"/>
              <a:t> Cloud Change Management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Transition the organization to a desirable level of change management maturity level by enhancing the following key domain of knowledge and competencies: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i="1" dirty="0" smtClean="0"/>
              <a:t>Domain 1</a:t>
            </a:r>
            <a:r>
              <a:rPr lang="en-US" dirty="0" smtClean="0"/>
              <a:t>. </a:t>
            </a:r>
            <a:r>
              <a:rPr lang="en-US" u="sng" dirty="0" smtClean="0"/>
              <a:t>Managing the Environment</a:t>
            </a:r>
            <a:r>
              <a:rPr lang="en-US" dirty="0" smtClean="0"/>
              <a:t>  Understand the organization (people, process, and culture).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Domain 2</a:t>
            </a:r>
            <a:r>
              <a:rPr lang="en-US" dirty="0" smtClean="0"/>
              <a:t>. </a:t>
            </a:r>
            <a:r>
              <a:rPr lang="en-US" u="sng" dirty="0" smtClean="0"/>
              <a:t>Recognizing and Analyzing the Trends (Business and Technology): </a:t>
            </a:r>
            <a:r>
              <a:rPr lang="en-US" dirty="0" smtClean="0"/>
              <a:t>Observe the key driver for changes.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Domain 3</a:t>
            </a:r>
            <a:r>
              <a:rPr lang="en-US" dirty="0" smtClean="0"/>
              <a:t>. </a:t>
            </a:r>
            <a:r>
              <a:rPr lang="en-US" u="sng" dirty="0" smtClean="0"/>
              <a:t>Leading for Results</a:t>
            </a:r>
            <a:r>
              <a:rPr lang="en-US" dirty="0" smtClean="0"/>
              <a:t>: Assess organizational readiness and architect solution that delivers definite business values.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Organizational Readiness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FUD</a:t>
            </a:r>
            <a:r>
              <a:rPr lang="en-US" dirty="0" smtClean="0"/>
              <a:t> syndrome: </a:t>
            </a:r>
          </a:p>
          <a:p>
            <a:pPr algn="ctr">
              <a:buNone/>
            </a:pPr>
            <a:r>
              <a:rPr lang="en-US" sz="3600" b="1" dirty="0" smtClean="0"/>
              <a:t>F</a:t>
            </a:r>
            <a:r>
              <a:rPr lang="en-US" sz="3600" dirty="0" smtClean="0"/>
              <a:t>ear, </a:t>
            </a:r>
            <a:r>
              <a:rPr lang="en-US" sz="3600" b="1" dirty="0" smtClean="0"/>
              <a:t>U</a:t>
            </a:r>
            <a:r>
              <a:rPr lang="en-US" sz="3600" dirty="0" smtClean="0"/>
              <a:t>ncertainty, and </a:t>
            </a:r>
            <a:r>
              <a:rPr lang="en-US" sz="3600" b="1" dirty="0" smtClean="0"/>
              <a:t>D</a:t>
            </a:r>
            <a:r>
              <a:rPr lang="en-US" sz="3600" dirty="0" smtClean="0"/>
              <a:t>oubt.</a:t>
            </a:r>
          </a:p>
          <a:p>
            <a:endParaRPr lang="en-US" dirty="0" smtClean="0"/>
          </a:p>
          <a:p>
            <a:r>
              <a:rPr lang="en-US" dirty="0" smtClean="0"/>
              <a:t>Management’s expectation from employees </a:t>
            </a:r>
          </a:p>
          <a:p>
            <a:endParaRPr lang="en-US" dirty="0" smtClean="0"/>
          </a:p>
          <a:p>
            <a:r>
              <a:rPr lang="en-US" dirty="0" smtClean="0"/>
              <a:t>Major changes introduces redesign or re-engineering the business process, change in required to the organizational structure and to specific jobs.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Organizational Readiness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new training and skills requirements that support the new corporate goal and objectives. </a:t>
            </a:r>
          </a:p>
          <a:p>
            <a:endParaRPr lang="en-US" dirty="0" smtClean="0"/>
          </a:p>
          <a:p>
            <a:r>
              <a:rPr lang="en-US" dirty="0" smtClean="0"/>
              <a:t>Observable employee behavior when any change occurs</a:t>
            </a:r>
          </a:p>
          <a:p>
            <a:endParaRPr lang="en-US" dirty="0" smtClean="0"/>
          </a:p>
          <a:p>
            <a:r>
              <a:rPr lang="en-US" dirty="0" smtClean="0"/>
              <a:t>A recent study by IBM, “Making Change Work,” suggested that some 60% of projects fail to meet objectives; significant expense is incurred in terms of wasted money, lost opportunity, and lack of focus. 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Organizational Readiness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survey done by Forrester in June 2009 suggested that large enterprises are going to setup private clouds. The three reasons most often advanced for this are:</a:t>
            </a:r>
          </a:p>
          <a:p>
            <a:pPr lvl="1">
              <a:buNone/>
            </a:pPr>
            <a:r>
              <a:rPr lang="en-US" sz="2800" dirty="0" smtClean="0"/>
              <a:t>1. </a:t>
            </a:r>
            <a:r>
              <a:rPr lang="en-US" sz="2800" b="1" i="1" dirty="0" smtClean="0"/>
              <a:t>Protect Existing Investment</a:t>
            </a:r>
            <a:r>
              <a:rPr lang="en-US" sz="2800" dirty="0" smtClean="0"/>
              <a:t>: By building a private cloud to leverage existing infrastructure.</a:t>
            </a:r>
          </a:p>
          <a:p>
            <a:pPr lvl="1">
              <a:buNone/>
            </a:pPr>
            <a:r>
              <a:rPr lang="en-US" sz="2800" dirty="0" smtClean="0"/>
              <a:t>2. </a:t>
            </a:r>
            <a:r>
              <a:rPr lang="en-US" sz="2800" b="1" i="1" dirty="0" smtClean="0"/>
              <a:t>Manage Security Risk</a:t>
            </a:r>
            <a:r>
              <a:rPr lang="en-US" sz="2800" dirty="0" smtClean="0"/>
              <a:t>: Placing private cloud computing inside the</a:t>
            </a:r>
            <a:br>
              <a:rPr lang="en-US" sz="2800" dirty="0" smtClean="0"/>
            </a:br>
            <a:r>
              <a:rPr lang="en-US" sz="2800" dirty="0" smtClean="0"/>
              <a:t>company reduces some of the fear (e.g., data integrity and privacy issues) usually associated with public cloud.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 Case Study: Waiting in Line for a Special Concert Ticket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What is your reaction if tickets are sold out?</a:t>
            </a:r>
          </a:p>
          <a:p>
            <a:r>
              <a:rPr lang="en-US" sz="3200" dirty="0" smtClean="0"/>
              <a:t>What should you do now without the tickets? </a:t>
            </a:r>
          </a:p>
          <a:p>
            <a:r>
              <a:rPr lang="en-US" sz="3200" dirty="0" smtClean="0"/>
              <a:t>Do you need to change the plan?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r. Naeem\Desktop\MITS\Cloud Computing\Unit-5\Den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445" y="-1"/>
            <a:ext cx="3191464" cy="3458637"/>
          </a:xfrm>
          <a:prstGeom prst="rect">
            <a:avLst/>
          </a:prstGeom>
          <a:noFill/>
        </p:spPr>
      </p:pic>
      <p:pic>
        <p:nvPicPr>
          <p:cNvPr id="1030" name="Picture 6" descr="C:\Users\Dr. Naeem\Desktop\MITS\Cloud Computing\Unit-5\Ang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1309" y="303439"/>
            <a:ext cx="4663809" cy="2583451"/>
          </a:xfrm>
          <a:prstGeom prst="rect">
            <a:avLst/>
          </a:prstGeom>
          <a:noFill/>
        </p:spPr>
      </p:pic>
      <p:pic>
        <p:nvPicPr>
          <p:cNvPr id="1031" name="Picture 7" descr="C:\Users\Dr. Naeem\Desktop\MITS\Cloud Computing\Unit-5\Anger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9510" y="65315"/>
            <a:ext cx="3569789" cy="3362785"/>
          </a:xfrm>
          <a:prstGeom prst="rect">
            <a:avLst/>
          </a:prstGeom>
          <a:noFill/>
        </p:spPr>
      </p:pic>
      <p:pic>
        <p:nvPicPr>
          <p:cNvPr id="1032" name="Picture 8" descr="C:\Users\Dr. Naeem\Desktop\MITS\Cloud Computing\Unit-5\depressi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01783" y="3567956"/>
            <a:ext cx="3762103" cy="3301245"/>
          </a:xfrm>
          <a:prstGeom prst="rect">
            <a:avLst/>
          </a:prstGeom>
          <a:noFill/>
        </p:spPr>
      </p:pic>
      <p:pic>
        <p:nvPicPr>
          <p:cNvPr id="1033" name="Picture 9" descr="C:\Users\Dr. Naeem\Desktop\MITS\Cloud Computing\Unit-5\Accep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5438" y="3487783"/>
            <a:ext cx="3970565" cy="2977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 People Fear?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are afraid of change. </a:t>
            </a:r>
          </a:p>
          <a:p>
            <a:endParaRPr lang="en-US" dirty="0" smtClean="0"/>
          </a:p>
          <a:p>
            <a:r>
              <a:rPr lang="en-US" dirty="0" smtClean="0"/>
              <a:t>People are also afraid of losing their position, power, benefits, or even their jobs in some instances.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Philosophy: </a:t>
            </a:r>
          </a:p>
          <a:p>
            <a:pPr algn="ctr">
              <a:buNone/>
            </a:pPr>
            <a:r>
              <a:rPr lang="en-US" dirty="0" smtClean="0"/>
              <a:t>“No one ever got fired for buying technology from the industry leader measured by market size, and not necessarily decided on the amount of innovation produced.”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781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Overview</vt:lpstr>
      <vt:lpstr>Overview</vt:lpstr>
      <vt:lpstr>Organizational Readiness</vt:lpstr>
      <vt:lpstr>Organizational Readiness</vt:lpstr>
      <vt:lpstr>Organizational Readiness</vt:lpstr>
      <vt:lpstr>A Case Study: Waiting in Line for a Special Concert Ticket </vt:lpstr>
      <vt:lpstr>PowerPoint Presentation</vt:lpstr>
      <vt:lpstr>What do People Fear? </vt:lpstr>
      <vt:lpstr>Cont…</vt:lpstr>
      <vt:lpstr>Drivers for Changes </vt:lpstr>
      <vt:lpstr>Common Change Management Models </vt:lpstr>
      <vt:lpstr>Lewin’s Change Management Model</vt:lpstr>
      <vt:lpstr>Lewin’s Change Management Model</vt:lpstr>
      <vt:lpstr>Lewin’s Change Management Model</vt:lpstr>
      <vt:lpstr>Lewin’s Change Management Model</vt:lpstr>
      <vt:lpstr>Deming Cycle Model</vt:lpstr>
      <vt:lpstr>Deming Cycle Model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Federated Cloud Computing</dc:title>
  <dc:creator>Windows User</dc:creator>
  <cp:lastModifiedBy>Windows User</cp:lastModifiedBy>
  <cp:revision>194</cp:revision>
  <dcterms:created xsi:type="dcterms:W3CDTF">2019-04-13T05:24:31Z</dcterms:created>
  <dcterms:modified xsi:type="dcterms:W3CDTF">2019-05-01T05:38:44Z</dcterms:modified>
</cp:coreProperties>
</file>