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55A963-9B98-47F4-8342-324F6278CF27}">
  <a:tblStyle styleId="{6855A963-9B98-47F4-8342-324F6278CF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fcca995b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fcca995b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a3fe095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a3fe095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a3fe0959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a3fe0959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fcca995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fcca995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fcca995b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fcca995b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a3fe0959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a3fe0959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fcca995b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fcca995b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a3fe0959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a3fe0959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fcca995b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fcca995b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ieeexplore.ieee.org/document/10010736" TargetMode="External"/><Relationship Id="rId4" Type="http://schemas.openxmlformats.org/officeDocument/2006/relationships/hyperlink" Target="https://ieeexplore.ieee.org/document/9259883" TargetMode="External"/><Relationship Id="rId5" Type="http://schemas.openxmlformats.org/officeDocument/2006/relationships/hyperlink" Target="https://ieeexplore.ieee.org/document/9615269" TargetMode="External"/><Relationship Id="rId6" Type="http://schemas.openxmlformats.org/officeDocument/2006/relationships/hyperlink" Target="https://ieeexplore.ieee.org/document/999824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467600"/>
            <a:ext cx="8222100" cy="9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A64D79"/>
                </a:solidFill>
              </a:rPr>
              <a:t>Breast Cancer </a:t>
            </a:r>
            <a:r>
              <a:rPr b="1" lang="en" sz="4800">
                <a:solidFill>
                  <a:srgbClr val="A64D79"/>
                </a:solidFill>
              </a:rPr>
              <a:t>prediction</a:t>
            </a:r>
            <a:endParaRPr b="1" sz="4800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6" name="Google Shape;156;p22"/>
          <p:cNvSpPr txBox="1"/>
          <p:nvPr/>
        </p:nvSpPr>
        <p:spPr>
          <a:xfrm>
            <a:off x="405375" y="1248825"/>
            <a:ext cx="83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394475" y="1281525"/>
            <a:ext cx="8369100" cy="344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imes New Roman"/>
              <a:buChar char="●"/>
            </a:pPr>
            <a:r>
              <a:rPr lang="en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[1]. R. K. Barwal and N. Raheja, "A Classification System for Breast Cancer Prediction using SVOF-KNN method," 2022 International Conference on Augmented Intelligence and Sustainable Systems (ICAISS), Trichy, India, 2022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imes New Roman"/>
              <a:buChar char="●"/>
            </a:pPr>
            <a:r>
              <a:rPr lang="en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[2]. S. Kaya and M. Yağanoğlu, "An Example of Performance Comparison of Supervised Machine Learning Algorithms Before and After PCA and LDA Application: Breast Cancer Detection," 2020 Innovations in Intelligent Systems and Applications Conference (ASYU), Istanbul, Turkey, 2020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imes New Roman"/>
              <a:buChar char="●"/>
            </a:pPr>
            <a:r>
              <a:rPr lang="en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[3]. J. Aditya, "Optimized Ensemble Prediction Model for Breast Cancer," 2021 International Conference on Intelligent Technology, System and Service for Internet of Everything (ITSS-IoE), Sana'a, Yemen, 2021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imes New Roman"/>
              <a:buChar char="●"/>
            </a:pPr>
            <a:r>
              <a:rPr lang="en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[4]. A. Rovshenov and S. Peker, "Performance Comparison of Different Machine Learning Techniques for Early Prediction of Breast Cancer using Wisconsin Breast Cancer Dataset," 2022 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1307450" y="1183575"/>
            <a:ext cx="6603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Gnana Prasuna Gorantla- (700745497)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Deepthi- (700657975)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Divakar- (700741929)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Nikhil- (700742318)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Contributions</a:t>
            </a:r>
            <a:endParaRPr b="1"/>
          </a:p>
        </p:txBody>
      </p:sp>
      <p:sp>
        <p:nvSpPr>
          <p:cNvPr id="96" name="Google Shape;96;p15"/>
          <p:cNvSpPr txBox="1"/>
          <p:nvPr/>
        </p:nvSpPr>
        <p:spPr>
          <a:xfrm>
            <a:off x="405375" y="1248825"/>
            <a:ext cx="83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340000" y="1183450"/>
            <a:ext cx="8586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8" name="Google Shape;98;p15"/>
          <p:cNvGraphicFramePr/>
          <p:nvPr/>
        </p:nvGraphicFramePr>
        <p:xfrm>
          <a:off x="952500" y="1248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{6855A963-9B98-47F4-8342-324F6278CF27}</a:tableStyleId>
              </a:tblPr>
              <a:tblGrid>
                <a:gridCol w="3619500"/>
                <a:gridCol w="3619500"/>
              </a:tblGrid>
              <a:tr h="68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Individual</a:t>
                      </a: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Contributions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Activities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66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Gnana Prasuna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collection and preparation, </a:t>
                      </a: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Exploratory data analysis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6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Deepthi Vemula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LDA &amp; QDA Models, documenting results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6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Divakar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Baseline Model &amp; Coding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6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Nikhil</a:t>
                      </a:r>
                      <a:endParaRPr sz="20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 and compare the results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</a:t>
            </a:r>
            <a:endParaRPr b="1"/>
          </a:p>
        </p:txBody>
      </p:sp>
      <p:sp>
        <p:nvSpPr>
          <p:cNvPr id="104" name="Google Shape;104;p16"/>
          <p:cNvSpPr txBox="1"/>
          <p:nvPr/>
        </p:nvSpPr>
        <p:spPr>
          <a:xfrm>
            <a:off x="405375" y="1248825"/>
            <a:ext cx="83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340000" y="1183450"/>
            <a:ext cx="85869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Cancer is a serious health problem that is spreading around the world and is one of the main causes of death.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According to recent statistics, breast cancer is the second most common disease that causes death in women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Early identification of breast cancer through screening methods can improve survival rates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There are multiple screening methods: Mammogram, MRI and FNA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1" name="Google Shape;111;p17"/>
          <p:cNvSpPr txBox="1"/>
          <p:nvPr/>
        </p:nvSpPr>
        <p:spPr>
          <a:xfrm>
            <a:off x="405375" y="1248825"/>
            <a:ext cx="83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361800" y="1205225"/>
            <a:ext cx="8510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main objective of this prediction is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Collection of the data from FNA process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Utilize multiple reduction techniques to lower the dimensions of the data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Apply machine learning techniques to classify the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benign &amp; malignant tumor in the breast and compare the results with the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traditional procedures.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Related work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8" name="Google Shape;118;p18"/>
          <p:cNvSpPr txBox="1"/>
          <p:nvPr/>
        </p:nvSpPr>
        <p:spPr>
          <a:xfrm>
            <a:off x="405375" y="1248825"/>
            <a:ext cx="83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361800" y="1205225"/>
            <a:ext cx="8510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KNN(K- Nearest Neighbour)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Decision tree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Naive Bayes algorithms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SVM (Support Vector Machine) 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Random Forest classifiers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AdaBoost and Gradient Boosting algorithms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5" name="Google Shape;125;p19"/>
          <p:cNvSpPr txBox="1"/>
          <p:nvPr/>
        </p:nvSpPr>
        <p:spPr>
          <a:xfrm>
            <a:off x="405375" y="1248825"/>
            <a:ext cx="8347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There are different classification models that classify or predict breast cancer using clinical data, but selecting the best model that suits the problem is a challenge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Usually, diagnostics data come in high dimensions, which is a challenging task to proces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Proposed solutions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1" name="Google Shape;131;p20"/>
          <p:cNvSpPr txBox="1"/>
          <p:nvPr/>
        </p:nvSpPr>
        <p:spPr>
          <a:xfrm>
            <a:off x="405375" y="1248825"/>
            <a:ext cx="8347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data is collected from UCI machine learning repository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data is passed through the dimensionality reduction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methods to reduce the data to lower dimensions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M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achine learning techniques are applied on the reduced data to classify the data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LDA in conjunction with SVM classifier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QDA in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conjunction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with SVM classifier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baseline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model of SVM is implemented on the original dataset to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compare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the performance with LDA and QDA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137" name="Google Shape;137;p21"/>
          <p:cNvGrpSpPr/>
          <p:nvPr/>
        </p:nvGrpSpPr>
        <p:grpSpPr>
          <a:xfrm>
            <a:off x="44259" y="1098921"/>
            <a:ext cx="3141743" cy="1228711"/>
            <a:chOff x="311700" y="1260200"/>
            <a:chExt cx="3882050" cy="1695475"/>
          </a:xfrm>
        </p:grpSpPr>
        <p:sp>
          <p:nvSpPr>
            <p:cNvPr id="138" name="Google Shape;138;p21"/>
            <p:cNvSpPr/>
            <p:nvPr/>
          </p:nvSpPr>
          <p:spPr>
            <a:xfrm>
              <a:off x="311750" y="1260200"/>
              <a:ext cx="3882000" cy="287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SVM baseline model</a:t>
              </a:r>
              <a:endParaRPr b="1"/>
            </a:p>
          </p:txBody>
        </p:sp>
        <p:pic>
          <p:nvPicPr>
            <p:cNvPr id="139" name="Google Shape;13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547900"/>
              <a:ext cx="3881853" cy="1407775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40" name="Google Shape;140;p21"/>
            <p:cNvSpPr/>
            <p:nvPr/>
          </p:nvSpPr>
          <p:spPr>
            <a:xfrm>
              <a:off x="571736" y="2316263"/>
              <a:ext cx="2837400" cy="199200"/>
            </a:xfrm>
            <a:prstGeom prst="rect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21"/>
          <p:cNvGrpSpPr/>
          <p:nvPr/>
        </p:nvGrpSpPr>
        <p:grpSpPr>
          <a:xfrm>
            <a:off x="1793252" y="2408743"/>
            <a:ext cx="3068795" cy="1228707"/>
            <a:chOff x="4997200" y="1174625"/>
            <a:chExt cx="3735600" cy="1695470"/>
          </a:xfrm>
        </p:grpSpPr>
        <p:pic>
          <p:nvPicPr>
            <p:cNvPr id="142" name="Google Shape;142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97250" y="1462325"/>
              <a:ext cx="3735501" cy="140777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43" name="Google Shape;143;p21"/>
            <p:cNvSpPr/>
            <p:nvPr/>
          </p:nvSpPr>
          <p:spPr>
            <a:xfrm>
              <a:off x="4997200" y="1174625"/>
              <a:ext cx="3735600" cy="287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LDA with SVM model</a:t>
              </a:r>
              <a:endParaRPr b="1"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5245585" y="2205647"/>
              <a:ext cx="2784600" cy="220500"/>
            </a:xfrm>
            <a:prstGeom prst="rect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21"/>
          <p:cNvGrpSpPr/>
          <p:nvPr/>
        </p:nvGrpSpPr>
        <p:grpSpPr>
          <a:xfrm>
            <a:off x="4629772" y="3692657"/>
            <a:ext cx="2947582" cy="1228739"/>
            <a:chOff x="2662800" y="3203093"/>
            <a:chExt cx="3068800" cy="1333557"/>
          </a:xfrm>
        </p:grpSpPr>
        <p:pic>
          <p:nvPicPr>
            <p:cNvPr id="146" name="Google Shape;146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62800" y="3411602"/>
              <a:ext cx="3068800" cy="1125048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47" name="Google Shape;147;p21"/>
            <p:cNvSpPr/>
            <p:nvPr/>
          </p:nvSpPr>
          <p:spPr>
            <a:xfrm>
              <a:off x="2662852" y="3203093"/>
              <a:ext cx="3068700" cy="2085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Q</a:t>
              </a:r>
              <a:r>
                <a:rPr b="1" lang="en"/>
                <a:t>DA with SVM model</a:t>
              </a:r>
              <a:endParaRPr b="1"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2942075" y="4004800"/>
              <a:ext cx="2287500" cy="159900"/>
            </a:xfrm>
            <a:prstGeom prst="rect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1"/>
          <p:cNvSpPr txBox="1"/>
          <p:nvPr/>
        </p:nvSpPr>
        <p:spPr>
          <a:xfrm>
            <a:off x="3442275" y="1275900"/>
            <a:ext cx="5390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baseline model achieved 90% accuracy on the test data, with the highest F1 score of benign data(0)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5156775" y="2205625"/>
            <a:ext cx="3738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LDA and QDA models performed well than the baseline model and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achieved 95% and 96% accuracy on the test data. The F1 score has also increased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