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9"/>
  </p:notesMasterIdLst>
  <p:sldIdLst>
    <p:sldId id="256" r:id="rId2"/>
    <p:sldId id="260" r:id="rId3"/>
    <p:sldId id="261" r:id="rId4"/>
    <p:sldId id="265" r:id="rId5"/>
    <p:sldId id="271" r:id="rId6"/>
    <p:sldId id="279" r:id="rId7"/>
    <p:sldId id="281" r:id="rId8"/>
  </p:sldIdLst>
  <p:sldSz cx="9144000" cy="5143500" type="screen16x9"/>
  <p:notesSz cx="6858000" cy="9144000"/>
  <p:embeddedFontLst>
    <p:embeddedFont>
      <p:font typeface="Nunito Sans" charset="0"/>
      <p:regular r:id="rId10"/>
      <p:bold r:id="rId11"/>
      <p:italic r:id="rId12"/>
      <p:boldItalic r:id="rId13"/>
    </p:embeddedFont>
    <p:embeddedFont>
      <p:font typeface="Nunito Sans Light" charset="0"/>
      <p:regular r:id="rId14"/>
      <p:bold r:id="rId15"/>
      <p:italic r:id="rId16"/>
      <p:boldItalic r:id="rId17"/>
    </p:embeddedFont>
    <p:embeddedFont>
      <p:font typeface="Lexend Deca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0E4934D-C5E7-4EA8-B84E-AA4D93522FE5}">
  <a:tblStyle styleId="{00E4934D-C5E7-4EA8-B84E-AA4D93522F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D46976A-22B5-4051-8114-C7D9531ECD2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634" y="-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9113126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c3eb8b9f5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c3eb8b9f5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125200" y="1593775"/>
            <a:ext cx="4470900" cy="2086800"/>
          </a:xfrm>
          <a:prstGeom prst="rect">
            <a:avLst/>
          </a:prstGeom>
          <a:solidFill>
            <a:srgbClr val="17000B">
              <a:alpha val="25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1825" y="1530325"/>
            <a:ext cx="4470900" cy="208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303600" y="2049175"/>
            <a:ext cx="1216772" cy="1049100"/>
            <a:chOff x="304800" y="304800"/>
            <a:chExt cx="1216772" cy="1049100"/>
          </a:xfrm>
        </p:grpSpPr>
        <p:sp>
          <p:nvSpPr>
            <p:cNvPr id="13" name="Google Shape;13;p2"/>
            <p:cNvSpPr/>
            <p:nvPr/>
          </p:nvSpPr>
          <p:spPr>
            <a:xfrm>
              <a:off x="304800" y="304800"/>
              <a:ext cx="1049100" cy="1049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5400000">
              <a:off x="1274822" y="742350"/>
              <a:ext cx="319500" cy="1740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1631500" y="2049175"/>
            <a:ext cx="3598200" cy="1049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sz="4400" b="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sz="4400" b="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sz="4400" b="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sz="4400" b="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sz="4400" b="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sz="4400" b="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sz="4400" b="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sz="4400" b="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sz="4400" b="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1125201" y="675025"/>
            <a:ext cx="3611400" cy="3924300"/>
          </a:xfrm>
          <a:prstGeom prst="rect">
            <a:avLst/>
          </a:prstGeom>
          <a:solidFill>
            <a:srgbClr val="17000B">
              <a:alpha val="25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1061825" y="607075"/>
            <a:ext cx="3611400" cy="3933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19;p3"/>
          <p:cNvGrpSpPr/>
          <p:nvPr/>
        </p:nvGrpSpPr>
        <p:grpSpPr>
          <a:xfrm>
            <a:off x="303600" y="303600"/>
            <a:ext cx="1216772" cy="1353000"/>
            <a:chOff x="304800" y="900"/>
            <a:chExt cx="1216772" cy="1353000"/>
          </a:xfrm>
        </p:grpSpPr>
        <p:sp>
          <p:nvSpPr>
            <p:cNvPr id="20" name="Google Shape;20;p3"/>
            <p:cNvSpPr/>
            <p:nvPr/>
          </p:nvSpPr>
          <p:spPr>
            <a:xfrm>
              <a:off x="304800" y="900"/>
              <a:ext cx="1049100" cy="1353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5400000">
              <a:off x="1274822" y="947150"/>
              <a:ext cx="319500" cy="1740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1612525" y="1113501"/>
            <a:ext cx="2788800" cy="96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 b="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 b="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 b="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 b="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 b="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 b="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 b="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 b="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 b="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612525" y="2141608"/>
            <a:ext cx="27888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1125201" y="675025"/>
            <a:ext cx="3611400" cy="3924300"/>
          </a:xfrm>
          <a:prstGeom prst="rect">
            <a:avLst/>
          </a:prstGeom>
          <a:solidFill>
            <a:srgbClr val="17000B">
              <a:alpha val="25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1061825" y="607075"/>
            <a:ext cx="3611400" cy="393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" name="Google Shape;27;p4"/>
          <p:cNvGrpSpPr/>
          <p:nvPr/>
        </p:nvGrpSpPr>
        <p:grpSpPr>
          <a:xfrm>
            <a:off x="303600" y="303900"/>
            <a:ext cx="1216772" cy="1049100"/>
            <a:chOff x="304800" y="304800"/>
            <a:chExt cx="1216772" cy="1049100"/>
          </a:xfrm>
        </p:grpSpPr>
        <p:sp>
          <p:nvSpPr>
            <p:cNvPr id="28" name="Google Shape;28;p4"/>
            <p:cNvSpPr/>
            <p:nvPr/>
          </p:nvSpPr>
          <p:spPr>
            <a:xfrm>
              <a:off x="304800" y="304800"/>
              <a:ext cx="1049100" cy="1049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 rot="5400000">
              <a:off x="1274822" y="947150"/>
              <a:ext cx="319500" cy="1740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1612525" y="846925"/>
            <a:ext cx="2794500" cy="336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▪"/>
              <a:defRPr sz="2400"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▫"/>
              <a:defRPr sz="2400"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▫"/>
              <a:defRPr sz="2400"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▫"/>
              <a:defRPr sz="2400"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4"/>
          <p:cNvSpPr txBox="1"/>
          <p:nvPr/>
        </p:nvSpPr>
        <p:spPr>
          <a:xfrm>
            <a:off x="303600" y="393900"/>
            <a:ext cx="1043400" cy="8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“</a:t>
            </a:r>
            <a:endParaRPr sz="8600" b="1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300450" y="305400"/>
            <a:ext cx="1049625" cy="1047875"/>
          </a:xfrm>
          <a:custGeom>
            <a:avLst/>
            <a:gdLst/>
            <a:ahLst/>
            <a:cxnLst/>
            <a:rect l="l" t="t" r="r" b="b"/>
            <a:pathLst>
              <a:path w="41985" h="41915" extrusionOk="0">
                <a:moveTo>
                  <a:pt x="70" y="0"/>
                </a:moveTo>
                <a:lnTo>
                  <a:pt x="41985" y="0"/>
                </a:lnTo>
                <a:lnTo>
                  <a:pt x="41985" y="41915"/>
                </a:lnTo>
                <a:lnTo>
                  <a:pt x="0" y="41915"/>
                </a:lnTo>
                <a:lnTo>
                  <a:pt x="0" y="35184"/>
                </a:lnTo>
                <a:lnTo>
                  <a:pt x="6662" y="29216"/>
                </a:lnTo>
                <a:lnTo>
                  <a:pt x="70" y="231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5" name="Google Shape;35;p5"/>
          <p:cNvSpPr/>
          <p:nvPr/>
        </p:nvSpPr>
        <p:spPr>
          <a:xfrm>
            <a:off x="7045800" y="4094350"/>
            <a:ext cx="2098200" cy="104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" name="Google Shape;36;p5"/>
          <p:cNvGrpSpPr/>
          <p:nvPr/>
        </p:nvGrpSpPr>
        <p:grpSpPr>
          <a:xfrm>
            <a:off x="6501631" y="370231"/>
            <a:ext cx="2403000" cy="4229100"/>
            <a:chOff x="6501631" y="370231"/>
            <a:chExt cx="2403000" cy="4229100"/>
          </a:xfrm>
        </p:grpSpPr>
        <p:sp>
          <p:nvSpPr>
            <p:cNvPr id="37" name="Google Shape;37;p5"/>
            <p:cNvSpPr/>
            <p:nvPr/>
          </p:nvSpPr>
          <p:spPr>
            <a:xfrm>
              <a:off x="6501631" y="370231"/>
              <a:ext cx="2403000" cy="4229100"/>
            </a:xfrm>
            <a:prstGeom prst="rect">
              <a:avLst/>
            </a:prstGeom>
            <a:solidFill>
              <a:srgbClr val="5C002D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7045800" y="4094350"/>
              <a:ext cx="1858800" cy="504900"/>
            </a:xfrm>
            <a:prstGeom prst="rect">
              <a:avLst/>
            </a:prstGeom>
            <a:solidFill>
              <a:srgbClr val="5C002D">
                <a:alpha val="156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5"/>
          <p:cNvSpPr/>
          <p:nvPr/>
        </p:nvSpPr>
        <p:spPr>
          <a:xfrm>
            <a:off x="6436200" y="304800"/>
            <a:ext cx="2403000" cy="422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1007700" y="1582550"/>
            <a:ext cx="4824300" cy="295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  <a:defRPr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▫"/>
              <a:defRPr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▫"/>
              <a:defRPr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▫"/>
              <a:defRPr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 half">
  <p:cSld name="TITLE_AND_BODY_1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/>
          <p:nvPr/>
        </p:nvSpPr>
        <p:spPr>
          <a:xfrm>
            <a:off x="300450" y="301275"/>
            <a:ext cx="1055325" cy="1662225"/>
          </a:xfrm>
          <a:custGeom>
            <a:avLst/>
            <a:gdLst/>
            <a:ahLst/>
            <a:cxnLst/>
            <a:rect l="l" t="t" r="r" b="b"/>
            <a:pathLst>
              <a:path w="42213" h="66489" extrusionOk="0">
                <a:moveTo>
                  <a:pt x="33" y="0"/>
                </a:moveTo>
                <a:lnTo>
                  <a:pt x="42213" y="0"/>
                </a:lnTo>
                <a:lnTo>
                  <a:pt x="41985" y="66489"/>
                </a:lnTo>
                <a:lnTo>
                  <a:pt x="0" y="66489"/>
                </a:lnTo>
                <a:lnTo>
                  <a:pt x="0" y="59758"/>
                </a:lnTo>
                <a:lnTo>
                  <a:pt x="6662" y="53790"/>
                </a:lnTo>
                <a:lnTo>
                  <a:pt x="70" y="476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5" name="Google Shape;45;p6"/>
          <p:cNvSpPr/>
          <p:nvPr/>
        </p:nvSpPr>
        <p:spPr>
          <a:xfrm>
            <a:off x="7045800" y="4094350"/>
            <a:ext cx="2098200" cy="104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6"/>
          <p:cNvGrpSpPr/>
          <p:nvPr/>
        </p:nvGrpSpPr>
        <p:grpSpPr>
          <a:xfrm>
            <a:off x="5293222" y="370225"/>
            <a:ext cx="3611400" cy="4229100"/>
            <a:chOff x="5293222" y="370225"/>
            <a:chExt cx="3611400" cy="4229100"/>
          </a:xfrm>
        </p:grpSpPr>
        <p:sp>
          <p:nvSpPr>
            <p:cNvPr id="47" name="Google Shape;47;p6"/>
            <p:cNvSpPr/>
            <p:nvPr/>
          </p:nvSpPr>
          <p:spPr>
            <a:xfrm>
              <a:off x="5293222" y="370225"/>
              <a:ext cx="3611400" cy="4229100"/>
            </a:xfrm>
            <a:prstGeom prst="rect">
              <a:avLst/>
            </a:prstGeom>
            <a:solidFill>
              <a:srgbClr val="5C002D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>
              <a:off x="7045800" y="4094350"/>
              <a:ext cx="1858800" cy="504900"/>
            </a:xfrm>
            <a:prstGeom prst="rect">
              <a:avLst/>
            </a:prstGeom>
            <a:solidFill>
              <a:srgbClr val="5C002D">
                <a:alpha val="156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6"/>
          <p:cNvSpPr/>
          <p:nvPr/>
        </p:nvSpPr>
        <p:spPr>
          <a:xfrm>
            <a:off x="5227800" y="304800"/>
            <a:ext cx="3611400" cy="422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title"/>
          </p:nvPr>
        </p:nvSpPr>
        <p:spPr>
          <a:xfrm>
            <a:off x="702900" y="1445600"/>
            <a:ext cx="3915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1"/>
          </p:nvPr>
        </p:nvSpPr>
        <p:spPr>
          <a:xfrm>
            <a:off x="1006800" y="2268300"/>
            <a:ext cx="3611400" cy="226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  <a:defRPr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▫"/>
              <a:defRPr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▫"/>
              <a:defRPr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▫"/>
              <a:defRPr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/>
          <p:nvPr/>
        </p:nvSpPr>
        <p:spPr>
          <a:xfrm>
            <a:off x="0" y="-8175"/>
            <a:ext cx="9144000" cy="5151600"/>
          </a:xfrm>
          <a:prstGeom prst="frame">
            <a:avLst>
              <a:gd name="adj1" fmla="val 603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sldNum" idx="12"/>
          </p:nvPr>
        </p:nvSpPr>
        <p:spPr>
          <a:xfrm>
            <a:off x="8833200" y="2262825"/>
            <a:ext cx="3108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1"/>
          <p:cNvSpPr/>
          <p:nvPr/>
        </p:nvSpPr>
        <p:spPr>
          <a:xfrm rot="5400000">
            <a:off x="223871" y="2484750"/>
            <a:ext cx="319500" cy="174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 rtl="0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 rtl="0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 rtl="0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 rtl="0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 rtl="0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 rtl="0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 rtl="0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 rtl="0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007700" y="1582550"/>
            <a:ext cx="4824300" cy="29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unito Sans Light"/>
              <a:buChar char="▪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1pPr>
            <a:lvl2pPr marL="914400" lvl="1" indent="-355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 Sans Light"/>
              <a:buChar char="▫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2pPr>
            <a:lvl3pPr marL="1371600" lvl="2" indent="-355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 Sans Light"/>
              <a:buChar char="▫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3pPr>
            <a:lvl4pPr marL="1828800" lvl="3" indent="-355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 Sans Light"/>
              <a:buChar char="▫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4pPr>
            <a:lvl5pPr marL="2286000" lvl="4" indent="-355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Light"/>
              <a:buChar char="○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5pPr>
            <a:lvl6pPr marL="2743200" lvl="5" indent="-355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Light"/>
              <a:buChar char="■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6pPr>
            <a:lvl7pPr marL="3200400" lvl="6" indent="-355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Light"/>
              <a:buChar char="●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7pPr>
            <a:lvl8pPr marL="3657600" lvl="7" indent="-355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Light"/>
              <a:buChar char="○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8pPr>
            <a:lvl9pPr marL="4114800" lvl="8" indent="-3556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000"/>
              <a:buFont typeface="Nunito Sans Light"/>
              <a:buChar char="■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>
            <a:spLocks noGrp="1"/>
          </p:cNvSpPr>
          <p:nvPr>
            <p:ph type="ctrTitle"/>
          </p:nvPr>
        </p:nvSpPr>
        <p:spPr>
          <a:xfrm>
            <a:off x="1600200" y="1619895"/>
            <a:ext cx="4312100" cy="212277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dirty="0" smtClean="0"/>
              <a:t>Indian food Classification</a:t>
            </a:r>
            <a:endParaRPr dirty="0"/>
          </a:p>
        </p:txBody>
      </p:sp>
      <p:grpSp>
        <p:nvGrpSpPr>
          <p:cNvPr id="92" name="Google Shape;92;p12"/>
          <p:cNvGrpSpPr/>
          <p:nvPr/>
        </p:nvGrpSpPr>
        <p:grpSpPr>
          <a:xfrm>
            <a:off x="643178" y="2356640"/>
            <a:ext cx="418649" cy="430217"/>
            <a:chOff x="2605300" y="5003050"/>
            <a:chExt cx="418900" cy="430475"/>
          </a:xfrm>
        </p:grpSpPr>
        <p:sp>
          <p:nvSpPr>
            <p:cNvPr id="93" name="Google Shape;93;p12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5" name="Google Shape;95;p12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>
            <a:spLocks noGrp="1"/>
          </p:cNvSpPr>
          <p:nvPr>
            <p:ph type="body" idx="1"/>
          </p:nvPr>
        </p:nvSpPr>
        <p:spPr>
          <a:xfrm>
            <a:off x="1612525" y="846925"/>
            <a:ext cx="2794500" cy="336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en-US" b="1" dirty="0"/>
              <a:t>With all Food Ingredients </a:t>
            </a:r>
            <a:r>
              <a:rPr lang="en-US" b="1" dirty="0" smtClean="0"/>
              <a:t>Predicted </a:t>
            </a:r>
            <a:r>
              <a:rPr lang="en-US" b="1" dirty="0"/>
              <a:t>the Diet of the Food </a:t>
            </a:r>
            <a:r>
              <a:rPr lang="en-US" b="1" dirty="0" smtClean="0"/>
              <a:t>Veg/Non-veg </a:t>
            </a:r>
            <a:r>
              <a:rPr lang="en-US" b="1" dirty="0"/>
              <a:t>using Neural Networks</a:t>
            </a: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 dirty="0"/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7"/>
          <p:cNvPicPr preferRelativeResize="0"/>
          <p:nvPr/>
        </p:nvPicPr>
        <p:blipFill rotWithShape="1">
          <a:blip r:embed="rId3">
            <a:alphaModFix/>
          </a:blip>
          <a:srcRect l="11364" r="31814"/>
          <a:stretch/>
        </p:blipFill>
        <p:spPr>
          <a:xfrm>
            <a:off x="6436200" y="304800"/>
            <a:ext cx="2403000" cy="42291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131" name="Google Shape;131;p17"/>
          <p:cNvSpPr txBox="1">
            <a:spLocks noGrp="1"/>
          </p:cNvSpPr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>
                <a:solidFill>
                  <a:schemeClr val="tx1"/>
                </a:solidFill>
              </a:rPr>
              <a:t>BACKGROUND</a:t>
            </a:r>
            <a:endParaRPr dirty="0"/>
          </a:p>
        </p:txBody>
      </p:sp>
      <p:sp>
        <p:nvSpPr>
          <p:cNvPr id="132" name="Google Shape;132;p17"/>
          <p:cNvSpPr txBox="1">
            <a:spLocks noGrp="1"/>
          </p:cNvSpPr>
          <p:nvPr>
            <p:ph type="body" idx="1"/>
          </p:nvPr>
        </p:nvSpPr>
        <p:spPr>
          <a:xfrm>
            <a:off x="1007700" y="1582550"/>
            <a:ext cx="4824300" cy="295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90000"/>
              </a:lnSpc>
              <a:buSzPct val="114999"/>
            </a:pPr>
            <a:r>
              <a:rPr lang="en-US" dirty="0"/>
              <a:t>Imported the Data Set. </a:t>
            </a:r>
            <a:endParaRPr lang="en-US" dirty="0" smtClean="0"/>
          </a:p>
          <a:p>
            <a:pPr>
              <a:lnSpc>
                <a:spcPct val="90000"/>
              </a:lnSpc>
              <a:buSzPct val="114999"/>
            </a:pPr>
            <a:endParaRPr lang="en-US" dirty="0"/>
          </a:p>
          <a:p>
            <a:pPr>
              <a:lnSpc>
                <a:spcPct val="90000"/>
              </a:lnSpc>
              <a:buSzPct val="114999"/>
            </a:pPr>
            <a:r>
              <a:rPr lang="en-US" dirty="0"/>
              <a:t>Removing the unwanted </a:t>
            </a:r>
            <a:r>
              <a:rPr lang="en-US" dirty="0" smtClean="0"/>
              <a:t>Columns.</a:t>
            </a:r>
          </a:p>
          <a:p>
            <a:pPr>
              <a:lnSpc>
                <a:spcPct val="90000"/>
              </a:lnSpc>
              <a:buSzPct val="114999"/>
            </a:pPr>
            <a:endParaRPr lang="en-US" dirty="0"/>
          </a:p>
          <a:p>
            <a:pPr>
              <a:lnSpc>
                <a:spcPct val="90000"/>
              </a:lnSpc>
              <a:buSzPct val="114999"/>
            </a:pPr>
            <a:r>
              <a:rPr lang="en-US" dirty="0" smtClean="0"/>
              <a:t>Created a separate data-frame for ingredients.</a:t>
            </a:r>
          </a:p>
          <a:p>
            <a:pPr marL="101600" indent="0">
              <a:lnSpc>
                <a:spcPct val="90000"/>
              </a:lnSpc>
              <a:buSzPct val="114999"/>
              <a:buNone/>
            </a:pPr>
            <a:r>
              <a:rPr lang="en-US" dirty="0" smtClean="0"/>
              <a:t> </a:t>
            </a:r>
          </a:p>
          <a:p>
            <a:pPr>
              <a:lnSpc>
                <a:spcPct val="90000"/>
              </a:lnSpc>
              <a:buSzPct val="114999"/>
            </a:pPr>
            <a:r>
              <a:rPr lang="en-US" dirty="0" smtClean="0"/>
              <a:t>Done </a:t>
            </a:r>
            <a:r>
              <a:rPr lang="en-US" dirty="0"/>
              <a:t>One Hot Encoding</a:t>
            </a:r>
            <a:r>
              <a:rPr lang="en-US" dirty="0" smtClean="0"/>
              <a:t>.</a:t>
            </a:r>
          </a:p>
          <a:p>
            <a:pPr>
              <a:lnSpc>
                <a:spcPct val="90000"/>
              </a:lnSpc>
              <a:buSzPct val="114999"/>
            </a:pPr>
            <a:endParaRPr lang="en-US" dirty="0"/>
          </a:p>
          <a:p>
            <a:pPr>
              <a:lnSpc>
                <a:spcPct val="90000"/>
              </a:lnSpc>
              <a:buSzPct val="114999"/>
            </a:pPr>
            <a:r>
              <a:rPr lang="en-US" dirty="0"/>
              <a:t>Rearranging the columns</a:t>
            </a:r>
            <a:r>
              <a:rPr lang="en-US" dirty="0" smtClean="0"/>
              <a:t>.</a:t>
            </a:r>
          </a:p>
          <a:p>
            <a:pPr marL="101600" indent="0">
              <a:lnSpc>
                <a:spcPct val="90000"/>
              </a:lnSpc>
              <a:buSzPct val="114999"/>
              <a:buNone/>
            </a:pPr>
            <a:r>
              <a:rPr lang="en-US" dirty="0" smtClean="0"/>
              <a:t> </a:t>
            </a:r>
            <a:endParaRPr lang="en-US" dirty="0"/>
          </a:p>
          <a:p>
            <a:pPr>
              <a:lnSpc>
                <a:spcPct val="90000"/>
              </a:lnSpc>
              <a:buSzPct val="114999"/>
            </a:pPr>
            <a:r>
              <a:rPr lang="en-US" dirty="0"/>
              <a:t>Done Train and Test </a:t>
            </a:r>
            <a:r>
              <a:rPr lang="en-US" dirty="0" smtClean="0"/>
              <a:t>Split.</a:t>
            </a:r>
            <a:endParaRPr dirty="0"/>
          </a:p>
        </p:txBody>
      </p:sp>
      <p:sp>
        <p:nvSpPr>
          <p:cNvPr id="133" name="Google Shape;133;p17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>
            <a:spLocks noGrp="1"/>
          </p:cNvSpPr>
          <p:nvPr>
            <p:ph type="title"/>
          </p:nvPr>
        </p:nvSpPr>
        <p:spPr>
          <a:xfrm>
            <a:off x="838200" y="895350"/>
            <a:ext cx="3915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What You did?</a:t>
            </a:r>
            <a:endParaRPr dirty="0"/>
          </a:p>
        </p:txBody>
      </p:sp>
      <p:sp>
        <p:nvSpPr>
          <p:cNvPr id="177" name="Google Shape;177;p21"/>
          <p:cNvSpPr txBox="1">
            <a:spLocks noGrp="1"/>
          </p:cNvSpPr>
          <p:nvPr>
            <p:ph type="body" idx="1"/>
          </p:nvPr>
        </p:nvSpPr>
        <p:spPr>
          <a:xfrm>
            <a:off x="990600" y="2114550"/>
            <a:ext cx="3611400" cy="226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SzPct val="114999"/>
            </a:pPr>
            <a:r>
              <a:rPr lang="en-US" dirty="0" smtClean="0"/>
              <a:t>Model is Build </a:t>
            </a:r>
            <a:r>
              <a:rPr lang="en-US" dirty="0"/>
              <a:t>using </a:t>
            </a:r>
            <a:r>
              <a:rPr lang="en-US" dirty="0" smtClean="0"/>
              <a:t>Neural Networks</a:t>
            </a:r>
          </a:p>
          <a:p>
            <a:pPr>
              <a:buSzPct val="114999"/>
            </a:pPr>
            <a:r>
              <a:rPr lang="en-US" dirty="0" smtClean="0"/>
              <a:t>Trained the neural network with food ingredients</a:t>
            </a:r>
            <a:endParaRPr lang="en-US" dirty="0"/>
          </a:p>
          <a:p>
            <a:pPr>
              <a:buSzPct val="114999"/>
            </a:pPr>
            <a:r>
              <a:rPr lang="en-US" dirty="0" smtClean="0"/>
              <a:t>Predicted the diet veg/non-veg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 dirty="0"/>
          </a:p>
        </p:txBody>
      </p:sp>
      <p:sp>
        <p:nvSpPr>
          <p:cNvPr id="178" name="Google Shape;178;p21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79" name="Google Shape;179;p21"/>
          <p:cNvPicPr preferRelativeResize="0"/>
          <p:nvPr/>
        </p:nvPicPr>
        <p:blipFill rotWithShape="1">
          <a:blip r:embed="rId3">
            <a:alphaModFix/>
          </a:blip>
          <a:srcRect t="10968" b="10961"/>
          <a:stretch/>
        </p:blipFill>
        <p:spPr>
          <a:xfrm>
            <a:off x="5227800" y="304800"/>
            <a:ext cx="3611400" cy="4229099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7"/>
          <p:cNvSpPr txBox="1">
            <a:spLocks noGrp="1"/>
          </p:cNvSpPr>
          <p:nvPr>
            <p:ph type="ctrTitle" idx="4294967295"/>
          </p:nvPr>
        </p:nvSpPr>
        <p:spPr>
          <a:xfrm>
            <a:off x="855300" y="495600"/>
            <a:ext cx="7433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smtClean="0">
                <a:solidFill>
                  <a:schemeClr val="accent1"/>
                </a:solidFill>
              </a:rPr>
              <a:t>Metrics </a:t>
            </a:r>
            <a:endParaRPr sz="4800" dirty="0">
              <a:solidFill>
                <a:schemeClr val="accent1"/>
              </a:solidFill>
            </a:endParaRPr>
          </a:p>
        </p:txBody>
      </p:sp>
      <p:sp>
        <p:nvSpPr>
          <p:cNvPr id="251" name="Google Shape;251;p27"/>
          <p:cNvSpPr txBox="1">
            <a:spLocks noGrp="1"/>
          </p:cNvSpPr>
          <p:nvPr>
            <p:ph type="subTitle" idx="4294967295"/>
          </p:nvPr>
        </p:nvSpPr>
        <p:spPr>
          <a:xfrm>
            <a:off x="855300" y="1411308"/>
            <a:ext cx="7433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 smtClean="0"/>
              <a:t>Two metrics used here we got </a:t>
            </a:r>
            <a:endParaRPr sz="2400" dirty="0"/>
          </a:p>
        </p:txBody>
      </p:sp>
      <p:sp>
        <p:nvSpPr>
          <p:cNvPr id="252" name="Google Shape;252;p27"/>
          <p:cNvSpPr txBox="1">
            <a:spLocks noGrp="1"/>
          </p:cNvSpPr>
          <p:nvPr>
            <p:ph type="ctrTitle" idx="4294967295"/>
          </p:nvPr>
        </p:nvSpPr>
        <p:spPr>
          <a:xfrm>
            <a:off x="855300" y="3124493"/>
            <a:ext cx="7433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>
                <a:solidFill>
                  <a:schemeClr val="accent1"/>
                </a:solidFill>
              </a:rPr>
              <a:t>AUC</a:t>
            </a:r>
            <a:endParaRPr sz="4800" dirty="0">
              <a:solidFill>
                <a:schemeClr val="accent1"/>
              </a:solidFill>
            </a:endParaRPr>
          </a:p>
        </p:txBody>
      </p:sp>
      <p:sp>
        <p:nvSpPr>
          <p:cNvPr id="253" name="Google Shape;253;p27"/>
          <p:cNvSpPr txBox="1">
            <a:spLocks noGrp="1"/>
          </p:cNvSpPr>
          <p:nvPr>
            <p:ph type="subTitle" idx="4294967295"/>
          </p:nvPr>
        </p:nvSpPr>
        <p:spPr>
          <a:xfrm>
            <a:off x="855300" y="4040201"/>
            <a:ext cx="7433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400" dirty="0" smtClean="0"/>
              <a:t>83%</a:t>
            </a:r>
            <a:endParaRPr sz="2400" dirty="0"/>
          </a:p>
        </p:txBody>
      </p:sp>
      <p:sp>
        <p:nvSpPr>
          <p:cNvPr id="254" name="Google Shape;254;p27"/>
          <p:cNvSpPr txBox="1">
            <a:spLocks noGrp="1"/>
          </p:cNvSpPr>
          <p:nvPr>
            <p:ph type="ctrTitle" idx="4294967295"/>
          </p:nvPr>
        </p:nvSpPr>
        <p:spPr>
          <a:xfrm>
            <a:off x="855300" y="1810047"/>
            <a:ext cx="7433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>
                <a:solidFill>
                  <a:schemeClr val="accent1"/>
                </a:solidFill>
              </a:rPr>
              <a:t>Accuracy</a:t>
            </a:r>
            <a:endParaRPr sz="4800" dirty="0">
              <a:solidFill>
                <a:schemeClr val="accent1"/>
              </a:solidFill>
            </a:endParaRPr>
          </a:p>
        </p:txBody>
      </p:sp>
      <p:sp>
        <p:nvSpPr>
          <p:cNvPr id="255" name="Google Shape;255;p27"/>
          <p:cNvSpPr txBox="1">
            <a:spLocks noGrp="1"/>
          </p:cNvSpPr>
          <p:nvPr>
            <p:ph type="subTitle" idx="4294967295"/>
          </p:nvPr>
        </p:nvSpPr>
        <p:spPr>
          <a:xfrm>
            <a:off x="855300" y="2725755"/>
            <a:ext cx="7433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400" dirty="0" smtClean="0"/>
              <a:t>85%</a:t>
            </a:r>
            <a:endParaRPr sz="2400" dirty="0"/>
          </a:p>
        </p:txBody>
      </p:sp>
      <p:sp>
        <p:nvSpPr>
          <p:cNvPr id="256" name="Google Shape;256;p27"/>
          <p:cNvSpPr txBox="1">
            <a:spLocks noGrp="1"/>
          </p:cNvSpPr>
          <p:nvPr>
            <p:ph type="sldNum" idx="12"/>
          </p:nvPr>
        </p:nvSpPr>
        <p:spPr>
          <a:xfrm>
            <a:off x="8833200" y="2262825"/>
            <a:ext cx="3108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5"/>
          <p:cNvSpPr txBox="1">
            <a:spLocks noGrp="1"/>
          </p:cNvSpPr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Conclusion</a:t>
            </a:r>
            <a:endParaRPr dirty="0"/>
          </a:p>
        </p:txBody>
      </p:sp>
      <p:sp>
        <p:nvSpPr>
          <p:cNvPr id="339" name="Google Shape;339;p35"/>
          <p:cNvSpPr txBox="1">
            <a:spLocks noGrp="1"/>
          </p:cNvSpPr>
          <p:nvPr>
            <p:ph type="body" idx="1"/>
          </p:nvPr>
        </p:nvSpPr>
        <p:spPr>
          <a:xfrm>
            <a:off x="1007700" y="1582550"/>
            <a:ext cx="4824300" cy="295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SzPct val="114999"/>
            </a:pPr>
            <a:r>
              <a:rPr lang="en-US" sz="2400" dirty="0"/>
              <a:t>Model Building using </a:t>
            </a:r>
            <a:r>
              <a:rPr lang="en-US" sz="2400" dirty="0" smtClean="0"/>
              <a:t>Neural Networks.</a:t>
            </a:r>
            <a:endParaRPr lang="en-US" sz="2400" dirty="0"/>
          </a:p>
          <a:p>
            <a:pPr>
              <a:buSzPct val="114999"/>
            </a:pPr>
            <a:r>
              <a:rPr lang="en-US" sz="2400" dirty="0" smtClean="0"/>
              <a:t>Data passed into the model</a:t>
            </a:r>
          </a:p>
          <a:p>
            <a:pPr>
              <a:buSzPct val="114999"/>
            </a:pPr>
            <a:r>
              <a:rPr lang="en-US" sz="2400" dirty="0" smtClean="0"/>
              <a:t>Prediction is done with the ingredients</a:t>
            </a:r>
          </a:p>
        </p:txBody>
      </p:sp>
      <p:sp>
        <p:nvSpPr>
          <p:cNvPr id="340" name="Google Shape;340;p35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41" name="Google Shape;341;p35"/>
          <p:cNvPicPr preferRelativeResize="0"/>
          <p:nvPr/>
        </p:nvPicPr>
        <p:blipFill rotWithShape="1">
          <a:blip r:embed="rId3">
            <a:alphaModFix/>
          </a:blip>
          <a:srcRect l="14770"/>
          <a:stretch/>
        </p:blipFill>
        <p:spPr>
          <a:xfrm>
            <a:off x="6436200" y="304800"/>
            <a:ext cx="2402999" cy="4229099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7"/>
          <p:cNvSpPr txBox="1">
            <a:spLocks noGrp="1"/>
          </p:cNvSpPr>
          <p:nvPr>
            <p:ph type="ctrTitle"/>
          </p:nvPr>
        </p:nvSpPr>
        <p:spPr>
          <a:xfrm>
            <a:off x="1612525" y="1113501"/>
            <a:ext cx="2788800" cy="96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THANK </a:t>
            </a:r>
            <a:br>
              <a:rPr lang="en-US" dirty="0" smtClean="0"/>
            </a:br>
            <a:r>
              <a:rPr lang="en-US" dirty="0" smtClean="0"/>
              <a:t>       YOU</a:t>
            </a:r>
            <a:endParaRPr dirty="0"/>
          </a:p>
        </p:txBody>
      </p:sp>
      <p:sp>
        <p:nvSpPr>
          <p:cNvPr id="356" name="Google Shape;356;p37"/>
          <p:cNvSpPr txBox="1">
            <a:spLocks noGrp="1"/>
          </p:cNvSpPr>
          <p:nvPr>
            <p:ph type="subTitle" idx="1"/>
          </p:nvPr>
        </p:nvSpPr>
        <p:spPr>
          <a:xfrm>
            <a:off x="1752600" y="3257550"/>
            <a:ext cx="27888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smtClean="0"/>
              <a:t>Done by </a:t>
            </a: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/>
              <a:t> </a:t>
            </a:r>
            <a:r>
              <a:rPr lang="en-US" dirty="0" smtClean="0"/>
              <a:t>                D i v a k a r </a:t>
            </a: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 dirty="0"/>
          </a:p>
        </p:txBody>
      </p:sp>
      <p:sp>
        <p:nvSpPr>
          <p:cNvPr id="357" name="Google Shape;357;p37"/>
          <p:cNvSpPr txBox="1"/>
          <p:nvPr/>
        </p:nvSpPr>
        <p:spPr>
          <a:xfrm>
            <a:off x="309375" y="309375"/>
            <a:ext cx="1042800" cy="13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2</a:t>
            </a:r>
            <a:endParaRPr sz="600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geon template">
  <a:themeElements>
    <a:clrScheme name="Custom 347">
      <a:dk1>
        <a:srgbClr val="1B151B"/>
      </a:dk1>
      <a:lt1>
        <a:srgbClr val="FFFFFF"/>
      </a:lt1>
      <a:dk2>
        <a:srgbClr val="9E8D8B"/>
      </a:dk2>
      <a:lt2>
        <a:srgbClr val="F0EBE9"/>
      </a:lt2>
      <a:accent1>
        <a:srgbClr val="FF5454"/>
      </a:accent1>
      <a:accent2>
        <a:srgbClr val="F88326"/>
      </a:accent2>
      <a:accent3>
        <a:srgbClr val="C97140"/>
      </a:accent3>
      <a:accent4>
        <a:srgbClr val="FFB900"/>
      </a:accent4>
      <a:accent5>
        <a:srgbClr val="92C532"/>
      </a:accent5>
      <a:accent6>
        <a:srgbClr val="9F55A5"/>
      </a:accent6>
      <a:hlink>
        <a:srgbClr val="FF545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121</Words>
  <Application>Microsoft Office PowerPoint</Application>
  <PresentationFormat>On-screen Show (16:9)</PresentationFormat>
  <Paragraphs>38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Nunito Sans</vt:lpstr>
      <vt:lpstr>Nunito Sans Light</vt:lpstr>
      <vt:lpstr>Lexend Deca</vt:lpstr>
      <vt:lpstr>Egeon template</vt:lpstr>
      <vt:lpstr>Indian food Classification</vt:lpstr>
      <vt:lpstr>PowerPoint Presentation</vt:lpstr>
      <vt:lpstr>BACKGROUND</vt:lpstr>
      <vt:lpstr>What You did?</vt:lpstr>
      <vt:lpstr>Metrics </vt:lpstr>
      <vt:lpstr>Conclusion</vt:lpstr>
      <vt:lpstr>THANK        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Indian food Classification</dc:title>
  <dc:creator>Admin</dc:creator>
  <cp:lastModifiedBy>Admin</cp:lastModifiedBy>
  <cp:revision>6</cp:revision>
  <dcterms:modified xsi:type="dcterms:W3CDTF">2022-07-31T18:06:31Z</dcterms:modified>
</cp:coreProperties>
</file>