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dia/image3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/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sv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17979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+mn-lt"/>
                <a:cs typeface="+mn-lt"/>
              </a:rPr>
              <a:t>Interacting with APIs and Extracting Data from PDFs using Python</a:t>
            </a:r>
            <a:endParaRPr lang="en-US" sz="50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Calibri"/>
                <a:cs typeface="Calibri"/>
              </a:rPr>
              <a:t>Code Example: PyMuPDF + Tesseract for OCR</a:t>
            </a:r>
            <a:br>
              <a:rPr lang="en-US" sz="3000" b="1">
                <a:latin typeface="Calibri"/>
              </a:rPr>
            </a:br>
            <a:endParaRPr lang="en-US" sz="3000" b="1">
              <a:latin typeface="Calibri"/>
              <a:ea typeface="Calibri"/>
              <a:cs typeface="Poppins SemiBold"/>
            </a:endParaRPr>
          </a:p>
          <a:p>
            <a:endParaRPr lang="en-US" sz="3000" b="1">
              <a:latin typeface="Calibri"/>
              <a:ea typeface="Calibri"/>
              <a:cs typeface="Poppins SemiBold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6BF9BD0-7CEB-4D40-BF65-1DEB3726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92" y="1645068"/>
            <a:ext cx="8323848" cy="49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What is an API?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2071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>
                <a:latin typeface="Calibri"/>
                <a:ea typeface="Calibri"/>
                <a:cs typeface="Calibri"/>
              </a:rPr>
              <a:t>API</a:t>
            </a:r>
            <a:r>
              <a:rPr lang="en-US" sz="2200">
                <a:latin typeface="Calibri"/>
                <a:ea typeface="Calibri"/>
                <a:cs typeface="Calibri"/>
              </a:rPr>
              <a:t> stands for </a:t>
            </a:r>
            <a:r>
              <a:rPr lang="en-US" sz="2200" b="1">
                <a:latin typeface="Calibri"/>
                <a:ea typeface="Calibri"/>
                <a:cs typeface="Calibri"/>
              </a:rPr>
              <a:t>Application Programming Interface</a:t>
            </a:r>
            <a:endParaRPr lang="en-US">
              <a:cs typeface="Poppins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It allows </a:t>
            </a:r>
            <a:r>
              <a:rPr lang="en-US" sz="2200" b="1">
                <a:latin typeface="Calibri"/>
                <a:ea typeface="Calibri"/>
                <a:cs typeface="Calibri"/>
              </a:rPr>
              <a:t>two applications to communicate</a:t>
            </a:r>
            <a:r>
              <a:rPr lang="en-US" sz="2200">
                <a:latin typeface="Calibri"/>
                <a:ea typeface="Calibri"/>
                <a:cs typeface="Calibri"/>
              </a:rPr>
              <a:t> with each other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You send a </a:t>
            </a:r>
            <a:r>
              <a:rPr lang="en-US" sz="2200" b="1">
                <a:latin typeface="Calibri"/>
                <a:ea typeface="Calibri"/>
                <a:cs typeface="Calibri"/>
              </a:rPr>
              <a:t>request</a:t>
            </a:r>
            <a:r>
              <a:rPr lang="en-US" sz="2200">
                <a:latin typeface="Calibri"/>
                <a:ea typeface="Calibri"/>
                <a:cs typeface="Calibri"/>
              </a:rPr>
              <a:t>, and the API returns a </a:t>
            </a:r>
            <a:r>
              <a:rPr lang="en-US" sz="2200" b="1">
                <a:latin typeface="Calibri"/>
                <a:ea typeface="Calibri"/>
                <a:cs typeface="Calibri"/>
              </a:rPr>
              <a:t>response</a:t>
            </a:r>
            <a:r>
              <a:rPr lang="en-US" sz="2200">
                <a:latin typeface="Calibri"/>
                <a:ea typeface="Calibri"/>
                <a:cs typeface="Calibri"/>
              </a:rPr>
              <a:t>, usually in </a:t>
            </a:r>
            <a:r>
              <a:rPr lang="en-US" sz="2200" b="1">
                <a:latin typeface="Calibri"/>
                <a:ea typeface="Calibri"/>
                <a:cs typeface="Calibri"/>
              </a:rPr>
              <a:t>JSON</a:t>
            </a:r>
            <a:r>
              <a:rPr lang="en-US" sz="2200">
                <a:latin typeface="Calibri"/>
                <a:ea typeface="Calibri"/>
                <a:cs typeface="Calibri"/>
              </a:rPr>
              <a:t> format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APIs are used to </a:t>
            </a:r>
            <a:r>
              <a:rPr lang="en-US" sz="2200" b="1">
                <a:latin typeface="Calibri"/>
                <a:ea typeface="Calibri"/>
                <a:cs typeface="Calibri"/>
              </a:rPr>
              <a:t>get or send data</a:t>
            </a:r>
            <a:r>
              <a:rPr lang="en-US" sz="2200">
                <a:latin typeface="Calibri"/>
                <a:ea typeface="Calibri"/>
                <a:cs typeface="Calibri"/>
              </a:rPr>
              <a:t> from external services</a:t>
            </a:r>
          </a:p>
        </p:txBody>
      </p:sp>
      <p:pic>
        <p:nvPicPr>
          <p:cNvPr id="5" name="Graphic 4" descr="What is an API? A Beginner's Guide to APIs | Postman">
            <a:extLst>
              <a:ext uri="{FF2B5EF4-FFF2-40B4-BE49-F238E27FC236}">
                <a16:creationId xmlns:a16="http://schemas.microsoft.com/office/drawing/2014/main" id="{5C6F5A16-0823-F05A-D22A-1FA513F1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526" y="3550211"/>
            <a:ext cx="6516545" cy="39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How APIs Work – Behind the Scenes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01986-8100-506F-7786-0633B0D32ED7}"/>
              </a:ext>
            </a:extLst>
          </p:cNvPr>
          <p:cNvSpPr txBox="1"/>
          <p:nvPr/>
        </p:nvSpPr>
        <p:spPr>
          <a:xfrm>
            <a:off x="2772136" y="1224022"/>
            <a:ext cx="9097700" cy="3594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An API works over the internet using the </a:t>
            </a:r>
            <a:r>
              <a:rPr lang="en-US" sz="2200" b="1">
                <a:latin typeface="Calibri"/>
                <a:ea typeface="Calibri"/>
                <a:cs typeface="Calibri"/>
              </a:rPr>
              <a:t>HTTP protocol</a:t>
            </a:r>
            <a:r>
              <a:rPr lang="en-US" sz="2200">
                <a:latin typeface="Calibri"/>
                <a:ea typeface="Calibri"/>
                <a:cs typeface="Calibri"/>
              </a:rPr>
              <a:t> (same as websites)</a:t>
            </a:r>
            <a:endParaRPr lang="en-US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You send a </a:t>
            </a:r>
            <a:r>
              <a:rPr lang="en-US" sz="2200" b="1">
                <a:latin typeface="Calibri"/>
                <a:ea typeface="Calibri"/>
                <a:cs typeface="Calibri"/>
              </a:rPr>
              <a:t>request</a:t>
            </a:r>
            <a:r>
              <a:rPr lang="en-US" sz="2200">
                <a:latin typeface="Calibri"/>
                <a:ea typeface="Calibri"/>
                <a:cs typeface="Calibri"/>
              </a:rPr>
              <a:t> to an API endpoint (a URL), and get a </a:t>
            </a:r>
            <a:r>
              <a:rPr lang="en-US" sz="2200" b="1">
                <a:latin typeface="Calibri"/>
                <a:ea typeface="Calibri"/>
                <a:cs typeface="Calibri"/>
              </a:rPr>
              <a:t>response</a:t>
            </a:r>
            <a:r>
              <a:rPr lang="en-US" sz="2200">
                <a:latin typeface="Calibri"/>
                <a:ea typeface="Calibri"/>
                <a:cs typeface="Calibri"/>
              </a:rPr>
              <a:t> back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Requests often include: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 b="1">
                <a:latin typeface="Calibri"/>
                <a:ea typeface="Calibri"/>
                <a:cs typeface="Calibri"/>
              </a:rPr>
              <a:t>HTTP Method</a:t>
            </a:r>
            <a:r>
              <a:rPr lang="en-US" sz="2200">
                <a:latin typeface="Calibri"/>
                <a:ea typeface="Calibri"/>
                <a:cs typeface="Calibri"/>
              </a:rPr>
              <a:t> (e.g., GET, POST)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 b="1">
                <a:latin typeface="Calibri"/>
                <a:ea typeface="Calibri"/>
                <a:cs typeface="Calibri"/>
              </a:rPr>
              <a:t>Headers</a:t>
            </a:r>
            <a:r>
              <a:rPr lang="en-US" sz="2200">
                <a:latin typeface="Calibri"/>
                <a:ea typeface="Calibri"/>
                <a:cs typeface="Calibri"/>
              </a:rPr>
              <a:t> (like API keys)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 b="1">
                <a:latin typeface="Calibri"/>
                <a:ea typeface="Calibri"/>
                <a:cs typeface="Calibri"/>
              </a:rPr>
              <a:t>Query Parameters</a:t>
            </a:r>
            <a:r>
              <a:rPr lang="en-US" sz="2200">
                <a:latin typeface="Calibri"/>
                <a:ea typeface="Calibri"/>
                <a:cs typeface="Calibri"/>
              </a:rPr>
              <a:t> (e.g., ?name=</a:t>
            </a:r>
            <a:r>
              <a:rPr lang="en-US" sz="2200" err="1">
                <a:latin typeface="Calibri"/>
                <a:ea typeface="Calibri"/>
                <a:cs typeface="Calibri"/>
              </a:rPr>
              <a:t>emma</a:t>
            </a:r>
            <a:r>
              <a:rPr lang="en-US" sz="2200">
                <a:latin typeface="Calibri"/>
                <a:ea typeface="Calibri"/>
                <a:cs typeface="Calibri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Responses usually return </a:t>
            </a:r>
            <a:r>
              <a:rPr lang="en-US" sz="2200" b="1">
                <a:latin typeface="Calibri"/>
                <a:ea typeface="Calibri"/>
                <a:cs typeface="Calibri"/>
              </a:rPr>
              <a:t>JSON data</a:t>
            </a:r>
            <a:r>
              <a:rPr lang="en-US" sz="2200">
                <a:latin typeface="Calibri"/>
                <a:ea typeface="Calibri"/>
                <a:cs typeface="Calibri"/>
              </a:rPr>
              <a:t>, along with a </a:t>
            </a:r>
            <a:r>
              <a:rPr lang="en-US" sz="2200" b="1">
                <a:latin typeface="Calibri"/>
                <a:ea typeface="Calibri"/>
                <a:cs typeface="Calibri"/>
              </a:rPr>
              <a:t>status code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diagram of api workflow&#10;&#10;AI-generated content may be incorrect.">
            <a:extLst>
              <a:ext uri="{FF2B5EF4-FFF2-40B4-BE49-F238E27FC236}">
                <a16:creationId xmlns:a16="http://schemas.microsoft.com/office/drawing/2014/main" id="{362466A9-E39F-5206-C3DB-27E49C0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51" y="4813983"/>
            <a:ext cx="9093844" cy="27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7125-E3B1-D828-369D-3DC2E2EB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Calibri"/>
                <a:cs typeface="Calibri"/>
              </a:rPr>
              <a:t>Making API Calls Using Python – requests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2430-7BAC-C453-56AF-1D9683F68982}"/>
              </a:ext>
            </a:extLst>
          </p:cNvPr>
          <p:cNvSpPr txBox="1"/>
          <p:nvPr/>
        </p:nvSpPr>
        <p:spPr>
          <a:xfrm>
            <a:off x="2216552" y="1281897"/>
            <a:ext cx="9699584" cy="3086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Python provides a built-in way to make HTTP requests using the </a:t>
            </a:r>
            <a:r>
              <a:rPr lang="en-US" sz="2200" b="1">
                <a:latin typeface="Calibri"/>
                <a:ea typeface="Calibri"/>
                <a:cs typeface="Calibri"/>
              </a:rPr>
              <a:t>requests</a:t>
            </a:r>
            <a:r>
              <a:rPr lang="en-US" sz="2200">
                <a:latin typeface="Calibri"/>
                <a:ea typeface="Calibri"/>
                <a:cs typeface="Calibri"/>
              </a:rPr>
              <a:t> library</a:t>
            </a:r>
            <a:endParaRPr lang="en-US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Most APIs are accessed using the </a:t>
            </a:r>
            <a:r>
              <a:rPr lang="en-US" sz="2200" b="1">
                <a:latin typeface="Calibri"/>
                <a:ea typeface="Calibri"/>
                <a:cs typeface="Calibri"/>
              </a:rPr>
              <a:t>GET</a:t>
            </a:r>
            <a:r>
              <a:rPr lang="en-US" sz="2200">
                <a:latin typeface="Calibri"/>
                <a:ea typeface="Calibri"/>
                <a:cs typeface="Calibri"/>
              </a:rPr>
              <a:t> method (for fetching data)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The basic steps: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>
                <a:latin typeface="Calibri"/>
                <a:ea typeface="Calibri"/>
                <a:cs typeface="Calibri"/>
              </a:rPr>
              <a:t>Import the requests module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>
                <a:latin typeface="Calibri"/>
                <a:ea typeface="Calibri"/>
                <a:cs typeface="Calibri"/>
              </a:rPr>
              <a:t>Use </a:t>
            </a:r>
            <a:r>
              <a:rPr lang="en-US" sz="2200" b="1" err="1">
                <a:latin typeface="Calibri"/>
                <a:ea typeface="Calibri"/>
                <a:cs typeface="Calibri"/>
              </a:rPr>
              <a:t>requests.get</a:t>
            </a:r>
            <a:r>
              <a:rPr lang="en-US" sz="2200" b="1">
                <a:latin typeface="Calibri"/>
                <a:ea typeface="Calibri"/>
                <a:cs typeface="Calibri"/>
              </a:rPr>
              <a:t>()</a:t>
            </a:r>
            <a:r>
              <a:rPr lang="en-US" sz="2200">
                <a:latin typeface="Calibri"/>
                <a:ea typeface="Calibri"/>
                <a:cs typeface="Calibri"/>
              </a:rPr>
              <a:t> with the API URL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>
                <a:latin typeface="Calibri"/>
                <a:ea typeface="Calibri"/>
                <a:cs typeface="Calibri"/>
              </a:rPr>
              <a:t>Access the returned JSON using </a:t>
            </a:r>
            <a:r>
              <a:rPr lang="en-US" sz="2200" b="1">
                <a:latin typeface="Calibri"/>
                <a:ea typeface="Calibri"/>
                <a:cs typeface="Calibri"/>
              </a:rPr>
              <a:t>.</a:t>
            </a:r>
            <a:r>
              <a:rPr lang="en-US" sz="2200" b="1" err="1">
                <a:latin typeface="Calibri"/>
                <a:ea typeface="Calibri"/>
                <a:cs typeface="Calibri"/>
              </a:rPr>
              <a:t>json</a:t>
            </a:r>
            <a:r>
              <a:rPr lang="en-US" sz="2200" b="1">
                <a:latin typeface="Calibri"/>
                <a:ea typeface="Calibri"/>
                <a:cs typeface="Calibri"/>
              </a:rPr>
              <a:t>()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58D1BAE-12FD-7D82-BBF6-6FAD5DAC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59" y="4368719"/>
            <a:ext cx="5721150" cy="30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78F6-5A71-8761-EF1F-CFA94B8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Handling JSON Responses in Python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FDD02-E8D4-57CB-E416-EF8180A6DCA3}"/>
              </a:ext>
            </a:extLst>
          </p:cNvPr>
          <p:cNvSpPr txBox="1"/>
          <p:nvPr/>
        </p:nvSpPr>
        <p:spPr>
          <a:xfrm>
            <a:off x="2129589" y="1455821"/>
            <a:ext cx="8915399" cy="2071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Most APIs return data in </a:t>
            </a:r>
            <a:r>
              <a:rPr lang="en-US" sz="2200" b="1">
                <a:latin typeface="Calibri"/>
                <a:ea typeface="Calibri"/>
                <a:cs typeface="Calibri"/>
              </a:rPr>
              <a:t>JSON (JavaScript Object Notation)</a:t>
            </a:r>
            <a:r>
              <a:rPr lang="en-US" sz="2200">
                <a:latin typeface="Calibri"/>
                <a:ea typeface="Calibri"/>
                <a:cs typeface="Calibri"/>
              </a:rPr>
              <a:t> format</a:t>
            </a:r>
            <a:endParaRPr lang="en-US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JSON looks like a </a:t>
            </a:r>
            <a:r>
              <a:rPr lang="en-US" sz="2200" b="1">
                <a:latin typeface="Calibri"/>
                <a:ea typeface="Calibri"/>
                <a:cs typeface="Calibri"/>
              </a:rPr>
              <a:t>Python dictionary</a:t>
            </a:r>
            <a:r>
              <a:rPr lang="en-US" sz="2200">
                <a:latin typeface="Calibri"/>
                <a:ea typeface="Calibri"/>
                <a:cs typeface="Calibri"/>
              </a:rPr>
              <a:t>: key–value pairs, can be nested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Python’s .</a:t>
            </a:r>
            <a:r>
              <a:rPr lang="en-US" sz="2200" err="1">
                <a:latin typeface="Calibri"/>
                <a:ea typeface="Calibri"/>
                <a:cs typeface="Calibri"/>
              </a:rPr>
              <a:t>json</a:t>
            </a:r>
            <a:r>
              <a:rPr lang="en-US" sz="2200">
                <a:latin typeface="Calibri"/>
                <a:ea typeface="Calibri"/>
                <a:cs typeface="Calibri"/>
              </a:rPr>
              <a:t>() method automatically converts JSON to a dictionary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You can then access data using standard dictionary methods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F451D5C-51F7-F302-A410-1E28241E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20" y="4366210"/>
            <a:ext cx="7058025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D3C6E-9D14-4115-B0D4-2ECF2D26C31A}"/>
              </a:ext>
            </a:extLst>
          </p:cNvPr>
          <p:cNvSpPr txBox="1"/>
          <p:nvPr/>
        </p:nvSpPr>
        <p:spPr>
          <a:xfrm>
            <a:off x="1058779" y="3741821"/>
            <a:ext cx="4066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Example: Simple JSON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24123-8F4E-5CAC-605D-0AC28F873100}"/>
              </a:ext>
            </a:extLst>
          </p:cNvPr>
          <p:cNvSpPr txBox="1"/>
          <p:nvPr/>
        </p:nvSpPr>
        <p:spPr>
          <a:xfrm>
            <a:off x="8915401" y="3741821"/>
            <a:ext cx="4259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Sample API Response: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DCB9175-62CD-E3F7-DA35-F677F6F3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04" y="4367213"/>
            <a:ext cx="2883067" cy="1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B984-7228-F3AB-61AD-6D86AC5C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API Response Errors &amp; Status Codes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A078E-83F2-1FFF-B106-511668B808C4}"/>
              </a:ext>
            </a:extLst>
          </p:cNvPr>
          <p:cNvSpPr txBox="1"/>
          <p:nvPr/>
        </p:nvSpPr>
        <p:spPr>
          <a:xfrm>
            <a:off x="2442410" y="1491916"/>
            <a:ext cx="9757610" cy="1563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Every API response comes with an </a:t>
            </a:r>
            <a:r>
              <a:rPr lang="en-US" sz="2200" b="1">
                <a:latin typeface="Calibri"/>
                <a:ea typeface="Calibri"/>
                <a:cs typeface="Calibri"/>
              </a:rPr>
              <a:t>HTTP status code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It tells you whether the </a:t>
            </a:r>
            <a:r>
              <a:rPr lang="en-US" sz="2200" b="1">
                <a:latin typeface="Calibri"/>
                <a:ea typeface="Calibri"/>
                <a:cs typeface="Calibri"/>
              </a:rPr>
              <a:t>request was successful</a:t>
            </a:r>
            <a:r>
              <a:rPr lang="en-US" sz="2200">
                <a:latin typeface="Calibri"/>
                <a:ea typeface="Calibri"/>
                <a:cs typeface="Calibri"/>
              </a:rPr>
              <a:t> or if an </a:t>
            </a:r>
            <a:r>
              <a:rPr lang="en-US" sz="2200" b="1">
                <a:latin typeface="Calibri"/>
                <a:ea typeface="Calibri"/>
                <a:cs typeface="Calibri"/>
              </a:rPr>
              <a:t>error occurred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Always check the status code before processing the response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7B7E26-E22A-A4E1-18B1-CDE175E6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6893"/>
              </p:ext>
            </p:extLst>
          </p:nvPr>
        </p:nvGraphicFramePr>
        <p:xfrm>
          <a:off x="0" y="3904488"/>
          <a:ext cx="8590804" cy="8806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90804">
                  <a:extLst>
                    <a:ext uri="{9D8B030D-6E8A-4147-A177-3AD203B41FA5}">
                      <a16:colId xmlns:a16="http://schemas.microsoft.com/office/drawing/2014/main" val="70750250"/>
                    </a:ext>
                  </a:extLst>
                </a:gridCol>
              </a:tblGrid>
              <a:tr h="88062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731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93BBEC-9F0C-F2A7-1D21-F87357F699F1}"/>
              </a:ext>
            </a:extLst>
          </p:cNvPr>
          <p:cNvSpPr txBox="1"/>
          <p:nvPr/>
        </p:nvSpPr>
        <p:spPr>
          <a:xfrm>
            <a:off x="2021305" y="3537284"/>
            <a:ext cx="4162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Common HTTP Status Codes:</a:t>
            </a:r>
          </a:p>
        </p:txBody>
      </p:sp>
      <p:pic>
        <p:nvPicPr>
          <p:cNvPr id="7" name="Picture 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ED95F62F-A9A2-C2AA-C7D0-1B14C67E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51" y="4112545"/>
            <a:ext cx="830279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F905-8E9D-274A-E526-E8E98D00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Introduction to PDF Data Extraction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EE62-52D1-492E-8C71-1B091B3F080B}"/>
              </a:ext>
            </a:extLst>
          </p:cNvPr>
          <p:cNvSpPr txBox="1"/>
          <p:nvPr/>
        </p:nvSpPr>
        <p:spPr>
          <a:xfrm>
            <a:off x="2725838" y="1467091"/>
            <a:ext cx="9190298" cy="5626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>
                <a:latin typeface="Calibri"/>
                <a:ea typeface="Calibri"/>
                <a:cs typeface="Calibri"/>
              </a:rPr>
              <a:t>What is PDF Data Extraction?</a:t>
            </a:r>
            <a:endParaRPr lang="en-US" sz="2200">
              <a:latin typeface="Calibri"/>
              <a:ea typeface="Calibri"/>
              <a:cs typeface="Calibri"/>
            </a:endParaRPr>
          </a:p>
          <a:p>
            <a:pPr marL="685800" lvl="1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The process of </a:t>
            </a:r>
            <a:r>
              <a:rPr lang="en-US" sz="2200" b="1">
                <a:latin typeface="Calibri"/>
                <a:ea typeface="Calibri"/>
                <a:cs typeface="Calibri"/>
              </a:rPr>
              <a:t>retrieving text, images, tables, or metadata</a:t>
            </a:r>
            <a:r>
              <a:rPr lang="en-US" sz="2200">
                <a:latin typeface="Calibri"/>
                <a:ea typeface="Calibri"/>
                <a:cs typeface="Calibri"/>
              </a:rPr>
              <a:t> from PDF documents using code.</a:t>
            </a:r>
          </a:p>
          <a:p>
            <a:pPr marL="685800" lvl="1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Commonly used with: Invoices, research papers, government documents, scanned forms.</a:t>
            </a: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endParaRPr lang="en-US" sz="220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Calibri"/>
                <a:ea typeface="Calibri"/>
                <a:cs typeface="Calibri"/>
              </a:rPr>
              <a:t>Why Is It Important in GenAI Projects?</a:t>
            </a:r>
          </a:p>
          <a:p>
            <a:pPr marL="685800" lvl="1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Real-world data often exists in </a:t>
            </a:r>
            <a:r>
              <a:rPr lang="en-US" sz="2200" b="1">
                <a:latin typeface="Calibri"/>
                <a:ea typeface="Calibri"/>
                <a:cs typeface="Calibri"/>
              </a:rPr>
              <a:t>unstructured formats like PDFs</a:t>
            </a:r>
            <a:r>
              <a:rPr lang="en-US" sz="2200">
                <a:latin typeface="Calibri"/>
                <a:ea typeface="Calibri"/>
                <a:cs typeface="Calibri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GenAI models require </a:t>
            </a:r>
            <a:r>
              <a:rPr lang="en-US" sz="2200" b="1">
                <a:latin typeface="Calibri"/>
                <a:ea typeface="Calibri"/>
                <a:cs typeface="Calibri"/>
              </a:rPr>
              <a:t>structured or preprocessed text</a:t>
            </a:r>
            <a:r>
              <a:rPr lang="en-US" sz="2200">
                <a:latin typeface="Calibri"/>
                <a:ea typeface="Calibri"/>
                <a:cs typeface="Calibri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PDF extraction helps transform content into a </a:t>
            </a:r>
            <a:r>
              <a:rPr lang="en-US" sz="2200" b="1">
                <a:latin typeface="Calibri"/>
                <a:ea typeface="Calibri"/>
                <a:cs typeface="Calibri"/>
              </a:rPr>
              <a:t>usable input</a:t>
            </a:r>
            <a:r>
              <a:rPr lang="en-US" sz="2200">
                <a:latin typeface="Calibri"/>
                <a:ea typeface="Calibri"/>
                <a:cs typeface="Calibri"/>
              </a:rPr>
              <a:t> for AI workflows, search, summarization, or analytics.</a:t>
            </a:r>
          </a:p>
        </p:txBody>
      </p:sp>
    </p:spTree>
    <p:extLst>
      <p:ext uri="{BB962C8B-B14F-4D97-AF65-F5344CB8AC3E}">
        <p14:creationId xmlns:p14="http://schemas.microsoft.com/office/powerpoint/2010/main" val="186847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537D-6018-DA80-2D18-2BD7C7D6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Introduction to PyMuPDF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D93A9-C0BD-1FF1-8A30-E7A7ADBBA9B3}"/>
              </a:ext>
            </a:extLst>
          </p:cNvPr>
          <p:cNvSpPr txBox="1"/>
          <p:nvPr/>
        </p:nvSpPr>
        <p:spPr>
          <a:xfrm>
            <a:off x="2262851" y="1362919"/>
            <a:ext cx="10127846" cy="2579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>
                <a:latin typeface="Calibri"/>
                <a:ea typeface="Calibri"/>
                <a:cs typeface="Calibri"/>
              </a:rPr>
              <a:t>What is PyMuPDF?</a:t>
            </a:r>
            <a:endParaRPr lang="en-US" sz="2200"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PyMuPDF (also known as fitz) is a </a:t>
            </a:r>
            <a:r>
              <a:rPr lang="en-US" sz="2200" b="1">
                <a:latin typeface="Calibri"/>
                <a:ea typeface="Calibri"/>
                <a:cs typeface="Calibri"/>
              </a:rPr>
              <a:t>lightweight Python library</a:t>
            </a:r>
            <a:r>
              <a:rPr lang="en-US" sz="2200">
                <a:latin typeface="Calibri"/>
                <a:ea typeface="Calibri"/>
                <a:cs typeface="Calibri"/>
              </a:rPr>
              <a:t> to access and manipulate PDFs and other documents.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Supports </a:t>
            </a:r>
            <a:r>
              <a:rPr lang="en-US" sz="2200" b="1">
                <a:latin typeface="Calibri"/>
                <a:ea typeface="Calibri"/>
                <a:cs typeface="Calibri"/>
              </a:rPr>
              <a:t>text, images, annotations</a:t>
            </a:r>
            <a:r>
              <a:rPr lang="en-US" sz="2200">
                <a:latin typeface="Calibri"/>
                <a:ea typeface="Calibri"/>
                <a:cs typeface="Calibri"/>
              </a:rPr>
              <a:t>, and page-level operations.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Ideal for </a:t>
            </a:r>
            <a:r>
              <a:rPr lang="en-US" sz="2200" b="1">
                <a:latin typeface="Calibri"/>
                <a:ea typeface="Calibri"/>
                <a:cs typeface="Calibri"/>
              </a:rPr>
              <a:t>fast and accurate text extraction</a:t>
            </a:r>
            <a:r>
              <a:rPr lang="en-US" sz="2200">
                <a:latin typeface="Calibri"/>
                <a:ea typeface="Calibri"/>
                <a:cs typeface="Calibri"/>
              </a:rPr>
              <a:t> from text-based PDFs.</a:t>
            </a:r>
          </a:p>
        </p:txBody>
      </p:sp>
      <p:pic>
        <p:nvPicPr>
          <p:cNvPr id="4" name="Picture 3" descr="pymupdf · GitHub Topics · GitHub">
            <a:extLst>
              <a:ext uri="{FF2B5EF4-FFF2-40B4-BE49-F238E27FC236}">
                <a16:creationId xmlns:a16="http://schemas.microsoft.com/office/drawing/2014/main" id="{3FA5A263-A383-C10A-E2BA-F23BDF4F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43" y="4273951"/>
            <a:ext cx="5416951" cy="27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F2AC-2A48-EF0A-4C2C-92487DDA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OCR for Scanned PDFs – PyMuPDF/Docling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6B0D-B37B-DF87-1B40-241108794F69}"/>
              </a:ext>
            </a:extLst>
          </p:cNvPr>
          <p:cNvSpPr txBox="1"/>
          <p:nvPr/>
        </p:nvSpPr>
        <p:spPr>
          <a:xfrm>
            <a:off x="2934183" y="1455517"/>
            <a:ext cx="8403219" cy="5626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>
                <a:latin typeface="Calibri"/>
                <a:ea typeface="Calibri"/>
                <a:cs typeface="Calibri"/>
              </a:rPr>
              <a:t>Why OCR is Needed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 b="1">
                <a:latin typeface="Calibri"/>
                <a:ea typeface="Calibri"/>
                <a:cs typeface="Calibri"/>
              </a:rPr>
              <a:t>Scanned PDFs</a:t>
            </a:r>
            <a:r>
              <a:rPr lang="en-US" sz="2200">
                <a:latin typeface="Calibri"/>
                <a:ea typeface="Calibri"/>
                <a:cs typeface="Calibri"/>
              </a:rPr>
              <a:t> are just images – there's no extractable text.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OCR (Optical Character Recognition) is required to </a:t>
            </a:r>
            <a:r>
              <a:rPr lang="en-US" sz="2200" b="1">
                <a:latin typeface="Calibri"/>
                <a:ea typeface="Calibri"/>
                <a:cs typeface="Calibri"/>
              </a:rPr>
              <a:t>convert image-based text into machine-readable text</a:t>
            </a:r>
            <a:r>
              <a:rPr lang="en-US" sz="2200">
                <a:latin typeface="Calibri"/>
                <a:ea typeface="Calibri"/>
                <a:cs typeface="Calibri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Libraries like </a:t>
            </a:r>
            <a:r>
              <a:rPr lang="en-US" sz="2200" b="1">
                <a:latin typeface="Calibri"/>
                <a:ea typeface="Calibri"/>
                <a:cs typeface="Calibri"/>
              </a:rPr>
              <a:t>PyMuPDF</a:t>
            </a:r>
            <a:r>
              <a:rPr lang="en-US" sz="2200">
                <a:latin typeface="Calibri"/>
                <a:ea typeface="Calibri"/>
                <a:cs typeface="Calibri"/>
              </a:rPr>
              <a:t> allow image access, but </a:t>
            </a:r>
            <a:r>
              <a:rPr lang="en-US" sz="2200" b="1">
                <a:latin typeface="Calibri"/>
                <a:ea typeface="Calibri"/>
                <a:cs typeface="Calibri"/>
              </a:rPr>
              <a:t>OCR tools</a:t>
            </a:r>
            <a:r>
              <a:rPr lang="en-US" sz="2200">
                <a:latin typeface="Calibri"/>
                <a:ea typeface="Calibri"/>
                <a:cs typeface="Calibri"/>
              </a:rPr>
              <a:t> like </a:t>
            </a:r>
            <a:r>
              <a:rPr lang="en-US" sz="2200" b="1">
                <a:latin typeface="Calibri"/>
                <a:ea typeface="Calibri"/>
                <a:cs typeface="Calibri"/>
              </a:rPr>
              <a:t>Tesseract</a:t>
            </a:r>
            <a:r>
              <a:rPr lang="en-US" sz="2200">
                <a:latin typeface="Calibri"/>
                <a:ea typeface="Calibri"/>
                <a:cs typeface="Calibri"/>
              </a:rPr>
              <a:t> or </a:t>
            </a:r>
            <a:r>
              <a:rPr lang="en-US" sz="2200" b="1">
                <a:latin typeface="Calibri"/>
                <a:ea typeface="Calibri"/>
                <a:cs typeface="Calibri"/>
              </a:rPr>
              <a:t>Docling</a:t>
            </a:r>
            <a:r>
              <a:rPr lang="en-US" sz="2200">
                <a:latin typeface="Calibri"/>
                <a:ea typeface="Calibri"/>
                <a:cs typeface="Calibri"/>
              </a:rPr>
              <a:t> are needed for text extraction.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200" b="1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Calibri"/>
                <a:ea typeface="Calibri"/>
                <a:cs typeface="Calibri"/>
              </a:rPr>
              <a:t>Typical Workflow</a:t>
            </a:r>
            <a:endParaRPr lang="en-US" sz="2200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Use </a:t>
            </a:r>
            <a:r>
              <a:rPr lang="en-US" sz="2200" b="1">
                <a:latin typeface="Calibri"/>
                <a:ea typeface="Calibri"/>
                <a:cs typeface="Calibri"/>
              </a:rPr>
              <a:t>PyMuPDF</a:t>
            </a:r>
            <a:r>
              <a:rPr lang="en-US" sz="2200">
                <a:latin typeface="Calibri"/>
                <a:ea typeface="Calibri"/>
                <a:cs typeface="Calibri"/>
              </a:rPr>
              <a:t> to access and render PDF pages as images.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Pass each image to an </a:t>
            </a:r>
            <a:r>
              <a:rPr lang="en-US" sz="2200" b="1">
                <a:latin typeface="Calibri"/>
                <a:ea typeface="Calibri"/>
                <a:cs typeface="Calibri"/>
              </a:rPr>
              <a:t>OCR engine</a:t>
            </a:r>
            <a:r>
              <a:rPr lang="en-US" sz="2200">
                <a:latin typeface="Calibri"/>
                <a:ea typeface="Calibri"/>
                <a:cs typeface="Calibri"/>
              </a:rPr>
              <a:t> (e.g., Tesseract).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Extract and collect the recognized text.</a:t>
            </a:r>
          </a:p>
        </p:txBody>
      </p:sp>
    </p:spTree>
    <p:extLst>
      <p:ext uri="{BB962C8B-B14F-4D97-AF65-F5344CB8AC3E}">
        <p14:creationId xmlns:p14="http://schemas.microsoft.com/office/powerpoint/2010/main" val="3339277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</vt:lpstr>
      <vt:lpstr>PowerPoint Presentation</vt:lpstr>
      <vt:lpstr>What is an API?</vt:lpstr>
      <vt:lpstr>How APIs Work – Behind the Scenes</vt:lpstr>
      <vt:lpstr>Making API Calls Using Python – requests Module</vt:lpstr>
      <vt:lpstr>Handling JSON Responses in Python</vt:lpstr>
      <vt:lpstr>API Response Errors &amp; Status Codes</vt:lpstr>
      <vt:lpstr>Introduction to PDF Data Extraction</vt:lpstr>
      <vt:lpstr>Introduction to PyMuPDF</vt:lpstr>
      <vt:lpstr>OCR for Scanned PDFs – PyMuPDF/Docling</vt:lpstr>
      <vt:lpstr>Code Example: PyMuPDF + Tesseract for OCR 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2023-07-04T14:53:35Z</dcterms:created>
  <dcterms:modified xsi:type="dcterms:W3CDTF">2025-08-03T11:48:26Z</dcterms:modified>
</cp:coreProperties>
</file>