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299" r:id="rId4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1" Type="http://schemas.microsoft.com/office/2015/10/relationships/revisionInfo" Target="revisionInfo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Slide 1: Introduction to AWS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10: AWS Migration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Assessment</a:t>
            </a:r>
            <a:r>
              <a:rPr sz="2200">
                <a:solidFill>
                  <a:srgbClr val="000000"/>
                </a:solidFill>
                <a:latin typeface="Calibri"/>
              </a:rPr>
              <a:t>: evaluate </a:t>
            </a:r>
            <a:r>
              <a:rPr b="1" sz="2200">
                <a:solidFill>
                  <a:srgbClr val="000000"/>
                </a:solidFill>
                <a:latin typeface="Calibri"/>
              </a:rPr>
              <a:t>workloads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migration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Planning</a:t>
            </a:r>
            <a:r>
              <a:rPr sz="2200">
                <a:solidFill>
                  <a:srgbClr val="000000"/>
                </a:solidFill>
                <a:latin typeface="Calibri"/>
              </a:rPr>
              <a:t>: create a </a:t>
            </a:r>
            <a:r>
              <a:rPr b="1" sz="2200">
                <a:solidFill>
                  <a:srgbClr val="000000"/>
                </a:solidFill>
                <a:latin typeface="Calibri"/>
              </a:rPr>
              <a:t>migration</a:t>
            </a:r>
            <a:r>
              <a:rPr sz="2200">
                <a:solidFill>
                  <a:srgbClr val="000000"/>
                </a:solidFill>
                <a:latin typeface="Calibri"/>
              </a:rPr>
              <a:t> plan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timeline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Execution</a:t>
            </a:r>
            <a:r>
              <a:rPr sz="2200">
                <a:solidFill>
                  <a:srgbClr val="000000"/>
                </a:solidFill>
                <a:latin typeface="Calibri"/>
              </a:rPr>
              <a:t>: perform the </a:t>
            </a:r>
            <a:r>
              <a:rPr b="1" sz="2200">
                <a:solidFill>
                  <a:srgbClr val="000000"/>
                </a:solidFill>
                <a:latin typeface="Calibri"/>
              </a:rPr>
              <a:t>migration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validate</a:t>
            </a:r>
            <a:r>
              <a:rPr sz="2200">
                <a:solidFill>
                  <a:srgbClr val="000000"/>
                </a:solidFill>
                <a:latin typeface="Calibri"/>
              </a:rPr>
              <a:t>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https://example.com/aws-migration.png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11: AWS Best Practices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Design for </a:t>
            </a:r>
            <a:r>
              <a:rPr sz="2200">
                <a:solidFill>
                  <a:srgbClr val="000000"/>
                </a:solidFill>
                <a:latin typeface="Calibri"/>
              </a:rPr>
              <a:t>failures</a:t>
            </a:r>
            <a:r>
              <a:rPr b="1" sz="2200">
                <a:solidFill>
                  <a:srgbClr val="000000"/>
                </a:solidFill>
                <a:latin typeface="Calibri"/>
              </a:rPr>
              <a:t> and </a:t>
            </a:r>
            <a:r>
              <a:rPr sz="2200">
                <a:solidFill>
                  <a:srgbClr val="000000"/>
                </a:solidFill>
                <a:latin typeface="Calibri"/>
              </a:rPr>
              <a:t>downtime</a:t>
            </a:r>
            <a:r>
              <a:rPr b="1" sz="2200">
                <a:solidFill>
                  <a:srgbClr val="000000"/>
                </a:solidFill>
                <a:latin typeface="Calibri"/>
              </a:rPr>
              <a:t/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Monitor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optimize</a:t>
            </a:r>
            <a:r>
              <a:rPr sz="2200">
                <a:solidFill>
                  <a:srgbClr val="000000"/>
                </a:solidFill>
                <a:latin typeface="Calibri"/>
              </a:rPr>
              <a:t> </a:t>
            </a:r>
            <a:r>
              <a:rPr b="1" sz="2200">
                <a:solidFill>
                  <a:srgbClr val="000000"/>
                </a:solidFill>
                <a:latin typeface="Calibri"/>
              </a:rPr>
              <a:t>performance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Implement </a:t>
            </a:r>
            <a:r>
              <a:rPr sz="2200">
                <a:solidFill>
                  <a:srgbClr val="000000"/>
                </a:solidFill>
                <a:latin typeface="Calibri"/>
              </a:rPr>
              <a:t>security</a:t>
            </a:r>
            <a:r>
              <a:rPr b="1" sz="2200">
                <a:solidFill>
                  <a:srgbClr val="000000"/>
                </a:solidFill>
                <a:latin typeface="Calibri"/>
              </a:rPr>
              <a:t> and </a:t>
            </a:r>
            <a:r>
              <a:rPr sz="2200">
                <a:solidFill>
                  <a:srgbClr val="000000"/>
                </a:solidFill>
                <a:latin typeface="Calibri"/>
              </a:rPr>
              <a:t>compliance</a:t>
            </a:r>
            <a:r>
              <a:rPr b="1" sz="2200">
                <a:solidFill>
                  <a:srgbClr val="000000"/>
                </a:solidFill>
                <a:latin typeface="Calibri"/>
              </a:rPr>
              <a:t/>
            </a:r>
            <a:r>
              <a:rPr sz="2200">
                <a:solidFill>
                  <a:srgbClr val="000000"/>
                </a:solidFill>
                <a:latin typeface="Calibri"/>
              </a:rPr>
              <a:t>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https://example.com/aws-best-practices.png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12: Conclusion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AWS is a powerful </a:t>
            </a:r>
            <a:r>
              <a:rPr b="1" sz="2200">
                <a:solidFill>
                  <a:srgbClr val="000000"/>
                </a:solidFill>
                <a:latin typeface="Calibri"/>
              </a:rPr>
              <a:t>cloud computing</a:t>
            </a:r>
            <a:r>
              <a:rPr sz="2200">
                <a:solidFill>
                  <a:srgbClr val="000000"/>
                </a:solidFill>
                <a:latin typeface="Calibri"/>
              </a:rPr>
              <a:t> platform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Offers a wide range of </a:t>
            </a:r>
            <a:r>
              <a:rPr b="1" sz="2200">
                <a:solidFill>
                  <a:srgbClr val="000000"/>
                </a:solidFill>
                <a:latin typeface="Calibri"/>
              </a:rPr>
              <a:t>services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tools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scalability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reliability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Follow </a:t>
            </a:r>
            <a:r>
              <a:rPr b="1" sz="2200">
                <a:solidFill>
                  <a:srgbClr val="000000"/>
                </a:solidFill>
                <a:latin typeface="Calibri"/>
              </a:rPr>
              <a:t>best practices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security</a:t>
            </a:r>
            <a:r>
              <a:rPr sz="2200">
                <a:solidFill>
                  <a:srgbClr val="000000"/>
                </a:solidFill>
                <a:latin typeface="Calibri"/>
              </a:rPr>
              <a:t> measures for optimal </a:t>
            </a:r>
            <a:r>
              <a:rPr b="1" sz="2200">
                <a:solidFill>
                  <a:srgbClr val="000000"/>
                </a:solidFill>
                <a:latin typeface="Calibri"/>
              </a:rPr>
              <a:t>performance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https://example.com/aws-conclusion.png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2: History of AWS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2002</a:t>
            </a:r>
            <a:r>
              <a:rPr sz="2200">
                <a:solidFill>
                  <a:srgbClr val="000000"/>
                </a:solidFill>
                <a:latin typeface="Calibri"/>
              </a:rPr>
              <a:t>: AWS launched as an internal project within Amazon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2006</a:t>
            </a:r>
            <a:r>
              <a:rPr sz="2200">
                <a:solidFill>
                  <a:srgbClr val="000000"/>
                </a:solidFill>
                <a:latin typeface="Calibri"/>
              </a:rPr>
              <a:t>: AWS introduced its first </a:t>
            </a:r>
            <a:r>
              <a:rPr b="1" sz="2200">
                <a:solidFill>
                  <a:srgbClr val="000000"/>
                </a:solidFill>
                <a:latin typeface="Calibri"/>
              </a:rPr>
              <a:t>web services</a:t>
            </a:r>
            <a:r>
              <a:rPr sz="2200">
                <a:solidFill>
                  <a:srgbClr val="000000"/>
                </a:solidFill>
                <a:latin typeface="Calibri"/>
              </a:rPr>
              <a:t>, including </a:t>
            </a:r>
            <a:r>
              <a:rPr b="1" sz="2200">
                <a:solidFill>
                  <a:srgbClr val="000000"/>
                </a:solidFill>
                <a:latin typeface="Calibri"/>
              </a:rPr>
              <a:t>S3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SQS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Since then, AWS has grown to become one of the leading </a:t>
            </a:r>
            <a:r>
              <a:rPr b="1" sz="2200">
                <a:solidFill>
                  <a:srgbClr val="000000"/>
                </a:solidFill>
                <a:latin typeface="Calibri"/>
              </a:rPr>
              <a:t>cloud providers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EFFD1-A05B-875F-E5A2-49BB86FB196E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https://example.com/aws-timeline.png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3: Benefits of Using AWS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Scalability</a:t>
            </a:r>
            <a:r>
              <a:rPr sz="2200">
                <a:solidFill>
                  <a:srgbClr val="000000"/>
                </a:solidFill>
                <a:latin typeface="Calibri"/>
              </a:rPr>
              <a:t>: easily scale up or down to meet changing </a:t>
            </a:r>
            <a:r>
              <a:rPr b="1" sz="2200">
                <a:solidFill>
                  <a:srgbClr val="000000"/>
                </a:solidFill>
                <a:latin typeface="Calibri"/>
              </a:rPr>
              <a:t>workload</a:t>
            </a:r>
            <a:r>
              <a:rPr sz="2200">
                <a:solidFill>
                  <a:srgbClr val="000000"/>
                </a:solidFill>
                <a:latin typeface="Calibri"/>
              </a:rPr>
              <a:t> demands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Cost-effectiveness</a:t>
            </a:r>
            <a:r>
              <a:rPr sz="2200">
                <a:solidFill>
                  <a:srgbClr val="000000"/>
                </a:solidFill>
                <a:latin typeface="Calibri"/>
              </a:rPr>
              <a:t>: pay only for the </a:t>
            </a:r>
            <a:r>
              <a:rPr b="1" sz="2200">
                <a:solidFill>
                  <a:srgbClr val="000000"/>
                </a:solidFill>
                <a:latin typeface="Calibri"/>
              </a:rPr>
              <a:t>resources</a:t>
            </a:r>
            <a:r>
              <a:rPr sz="2200">
                <a:solidFill>
                  <a:srgbClr val="000000"/>
                </a:solidFill>
                <a:latin typeface="Calibri"/>
              </a:rPr>
              <a:t> you use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Reliability</a:t>
            </a:r>
            <a:r>
              <a:rPr sz="2200">
                <a:solidFill>
                  <a:srgbClr val="000000"/>
                </a:solidFill>
                <a:latin typeface="Calibri"/>
              </a:rPr>
              <a:t>: built-in </a:t>
            </a:r>
            <a:r>
              <a:rPr b="1" sz="2200">
                <a:solidFill>
                  <a:srgbClr val="000000"/>
                </a:solidFill>
                <a:latin typeface="Calibri"/>
              </a:rPr>
              <a:t>fault tolerance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disaster recovery</a:t>
            </a:r>
            <a:r>
              <a:rPr sz="2200">
                <a:solidFill>
                  <a:srgbClr val="000000"/>
                </a:solidFill>
                <a:latin typeface="Calibri"/>
              </a:rPr>
              <a:t> capabilities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https://example.com/aws-benefits.png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4: AWS Services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Compute Services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EC2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Lambda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Elastic Beanstalk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Storage Services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S3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EBS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EFS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Database Services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RDS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DynamoDB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DocumentDB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https://example.com/aws-services.png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5: AWS Security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IAM</a:t>
            </a:r>
            <a:r>
              <a:rPr sz="2200">
                <a:solidFill>
                  <a:srgbClr val="000000"/>
                </a:solidFill>
                <a:latin typeface="Calibri"/>
              </a:rPr>
              <a:t>: Identity and Access Management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access control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Cognito</a:t>
            </a:r>
            <a:r>
              <a:rPr sz="2200">
                <a:solidFill>
                  <a:srgbClr val="000000"/>
                </a:solidFill>
                <a:latin typeface="Calibri"/>
              </a:rPr>
              <a:t>: user identity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access management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web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mobile</a:t>
            </a:r>
            <a:r>
              <a:rPr sz="2200">
                <a:solidFill>
                  <a:srgbClr val="000000"/>
                </a:solidFill>
                <a:latin typeface="Calibri"/>
              </a:rPr>
              <a:t> apps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Inspector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vulnerability assessment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compliance monitoring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https://example.com/aws-security.png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6: AWS Pricing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Pay-as-you-go</a:t>
            </a:r>
            <a:r>
              <a:rPr sz="2200">
                <a:solidFill>
                  <a:srgbClr val="000000"/>
                </a:solidFill>
                <a:latin typeface="Calibri"/>
              </a:rPr>
              <a:t>: pay only for the </a:t>
            </a:r>
            <a:r>
              <a:rPr b="1" sz="2200">
                <a:solidFill>
                  <a:srgbClr val="000000"/>
                </a:solidFill>
                <a:latin typeface="Calibri"/>
              </a:rPr>
              <a:t>resources</a:t>
            </a:r>
            <a:r>
              <a:rPr sz="2200">
                <a:solidFill>
                  <a:srgbClr val="000000"/>
                </a:solidFill>
                <a:latin typeface="Calibri"/>
              </a:rPr>
              <a:t> you use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Reserved Instances</a:t>
            </a:r>
            <a:r>
              <a:rPr sz="2200">
                <a:solidFill>
                  <a:srgbClr val="000000"/>
                </a:solidFill>
                <a:latin typeface="Calibri"/>
              </a:rPr>
              <a:t>: discounted </a:t>
            </a:r>
            <a:r>
              <a:rPr b="1" sz="2200">
                <a:solidFill>
                  <a:srgbClr val="000000"/>
                </a:solidFill>
                <a:latin typeface="Calibri"/>
              </a:rPr>
              <a:t>pricing</a:t>
            </a:r>
            <a:r>
              <a:rPr sz="2200">
                <a:solidFill>
                  <a:srgbClr val="000000"/>
                </a:solidFill>
                <a:latin typeface="Calibri"/>
              </a:rPr>
              <a:t> for committed </a:t>
            </a:r>
            <a:r>
              <a:rPr b="1" sz="2200">
                <a:solidFill>
                  <a:srgbClr val="000000"/>
                </a:solidFill>
                <a:latin typeface="Calibri"/>
              </a:rPr>
              <a:t>usage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Free Tier</a:t>
            </a:r>
            <a:r>
              <a:rPr sz="2200">
                <a:solidFill>
                  <a:srgbClr val="000000"/>
                </a:solidFill>
                <a:latin typeface="Calibri"/>
              </a:rPr>
              <a:t>: free </a:t>
            </a:r>
            <a:r>
              <a:rPr b="1" sz="2200">
                <a:solidFill>
                  <a:srgbClr val="000000"/>
                </a:solidFill>
                <a:latin typeface="Calibri"/>
              </a:rPr>
              <a:t>access</a:t>
            </a:r>
            <a:r>
              <a:rPr sz="2200">
                <a:solidFill>
                  <a:srgbClr val="000000"/>
                </a:solidFill>
                <a:latin typeface="Calibri"/>
              </a:rPr>
              <a:t> to certain </a:t>
            </a:r>
            <a:r>
              <a:rPr b="1" sz="2200">
                <a:solidFill>
                  <a:srgbClr val="000000"/>
                </a:solidFill>
                <a:latin typeface="Calibri"/>
              </a:rPr>
              <a:t>services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resources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https://example.com/aws-pricing.png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7: AWS Support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Basic Support</a:t>
            </a:r>
            <a:r>
              <a:rPr sz="2200">
                <a:solidFill>
                  <a:srgbClr val="000000"/>
                </a:solidFill>
                <a:latin typeface="Calibri"/>
              </a:rPr>
              <a:t>: free </a:t>
            </a:r>
            <a:r>
              <a:rPr b="1" sz="2200">
                <a:solidFill>
                  <a:srgbClr val="000000"/>
                </a:solidFill>
                <a:latin typeface="Calibri"/>
              </a:rPr>
              <a:t>support</a:t>
            </a:r>
            <a:r>
              <a:rPr sz="2200">
                <a:solidFill>
                  <a:srgbClr val="000000"/>
                </a:solidFill>
                <a:latin typeface="Calibri"/>
              </a:rPr>
              <a:t> with limited </a:t>
            </a:r>
            <a:r>
              <a:rPr b="1" sz="2200">
                <a:solidFill>
                  <a:srgbClr val="000000"/>
                </a:solidFill>
                <a:latin typeface="Calibri"/>
              </a:rPr>
              <a:t>features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Developer Support</a:t>
            </a:r>
            <a:r>
              <a:rPr sz="2200">
                <a:solidFill>
                  <a:srgbClr val="000000"/>
                </a:solidFill>
                <a:latin typeface="Calibri"/>
              </a:rPr>
              <a:t>: paid </a:t>
            </a:r>
            <a:r>
              <a:rPr b="1" sz="2200">
                <a:solidFill>
                  <a:srgbClr val="000000"/>
                </a:solidFill>
                <a:latin typeface="Calibri"/>
              </a:rPr>
              <a:t>support</a:t>
            </a:r>
            <a:r>
              <a:rPr sz="2200">
                <a:solidFill>
                  <a:srgbClr val="000000"/>
                </a:solidFill>
                <a:latin typeface="Calibri"/>
              </a:rPr>
              <a:t> with additional </a:t>
            </a:r>
            <a:r>
              <a:rPr b="1" sz="2200">
                <a:solidFill>
                  <a:srgbClr val="000000"/>
                </a:solidFill>
                <a:latin typeface="Calibri"/>
              </a:rPr>
              <a:t>features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Business Support</a:t>
            </a:r>
            <a:r>
              <a:rPr sz="2200">
                <a:solidFill>
                  <a:srgbClr val="000000"/>
                </a:solidFill>
                <a:latin typeface="Calibri"/>
              </a:rPr>
              <a:t>: premium </a:t>
            </a:r>
            <a:r>
              <a:rPr b="1" sz="2200">
                <a:solidFill>
                  <a:srgbClr val="000000"/>
                </a:solidFill>
                <a:latin typeface="Calibri"/>
              </a:rPr>
              <a:t>support</a:t>
            </a:r>
            <a:r>
              <a:rPr sz="2200">
                <a:solidFill>
                  <a:srgbClr val="000000"/>
                </a:solidFill>
                <a:latin typeface="Calibri"/>
              </a:rPr>
              <a:t> with advanced </a:t>
            </a:r>
            <a:r>
              <a:rPr b="1" sz="2200">
                <a:solidFill>
                  <a:srgbClr val="000000"/>
                </a:solidFill>
                <a:latin typeface="Calibri"/>
              </a:rPr>
              <a:t>features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https://example.com/aws-support.png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8: AWS Certification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Cloud Practitioner</a:t>
            </a:r>
            <a:r>
              <a:rPr sz="2200">
                <a:solidFill>
                  <a:srgbClr val="000000"/>
                </a:solidFill>
                <a:latin typeface="Calibri"/>
              </a:rPr>
              <a:t>: foundational </a:t>
            </a:r>
            <a:r>
              <a:rPr b="1" sz="2200">
                <a:solidFill>
                  <a:srgbClr val="000000"/>
                </a:solidFill>
                <a:latin typeface="Calibri"/>
              </a:rPr>
              <a:t>certification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cloud</a:t>
            </a:r>
            <a:r>
              <a:rPr sz="2200">
                <a:solidFill>
                  <a:srgbClr val="000000"/>
                </a:solidFill>
                <a:latin typeface="Calibri"/>
              </a:rPr>
              <a:t> professionals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Associate</a:t>
            </a:r>
            <a:r>
              <a:rPr sz="2200">
                <a:solidFill>
                  <a:srgbClr val="000000"/>
                </a:solidFill>
                <a:latin typeface="Calibri"/>
              </a:rPr>
              <a:t>: intermediate </a:t>
            </a:r>
            <a:r>
              <a:rPr b="1" sz="2200">
                <a:solidFill>
                  <a:srgbClr val="000000"/>
                </a:solidFill>
                <a:latin typeface="Calibri"/>
              </a:rPr>
              <a:t>certification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technical</a:t>
            </a:r>
            <a:r>
              <a:rPr sz="2200">
                <a:solidFill>
                  <a:srgbClr val="000000"/>
                </a:solidFill>
                <a:latin typeface="Calibri"/>
              </a:rPr>
              <a:t> roles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Professional</a:t>
            </a:r>
            <a:r>
              <a:rPr sz="2200">
                <a:solidFill>
                  <a:srgbClr val="000000"/>
                </a:solidFill>
                <a:latin typeface="Calibri"/>
              </a:rPr>
              <a:t>: advanced </a:t>
            </a:r>
            <a:r>
              <a:rPr b="1" sz="2200">
                <a:solidFill>
                  <a:srgbClr val="000000"/>
                </a:solidFill>
                <a:latin typeface="Calibri"/>
              </a:rPr>
              <a:t>certification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expert</a:t>
            </a:r>
            <a:r>
              <a:rPr sz="2200">
                <a:solidFill>
                  <a:srgbClr val="000000"/>
                </a:solidFill>
                <a:latin typeface="Calibri"/>
              </a:rPr>
              <a:t> roles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https://example.com/aws-certification.png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Slide 9: AWS Architecture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Regions</a:t>
            </a:r>
            <a:r>
              <a:rPr sz="2200">
                <a:solidFill>
                  <a:srgbClr val="000000"/>
                </a:solidFill>
                <a:latin typeface="Calibri"/>
              </a:rPr>
              <a:t>: geographical </a:t>
            </a:r>
            <a:r>
              <a:rPr b="1" sz="2200">
                <a:solidFill>
                  <a:srgbClr val="000000"/>
                </a:solidFill>
                <a:latin typeface="Calibri"/>
              </a:rPr>
              <a:t>locations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data centers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Availability Zones</a:t>
            </a:r>
            <a:r>
              <a:rPr sz="2200">
                <a:solidFill>
                  <a:srgbClr val="000000"/>
                </a:solidFill>
                <a:latin typeface="Calibri"/>
              </a:rPr>
              <a:t>: isolated </a:t>
            </a:r>
            <a:r>
              <a:rPr b="1" sz="2200">
                <a:solidFill>
                  <a:srgbClr val="000000"/>
                </a:solidFill>
                <a:latin typeface="Calibri"/>
              </a:rPr>
              <a:t>locations</a:t>
            </a:r>
            <a:r>
              <a:rPr sz="2200">
                <a:solidFill>
                  <a:srgbClr val="000000"/>
                </a:solidFill>
                <a:latin typeface="Calibri"/>
              </a:rPr>
              <a:t> within </a:t>
            </a:r>
            <a:r>
              <a:rPr b="1" sz="2200">
                <a:solidFill>
                  <a:srgbClr val="000000"/>
                </a:solidFill>
                <a:latin typeface="Calibri"/>
              </a:rPr>
              <a:t>regions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high availability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Edge Locations</a:t>
            </a:r>
            <a:r>
              <a:rPr sz="2200">
                <a:solidFill>
                  <a:srgbClr val="000000"/>
                </a:solidFill>
                <a:latin typeface="Calibri"/>
              </a:rPr>
              <a:t>: </a:t>
            </a:r>
            <a:r>
              <a:rPr b="1" sz="2200">
                <a:solidFill>
                  <a:srgbClr val="000000"/>
                </a:solidFill>
                <a:latin typeface="Calibri"/>
              </a:rPr>
              <a:t>caching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content delivery</a:t>
            </a:r>
            <a:r>
              <a:rPr sz="2200">
                <a:solidFill>
                  <a:srgbClr val="000000"/>
                </a:solidFill>
                <a:latin typeface="Calibri"/>
              </a:rPr>
              <a:t>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https://example.com/aws-architecture.png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36</TotalTime>
  <Words>23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38</cp:revision>
  <dcterms:created xsi:type="dcterms:W3CDTF">2023-07-04T14:53:35Z</dcterms:created>
  <dcterms:modified xsi:type="dcterms:W3CDTF">2025-09-14T08:52:10Z</dcterms:modified>
</cp:coreProperties>
</file>