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6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9"/>
    <p:sldId id="308" r:id="rId2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19" Type="http://schemas.openxmlformats.org/officeDocument/2006/relationships/slide" Target="slides/slide11.xml"/><Relationship Id="rId20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Introduction to Python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Dictionaries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Unordered collections of key-value pairs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Defined using curly brackets {}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Support lookup and modification</a:t>
            </a:r>
          </a:p>
        </p:txBody>
      </p:sp>
    </p:spTree>
    <p:extLst>
      <p:ext uri="{BB962C8B-B14F-4D97-AF65-F5344CB8AC3E}">
        <p14:creationId xmlns:p14="http://schemas.microsoft.com/office/powerpoint/2010/main" val="265668818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Best Practices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Use meaningful variable names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Follow PEP 8 style guide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Test and debug your code regularly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Conclusion</a:t>
            </a:r>
            <a:endParaRPr lang="en-US" sz="3000" b="1" dirty="0">
              <a:latin typeface="Calibri"/>
              <a:ea typeface="Calibri"/>
              <a:cs typeface="Poppins SemiBold"/>
            </a:endParaRPr>
          </a:p>
          <a:p>
            <a:endParaRPr lang="en-US" sz="3000" b="1" dirty="0">
              <a:latin typeface="Calibri"/>
              <a:ea typeface="Calibri"/>
              <a:cs typeface="Poppi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7F78-87E2-A976-6BFC-89FDE60C9467}"/>
              </a:ext>
            </a:extLst>
          </p:cNvPr>
          <p:cNvSpPr txBox="1"/>
          <p:nvPr/>
        </p:nvSpPr>
        <p:spPr>
          <a:xfrm>
            <a:off x="1532084" y="1445776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Python is a versatile and widely-used language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Continuously learn and practice to improve skills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Join online communities for support and resources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Features of Python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Simple syntax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Large standard library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Cross-platform compatibility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Extensive community support</a:t>
            </a:r>
          </a:p>
        </p:txBody>
      </p:sp>
      <p:pic>
        <p:nvPicPr>
          <p:cNvPr id="5" name="Graphic 4" descr="What is an API? A Beginner's Guide to APIs | Postman">
            <a:extLst>
              <a:ext uri="{FF2B5EF4-FFF2-40B4-BE49-F238E27FC236}">
                <a16:creationId xmlns:a16="http://schemas.microsoft.com/office/drawing/2014/main" id="{5C6F5A16-0823-F05A-D22A-1FA513F1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526" y="3550211"/>
            <a:ext cx="6516545" cy="39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Setting Up Python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1986-8100-506F-7786-0633B0D32ED7}"/>
              </a:ext>
            </a:extLst>
          </p:cNvPr>
          <p:cNvSpPr txBox="1"/>
          <p:nvPr/>
        </p:nvSpPr>
        <p:spPr>
          <a:xfrm>
            <a:off x="2772136" y="1224022"/>
            <a:ext cx="909770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Download and install Python from the official website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Choose a text editor or IDE (Integrated Development Environment)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Familiarize yourself with the interface</a:t>
            </a:r>
          </a:p>
        </p:txBody>
      </p:sp>
      <p:pic>
        <p:nvPicPr>
          <p:cNvPr id="4" name="Picture 3" descr="A diagram of api workflow&#10;&#10;AI-generated content may be incorrect.">
            <a:extLst>
              <a:ext uri="{FF2B5EF4-FFF2-40B4-BE49-F238E27FC236}">
                <a16:creationId xmlns:a16="http://schemas.microsoft.com/office/drawing/2014/main" id="{362466A9-E39F-5206-C3DB-27E49C0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1" y="4813983"/>
            <a:ext cx="9093844" cy="2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125-E3B1-D828-369D-3DC2E2EB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Calibri"/>
                <a:cs typeface="Calibri"/>
              </a:rPr>
              <a:t>Basic Syntax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2430-7BAC-C453-56AF-1D9683F68982}"/>
              </a:ext>
            </a:extLst>
          </p:cNvPr>
          <p:cNvSpPr txBox="1"/>
          <p:nvPr/>
        </p:nvSpPr>
        <p:spPr>
          <a:xfrm>
            <a:off x="2216552" y="1281897"/>
            <a:ext cx="9699584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Indentation is used to define code blocks</a:t>
            </a:r>
            <a:endParaRPr lang="en-US" sz="2200" b="1" dirty="0">
              <a:latin typeface="Calibri"/>
              <a:ea typeface="Calibri"/>
              <a:cs typeface="Calibri"/>
            </a:endParaRP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Variables are used to store and manipulate data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Print function is used to output text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8D1BAE-12FD-7D82-BBF6-6FAD5DA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59" y="4368719"/>
            <a:ext cx="5721150" cy="3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78F6-5A71-8761-EF1F-CFA94B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Data Types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DD02-E8D4-57CB-E416-EF8180A6DCA3}"/>
              </a:ext>
            </a:extLst>
          </p:cNvPr>
          <p:cNvSpPr txBox="1"/>
          <p:nvPr/>
        </p:nvSpPr>
        <p:spPr>
          <a:xfrm>
            <a:off x="2129589" y="1455821"/>
            <a:ext cx="891539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Integers (int)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Floats (float)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Strings (str)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Boolean (bool)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F451D5C-51F7-F302-A410-1E28241E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0" y="4366210"/>
            <a:ext cx="70580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3C6E-9D14-4115-B0D4-2ECF2D26C31A}"/>
              </a:ext>
            </a:extLst>
          </p:cNvPr>
          <p:cNvSpPr txBox="1"/>
          <p:nvPr/>
        </p:nvSpPr>
        <p:spPr>
          <a:xfrm>
            <a:off x="1058779" y="3741821"/>
            <a:ext cx="406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Example: Simple JSON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4123-8F4E-5CAC-605D-0AC28F873100}"/>
              </a:ext>
            </a:extLst>
          </p:cNvPr>
          <p:cNvSpPr txBox="1"/>
          <p:nvPr/>
        </p:nvSpPr>
        <p:spPr>
          <a:xfrm>
            <a:off x="8915401" y="3741821"/>
            <a:ext cx="4259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Sample API Response: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CB9175-62CD-E3F7-DA35-F677F6F3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04" y="4367213"/>
            <a:ext cx="2883067" cy="1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984-7228-F3AB-61AD-6D86AC5C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Operators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078E-83F2-1FFF-B106-511668B808C4}"/>
              </a:ext>
            </a:extLst>
          </p:cNvPr>
          <p:cNvSpPr txBox="1"/>
          <p:nvPr/>
        </p:nvSpPr>
        <p:spPr>
          <a:xfrm>
            <a:off x="2442410" y="1491916"/>
            <a:ext cx="9757610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spcAft>
                <a:spcPts val="600"/>
              </a:spcAft>
              <a:buFont typeface=""/>
              <a:buChar char="•"/>
              <a:defRPr sz="2200">
                <a:latin typeface="Calibri"/>
              </a:defRPr>
            </a:pPr>
            <a:r>
              <a:t>Arithmetic operators (+, -, *, /, %)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Comparison operators (==, !=, &gt;, &lt;, &gt;=, &lt;=)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Logical operators (and, or, not)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7B7E26-E22A-A4E1-18B1-CDE175E6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893"/>
              </p:ext>
            </p:extLst>
          </p:nvPr>
        </p:nvGraphicFramePr>
        <p:xfrm>
          <a:off x="0" y="3904488"/>
          <a:ext cx="8590804" cy="8806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0804">
                  <a:extLst>
                    <a:ext uri="{9D8B030D-6E8A-4147-A177-3AD203B41FA5}">
                      <a16:colId xmlns:a16="http://schemas.microsoft.com/office/drawing/2014/main" val="70750250"/>
                    </a:ext>
                  </a:extLst>
                </a:gridCol>
              </a:tblGrid>
              <a:tr h="880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31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3BBEC-9F0C-F2A7-1D21-F87357F699F1}"/>
              </a:ext>
            </a:extLst>
          </p:cNvPr>
          <p:cNvSpPr txBox="1"/>
          <p:nvPr/>
        </p:nvSpPr>
        <p:spPr>
          <a:xfrm>
            <a:off x="2021305" y="3537284"/>
            <a:ext cx="4162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HTTP Status Codes:</a:t>
            </a:r>
          </a:p>
        </p:txBody>
      </p:sp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D95F62F-A9A2-C2AA-C7D0-1B14C67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51" y="4112545"/>
            <a:ext cx="830279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905-8E9D-274A-E526-E8E98D00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Control Structures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EE62-52D1-492E-8C71-1B091B3F080B}"/>
              </a:ext>
            </a:extLst>
          </p:cNvPr>
          <p:cNvSpPr txBox="1"/>
          <p:nvPr/>
        </p:nvSpPr>
        <p:spPr>
          <a:xfrm>
            <a:off x="2725838" y="1467091"/>
            <a:ext cx="9190298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If-else statements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For loops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18684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537D-6018-DA80-2D18-2BD7C7D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Functions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93A9-C0BD-1FF1-8A30-E7A7ADBBA9B3}"/>
              </a:ext>
            </a:extLst>
          </p:cNvPr>
          <p:cNvSpPr txBox="1"/>
          <p:nvPr/>
        </p:nvSpPr>
        <p:spPr>
          <a:xfrm>
            <a:off x="2262851" y="1362919"/>
            <a:ext cx="10127846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Reusable blocks of code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Take arguments and return values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Used to organize and simplify code</a:t>
            </a:r>
          </a:p>
        </p:txBody>
      </p:sp>
      <p:pic>
        <p:nvPicPr>
          <p:cNvPr id="4" name="Picture 3" descr="pymupdf · GitHub Topics · GitHub">
            <a:extLst>
              <a:ext uri="{FF2B5EF4-FFF2-40B4-BE49-F238E27FC236}">
                <a16:creationId xmlns:a16="http://schemas.microsoft.com/office/drawing/2014/main" id="{3FA5A263-A383-C10A-E2BA-F23BDF4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43" y="4273951"/>
            <a:ext cx="5416951" cy="2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2AC-2A48-EF0A-4C2C-92487D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Lists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6B0D-B37B-DF87-1B40-241108794F69}"/>
              </a:ext>
            </a:extLst>
          </p:cNvPr>
          <p:cNvSpPr txBox="1"/>
          <p:nvPr/>
        </p:nvSpPr>
        <p:spPr>
          <a:xfrm>
            <a:off x="2934183" y="1455517"/>
            <a:ext cx="8403219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200">
                <a:latin typeface="Calibri"/>
              </a:defRPr>
            </a:pPr>
            <a:r>
              <a:t>Ordered collections of items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Defined using square brackets []</a:t>
            </a:r>
          </a:p>
          <a:p>
            <a:pPr>
              <a:spcAft>
                <a:spcPts val="600"/>
              </a:spcAft>
              <a:defRPr sz="2200">
                <a:latin typeface="Calibri"/>
              </a:defRPr>
            </a:pPr>
            <a:r>
              <a:t>Support indexing and slicing</a:t>
            </a:r>
          </a:p>
        </p:txBody>
      </p:sp>
    </p:spTree>
    <p:extLst>
      <p:ext uri="{BB962C8B-B14F-4D97-AF65-F5344CB8AC3E}">
        <p14:creationId xmlns:p14="http://schemas.microsoft.com/office/powerpoint/2010/main" val="3339277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26</TotalTime>
  <Words>71</Words>
  <Application>Microsoft Office PowerPoint</Application>
  <PresentationFormat>Custom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new</vt:lpstr>
      <vt:lpstr>PowerPoint Presentation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13</cp:revision>
  <dcterms:created xsi:type="dcterms:W3CDTF">2023-07-04T14:53:35Z</dcterms:created>
  <dcterms:modified xsi:type="dcterms:W3CDTF">2025-09-13T19:56:55Z</dcterms:modified>
</cp:coreProperties>
</file>